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4"/>
  </p:notesMasterIdLst>
  <p:sldIdLst>
    <p:sldId id="257" r:id="rId2"/>
    <p:sldId id="256" r:id="rId3"/>
    <p:sldId id="258" r:id="rId4"/>
    <p:sldId id="259" r:id="rId5"/>
    <p:sldId id="260" r:id="rId6"/>
    <p:sldId id="262" r:id="rId7"/>
    <p:sldId id="263" r:id="rId8"/>
    <p:sldId id="264" r:id="rId9"/>
    <p:sldId id="265" r:id="rId10"/>
    <p:sldId id="266" r:id="rId11"/>
    <p:sldId id="267" r:id="rId12"/>
    <p:sldId id="268" r:id="rId13"/>
    <p:sldId id="269" r:id="rId14"/>
    <p:sldId id="261"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2" r:id="rId36"/>
    <p:sldId id="293" r:id="rId37"/>
    <p:sldId id="294" r:id="rId38"/>
    <p:sldId id="295" r:id="rId39"/>
    <p:sldId id="296" r:id="rId40"/>
    <p:sldId id="297" r:id="rId41"/>
    <p:sldId id="290" r:id="rId42"/>
    <p:sldId id="291" r:id="rId43"/>
    <p:sldId id="298" r:id="rId44"/>
    <p:sldId id="301" r:id="rId45"/>
    <p:sldId id="302" r:id="rId46"/>
    <p:sldId id="299" r:id="rId47"/>
    <p:sldId id="300" r:id="rId48"/>
    <p:sldId id="303" r:id="rId49"/>
    <p:sldId id="304" r:id="rId50"/>
    <p:sldId id="306" r:id="rId51"/>
    <p:sldId id="307" r:id="rId52"/>
    <p:sldId id="305"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 id="354" r:id="rId100"/>
    <p:sldId id="355" r:id="rId101"/>
    <p:sldId id="356" r:id="rId102"/>
    <p:sldId id="357" r:id="rId10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6" autoAdjust="0"/>
    <p:restoredTop sz="94660"/>
  </p:normalViewPr>
  <p:slideViewPr>
    <p:cSldViewPr snapToGrid="0">
      <p:cViewPr varScale="1">
        <p:scale>
          <a:sx n="107" d="100"/>
          <a:sy n="107" d="100"/>
        </p:scale>
        <p:origin x="552" y="10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theme" Target="theme/theme1.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F91CCB-0999-45D5-A1A1-576743754D31}" type="datetimeFigureOut">
              <a:rPr lang="en-US" smtClean="0"/>
              <a:t>4/13/2024</a:t>
            </a:fld>
            <a:endParaRPr lang="en-US"/>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F364C5-0D0F-49DB-98B5-036CB68DC6F3}" type="slidenum">
              <a:rPr lang="en-US" smtClean="0"/>
              <a:t>‹#›</a:t>
            </a:fld>
            <a:endParaRPr lang="en-US"/>
          </a:p>
        </p:txBody>
      </p:sp>
    </p:spTree>
    <p:extLst>
      <p:ext uri="{BB962C8B-B14F-4D97-AF65-F5344CB8AC3E}">
        <p14:creationId xmlns:p14="http://schemas.microsoft.com/office/powerpoint/2010/main" val="2573494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en-US"/>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en-US"/>
          </a:p>
        </p:txBody>
      </p:sp>
      <p:sp>
        <p:nvSpPr>
          <p:cNvPr id="4" name="Veri Yer Tutucusu 3"/>
          <p:cNvSpPr>
            <a:spLocks noGrp="1"/>
          </p:cNvSpPr>
          <p:nvPr>
            <p:ph type="dt" sz="half" idx="10"/>
          </p:nvPr>
        </p:nvSpPr>
        <p:spPr/>
        <p:txBody>
          <a:bodyPr/>
          <a:lstStyle/>
          <a:p>
            <a:fld id="{92E135DB-B5B8-4147-8B9F-E7284BAB228D}" type="datetime10">
              <a:rPr lang="en-US" smtClean="0"/>
              <a:t>16:59</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B8EF4BEF-4087-49F1-91B0-BF5420206BBD}" type="slidenum">
              <a:rPr lang="en-US" smtClean="0"/>
              <a:t>‹#›</a:t>
            </a:fld>
            <a:endParaRPr lang="en-US"/>
          </a:p>
        </p:txBody>
      </p:sp>
    </p:spTree>
    <p:extLst>
      <p:ext uri="{BB962C8B-B14F-4D97-AF65-F5344CB8AC3E}">
        <p14:creationId xmlns:p14="http://schemas.microsoft.com/office/powerpoint/2010/main" val="35629363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en-US"/>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Veri Yer Tutucusu 3"/>
          <p:cNvSpPr>
            <a:spLocks noGrp="1"/>
          </p:cNvSpPr>
          <p:nvPr>
            <p:ph type="dt" sz="half" idx="10"/>
          </p:nvPr>
        </p:nvSpPr>
        <p:spPr/>
        <p:txBody>
          <a:bodyPr/>
          <a:lstStyle/>
          <a:p>
            <a:fld id="{A174F922-72CF-4AF1-96F7-8D16A1F89C88}" type="datetime10">
              <a:rPr lang="en-US" smtClean="0"/>
              <a:t>16:59</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B8EF4BEF-4087-49F1-91B0-BF5420206BBD}" type="slidenum">
              <a:rPr lang="en-US" smtClean="0"/>
              <a:t>‹#›</a:t>
            </a:fld>
            <a:endParaRPr lang="en-US"/>
          </a:p>
        </p:txBody>
      </p:sp>
    </p:spTree>
    <p:extLst>
      <p:ext uri="{BB962C8B-B14F-4D97-AF65-F5344CB8AC3E}">
        <p14:creationId xmlns:p14="http://schemas.microsoft.com/office/powerpoint/2010/main" val="25823522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en-US"/>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Veri Yer Tutucusu 3"/>
          <p:cNvSpPr>
            <a:spLocks noGrp="1"/>
          </p:cNvSpPr>
          <p:nvPr>
            <p:ph type="dt" sz="half" idx="10"/>
          </p:nvPr>
        </p:nvSpPr>
        <p:spPr/>
        <p:txBody>
          <a:bodyPr/>
          <a:lstStyle/>
          <a:p>
            <a:fld id="{95177388-BB86-439C-A50F-95BE400B57E2}" type="datetime10">
              <a:rPr lang="en-US" smtClean="0"/>
              <a:t>16:59</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B8EF4BEF-4087-49F1-91B0-BF5420206BBD}" type="slidenum">
              <a:rPr lang="en-US" smtClean="0"/>
              <a:t>‹#›</a:t>
            </a:fld>
            <a:endParaRPr lang="en-US"/>
          </a:p>
        </p:txBody>
      </p:sp>
    </p:spTree>
    <p:extLst>
      <p:ext uri="{BB962C8B-B14F-4D97-AF65-F5344CB8AC3E}">
        <p14:creationId xmlns:p14="http://schemas.microsoft.com/office/powerpoint/2010/main" val="1764849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en-US"/>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Veri Yer Tutucusu 3"/>
          <p:cNvSpPr>
            <a:spLocks noGrp="1"/>
          </p:cNvSpPr>
          <p:nvPr>
            <p:ph type="dt" sz="half" idx="10"/>
          </p:nvPr>
        </p:nvSpPr>
        <p:spPr/>
        <p:txBody>
          <a:bodyPr/>
          <a:lstStyle/>
          <a:p>
            <a:fld id="{F020B264-FD7B-4FAB-8685-6B33DA53C52E}" type="datetime10">
              <a:rPr lang="en-US" smtClean="0"/>
              <a:t>16:59</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B8EF4BEF-4087-49F1-91B0-BF5420206BBD}" type="slidenum">
              <a:rPr lang="en-US" smtClean="0"/>
              <a:t>‹#›</a:t>
            </a:fld>
            <a:endParaRPr lang="en-US"/>
          </a:p>
        </p:txBody>
      </p:sp>
    </p:spTree>
    <p:extLst>
      <p:ext uri="{BB962C8B-B14F-4D97-AF65-F5344CB8AC3E}">
        <p14:creationId xmlns:p14="http://schemas.microsoft.com/office/powerpoint/2010/main" val="26607966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en-US"/>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FB5282CD-345F-458D-B932-188AA75A8C78}" type="datetime10">
              <a:rPr lang="en-US" smtClean="0"/>
              <a:t>16:59</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B8EF4BEF-4087-49F1-91B0-BF5420206BBD}" type="slidenum">
              <a:rPr lang="en-US" smtClean="0"/>
              <a:t>‹#›</a:t>
            </a:fld>
            <a:endParaRPr lang="en-US"/>
          </a:p>
        </p:txBody>
      </p:sp>
    </p:spTree>
    <p:extLst>
      <p:ext uri="{BB962C8B-B14F-4D97-AF65-F5344CB8AC3E}">
        <p14:creationId xmlns:p14="http://schemas.microsoft.com/office/powerpoint/2010/main" val="37876921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en-US"/>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Veri Yer Tutucusu 4"/>
          <p:cNvSpPr>
            <a:spLocks noGrp="1"/>
          </p:cNvSpPr>
          <p:nvPr>
            <p:ph type="dt" sz="half" idx="10"/>
          </p:nvPr>
        </p:nvSpPr>
        <p:spPr/>
        <p:txBody>
          <a:bodyPr/>
          <a:lstStyle/>
          <a:p>
            <a:fld id="{E9633502-2C30-48D6-A741-19974B2C45DB}" type="datetime10">
              <a:rPr lang="en-US" smtClean="0"/>
              <a:t>16:59</a:t>
            </a:fld>
            <a:endParaRPr lang="en-US"/>
          </a:p>
        </p:txBody>
      </p:sp>
      <p:sp>
        <p:nvSpPr>
          <p:cNvPr id="6" name="Altbilgi Yer Tutucusu 5"/>
          <p:cNvSpPr>
            <a:spLocks noGrp="1"/>
          </p:cNvSpPr>
          <p:nvPr>
            <p:ph type="ftr" sz="quarter" idx="11"/>
          </p:nvPr>
        </p:nvSpPr>
        <p:spPr/>
        <p:txBody>
          <a:bodyPr/>
          <a:lstStyle/>
          <a:p>
            <a:endParaRPr lang="en-US"/>
          </a:p>
        </p:txBody>
      </p:sp>
      <p:sp>
        <p:nvSpPr>
          <p:cNvPr id="7" name="Slayt Numarası Yer Tutucusu 6"/>
          <p:cNvSpPr>
            <a:spLocks noGrp="1"/>
          </p:cNvSpPr>
          <p:nvPr>
            <p:ph type="sldNum" sz="quarter" idx="12"/>
          </p:nvPr>
        </p:nvSpPr>
        <p:spPr/>
        <p:txBody>
          <a:bodyPr/>
          <a:lstStyle/>
          <a:p>
            <a:fld id="{B8EF4BEF-4087-49F1-91B0-BF5420206BBD}" type="slidenum">
              <a:rPr lang="en-US" smtClean="0"/>
              <a:t>‹#›</a:t>
            </a:fld>
            <a:endParaRPr lang="en-US"/>
          </a:p>
        </p:txBody>
      </p:sp>
    </p:spTree>
    <p:extLst>
      <p:ext uri="{BB962C8B-B14F-4D97-AF65-F5344CB8AC3E}">
        <p14:creationId xmlns:p14="http://schemas.microsoft.com/office/powerpoint/2010/main" val="12636679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en-US"/>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Veri Yer Tutucusu 6"/>
          <p:cNvSpPr>
            <a:spLocks noGrp="1"/>
          </p:cNvSpPr>
          <p:nvPr>
            <p:ph type="dt" sz="half" idx="10"/>
          </p:nvPr>
        </p:nvSpPr>
        <p:spPr/>
        <p:txBody>
          <a:bodyPr/>
          <a:lstStyle/>
          <a:p>
            <a:fld id="{04301AFC-7944-4484-AC62-44A22E973D2C}" type="datetime10">
              <a:rPr lang="en-US" smtClean="0"/>
              <a:t>16:59</a:t>
            </a:fld>
            <a:endParaRPr lang="en-US"/>
          </a:p>
        </p:txBody>
      </p:sp>
      <p:sp>
        <p:nvSpPr>
          <p:cNvPr id="8" name="Altbilgi Yer Tutucusu 7"/>
          <p:cNvSpPr>
            <a:spLocks noGrp="1"/>
          </p:cNvSpPr>
          <p:nvPr>
            <p:ph type="ftr" sz="quarter" idx="11"/>
          </p:nvPr>
        </p:nvSpPr>
        <p:spPr/>
        <p:txBody>
          <a:bodyPr/>
          <a:lstStyle/>
          <a:p>
            <a:endParaRPr lang="en-US"/>
          </a:p>
        </p:txBody>
      </p:sp>
      <p:sp>
        <p:nvSpPr>
          <p:cNvPr id="9" name="Slayt Numarası Yer Tutucusu 8"/>
          <p:cNvSpPr>
            <a:spLocks noGrp="1"/>
          </p:cNvSpPr>
          <p:nvPr>
            <p:ph type="sldNum" sz="quarter" idx="12"/>
          </p:nvPr>
        </p:nvSpPr>
        <p:spPr/>
        <p:txBody>
          <a:bodyPr/>
          <a:lstStyle/>
          <a:p>
            <a:fld id="{B8EF4BEF-4087-49F1-91B0-BF5420206BBD}" type="slidenum">
              <a:rPr lang="en-US" smtClean="0"/>
              <a:t>‹#›</a:t>
            </a:fld>
            <a:endParaRPr lang="en-US"/>
          </a:p>
        </p:txBody>
      </p:sp>
    </p:spTree>
    <p:extLst>
      <p:ext uri="{BB962C8B-B14F-4D97-AF65-F5344CB8AC3E}">
        <p14:creationId xmlns:p14="http://schemas.microsoft.com/office/powerpoint/2010/main" val="4294306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en-US"/>
          </a:p>
        </p:txBody>
      </p:sp>
      <p:sp>
        <p:nvSpPr>
          <p:cNvPr id="3" name="Veri Yer Tutucusu 2"/>
          <p:cNvSpPr>
            <a:spLocks noGrp="1"/>
          </p:cNvSpPr>
          <p:nvPr>
            <p:ph type="dt" sz="half" idx="10"/>
          </p:nvPr>
        </p:nvSpPr>
        <p:spPr/>
        <p:txBody>
          <a:bodyPr/>
          <a:lstStyle/>
          <a:p>
            <a:fld id="{5907688E-F795-4DAA-9CC5-C8A362EE2FC4}" type="datetime10">
              <a:rPr lang="en-US" smtClean="0"/>
              <a:t>16:59</a:t>
            </a:fld>
            <a:endParaRPr lang="en-US"/>
          </a:p>
        </p:txBody>
      </p:sp>
      <p:sp>
        <p:nvSpPr>
          <p:cNvPr id="4" name="Altbilgi Yer Tutucusu 3"/>
          <p:cNvSpPr>
            <a:spLocks noGrp="1"/>
          </p:cNvSpPr>
          <p:nvPr>
            <p:ph type="ftr" sz="quarter" idx="11"/>
          </p:nvPr>
        </p:nvSpPr>
        <p:spPr/>
        <p:txBody>
          <a:bodyPr/>
          <a:lstStyle/>
          <a:p>
            <a:endParaRPr lang="en-US"/>
          </a:p>
        </p:txBody>
      </p:sp>
      <p:sp>
        <p:nvSpPr>
          <p:cNvPr id="5" name="Slayt Numarası Yer Tutucusu 4"/>
          <p:cNvSpPr>
            <a:spLocks noGrp="1"/>
          </p:cNvSpPr>
          <p:nvPr>
            <p:ph type="sldNum" sz="quarter" idx="12"/>
          </p:nvPr>
        </p:nvSpPr>
        <p:spPr/>
        <p:txBody>
          <a:bodyPr/>
          <a:lstStyle/>
          <a:p>
            <a:fld id="{B8EF4BEF-4087-49F1-91B0-BF5420206BBD}" type="slidenum">
              <a:rPr lang="en-US" smtClean="0"/>
              <a:t>‹#›</a:t>
            </a:fld>
            <a:endParaRPr lang="en-US"/>
          </a:p>
        </p:txBody>
      </p:sp>
    </p:spTree>
    <p:extLst>
      <p:ext uri="{BB962C8B-B14F-4D97-AF65-F5344CB8AC3E}">
        <p14:creationId xmlns:p14="http://schemas.microsoft.com/office/powerpoint/2010/main" val="30373261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8B5754BB-0BA4-4E30-9718-1113AB9B533F}" type="datetime10">
              <a:rPr lang="en-US" smtClean="0"/>
              <a:t>16:59</a:t>
            </a:fld>
            <a:endParaRPr lang="en-US"/>
          </a:p>
        </p:txBody>
      </p:sp>
      <p:sp>
        <p:nvSpPr>
          <p:cNvPr id="3" name="Altbilgi Yer Tutucusu 2"/>
          <p:cNvSpPr>
            <a:spLocks noGrp="1"/>
          </p:cNvSpPr>
          <p:nvPr>
            <p:ph type="ftr" sz="quarter" idx="11"/>
          </p:nvPr>
        </p:nvSpPr>
        <p:spPr/>
        <p:txBody>
          <a:bodyPr/>
          <a:lstStyle/>
          <a:p>
            <a:endParaRPr lang="en-US"/>
          </a:p>
        </p:txBody>
      </p:sp>
      <p:sp>
        <p:nvSpPr>
          <p:cNvPr id="4" name="Slayt Numarası Yer Tutucusu 3"/>
          <p:cNvSpPr>
            <a:spLocks noGrp="1"/>
          </p:cNvSpPr>
          <p:nvPr>
            <p:ph type="sldNum" sz="quarter" idx="12"/>
          </p:nvPr>
        </p:nvSpPr>
        <p:spPr/>
        <p:txBody>
          <a:bodyPr/>
          <a:lstStyle/>
          <a:p>
            <a:fld id="{B8EF4BEF-4087-49F1-91B0-BF5420206BBD}" type="slidenum">
              <a:rPr lang="en-US" smtClean="0"/>
              <a:t>‹#›</a:t>
            </a:fld>
            <a:endParaRPr lang="en-US"/>
          </a:p>
        </p:txBody>
      </p:sp>
    </p:spTree>
    <p:extLst>
      <p:ext uri="{BB962C8B-B14F-4D97-AF65-F5344CB8AC3E}">
        <p14:creationId xmlns:p14="http://schemas.microsoft.com/office/powerpoint/2010/main" val="36091124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en-US"/>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2E0AF190-FF76-47C8-9C91-70F16931ACCC}" type="datetime10">
              <a:rPr lang="en-US" smtClean="0"/>
              <a:t>16:59</a:t>
            </a:fld>
            <a:endParaRPr lang="en-US"/>
          </a:p>
        </p:txBody>
      </p:sp>
      <p:sp>
        <p:nvSpPr>
          <p:cNvPr id="6" name="Altbilgi Yer Tutucusu 5"/>
          <p:cNvSpPr>
            <a:spLocks noGrp="1"/>
          </p:cNvSpPr>
          <p:nvPr>
            <p:ph type="ftr" sz="quarter" idx="11"/>
          </p:nvPr>
        </p:nvSpPr>
        <p:spPr/>
        <p:txBody>
          <a:bodyPr/>
          <a:lstStyle/>
          <a:p>
            <a:endParaRPr lang="en-US"/>
          </a:p>
        </p:txBody>
      </p:sp>
      <p:sp>
        <p:nvSpPr>
          <p:cNvPr id="7" name="Slayt Numarası Yer Tutucusu 6"/>
          <p:cNvSpPr>
            <a:spLocks noGrp="1"/>
          </p:cNvSpPr>
          <p:nvPr>
            <p:ph type="sldNum" sz="quarter" idx="12"/>
          </p:nvPr>
        </p:nvSpPr>
        <p:spPr/>
        <p:txBody>
          <a:bodyPr/>
          <a:lstStyle/>
          <a:p>
            <a:fld id="{B8EF4BEF-4087-49F1-91B0-BF5420206BBD}" type="slidenum">
              <a:rPr lang="en-US" smtClean="0"/>
              <a:t>‹#›</a:t>
            </a:fld>
            <a:endParaRPr lang="en-US"/>
          </a:p>
        </p:txBody>
      </p:sp>
    </p:spTree>
    <p:extLst>
      <p:ext uri="{BB962C8B-B14F-4D97-AF65-F5344CB8AC3E}">
        <p14:creationId xmlns:p14="http://schemas.microsoft.com/office/powerpoint/2010/main" val="5384529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en-US"/>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0EA189DD-0ECE-4838-865B-A85D10A38275}" type="datetime10">
              <a:rPr lang="en-US" smtClean="0"/>
              <a:t>16:59</a:t>
            </a:fld>
            <a:endParaRPr lang="en-US"/>
          </a:p>
        </p:txBody>
      </p:sp>
      <p:sp>
        <p:nvSpPr>
          <p:cNvPr id="6" name="Altbilgi Yer Tutucusu 5"/>
          <p:cNvSpPr>
            <a:spLocks noGrp="1"/>
          </p:cNvSpPr>
          <p:nvPr>
            <p:ph type="ftr" sz="quarter" idx="11"/>
          </p:nvPr>
        </p:nvSpPr>
        <p:spPr/>
        <p:txBody>
          <a:bodyPr/>
          <a:lstStyle/>
          <a:p>
            <a:endParaRPr lang="en-US"/>
          </a:p>
        </p:txBody>
      </p:sp>
      <p:sp>
        <p:nvSpPr>
          <p:cNvPr id="7" name="Slayt Numarası Yer Tutucusu 6"/>
          <p:cNvSpPr>
            <a:spLocks noGrp="1"/>
          </p:cNvSpPr>
          <p:nvPr>
            <p:ph type="sldNum" sz="quarter" idx="12"/>
          </p:nvPr>
        </p:nvSpPr>
        <p:spPr/>
        <p:txBody>
          <a:bodyPr/>
          <a:lstStyle/>
          <a:p>
            <a:fld id="{B8EF4BEF-4087-49F1-91B0-BF5420206BBD}" type="slidenum">
              <a:rPr lang="en-US" smtClean="0"/>
              <a:t>‹#›</a:t>
            </a:fld>
            <a:endParaRPr lang="en-US"/>
          </a:p>
        </p:txBody>
      </p:sp>
    </p:spTree>
    <p:extLst>
      <p:ext uri="{BB962C8B-B14F-4D97-AF65-F5344CB8AC3E}">
        <p14:creationId xmlns:p14="http://schemas.microsoft.com/office/powerpoint/2010/main" val="41040832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en-US"/>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BEF3E6-FCF2-4312-B3FF-3E9D9221FA29}" type="datetime10">
              <a:rPr lang="en-US" smtClean="0"/>
              <a:t>16:59</a:t>
            </a:fld>
            <a:endParaRPr lang="en-US"/>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EF4BEF-4087-49F1-91B0-BF5420206BBD}" type="slidenum">
              <a:rPr lang="en-US" smtClean="0"/>
              <a:t>‹#›</a:t>
            </a:fld>
            <a:endParaRPr lang="en-US"/>
          </a:p>
        </p:txBody>
      </p:sp>
    </p:spTree>
    <p:extLst>
      <p:ext uri="{BB962C8B-B14F-4D97-AF65-F5344CB8AC3E}">
        <p14:creationId xmlns:p14="http://schemas.microsoft.com/office/powerpoint/2010/main" val="42011606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3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4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4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5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5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7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0DD9F9D8-893F-5C25-A6F4-4E1DC9C47E34}"/>
              </a:ext>
            </a:extLst>
          </p:cNvPr>
          <p:cNvSpPr>
            <a:spLocks noGrp="1"/>
          </p:cNvSpPr>
          <p:nvPr>
            <p:ph type="ctrTitle"/>
          </p:nvPr>
        </p:nvSpPr>
        <p:spPr>
          <a:xfrm>
            <a:off x="1258529" y="1122363"/>
            <a:ext cx="9733936" cy="2387600"/>
          </a:xfrm>
        </p:spPr>
        <p:txBody>
          <a:bodyPr>
            <a:normAutofit/>
          </a:bodyPr>
          <a:lstStyle/>
          <a:p>
            <a:r>
              <a:rPr lang="tr-TR" sz="5400" b="1" dirty="0"/>
              <a:t>OCCUPATIONAL </a:t>
            </a:r>
            <a:br>
              <a:rPr lang="tr-TR" sz="5400" b="1" dirty="0"/>
            </a:br>
            <a:r>
              <a:rPr lang="tr-TR" sz="5400" b="1" dirty="0"/>
              <a:t>HEALTH &amp; </a:t>
            </a:r>
            <a:r>
              <a:rPr lang="tr-TR" sz="5400" b="1" dirty="0" smtClean="0"/>
              <a:t>SAFETY  II</a:t>
            </a:r>
            <a:endParaRPr lang="tr-TR" sz="5400" b="1" dirty="0"/>
          </a:p>
        </p:txBody>
      </p:sp>
      <p:sp>
        <p:nvSpPr>
          <p:cNvPr id="13" name="Subtitle 12">
            <a:extLst>
              <a:ext uri="{FF2B5EF4-FFF2-40B4-BE49-F238E27FC236}">
                <a16:creationId xmlns:a16="http://schemas.microsoft.com/office/drawing/2014/main" id="{ED71A179-AB5C-0824-EFE4-C13A0CF90CEA}"/>
              </a:ext>
            </a:extLst>
          </p:cNvPr>
          <p:cNvSpPr>
            <a:spLocks noGrp="1"/>
          </p:cNvSpPr>
          <p:nvPr>
            <p:ph type="subTitle" idx="1"/>
          </p:nvPr>
        </p:nvSpPr>
        <p:spPr/>
        <p:txBody>
          <a:bodyPr>
            <a:normAutofit/>
          </a:bodyPr>
          <a:lstStyle/>
          <a:p>
            <a:endParaRPr lang="tr-TR" sz="4400" dirty="0"/>
          </a:p>
          <a:p>
            <a:r>
              <a:rPr lang="tr-TR" sz="4400" dirty="0"/>
              <a:t> </a:t>
            </a:r>
            <a:r>
              <a:rPr lang="tr-TR" sz="4400" dirty="0" smtClean="0"/>
              <a:t>SPRING </a:t>
            </a:r>
            <a:r>
              <a:rPr lang="tr-TR" sz="4400" dirty="0"/>
              <a:t>SEMESTER, </a:t>
            </a:r>
            <a:r>
              <a:rPr lang="tr-TR" sz="4400" dirty="0" smtClean="0"/>
              <a:t>2024</a:t>
            </a:r>
            <a:endParaRPr lang="tr-TR" sz="4400" dirty="0"/>
          </a:p>
        </p:txBody>
      </p:sp>
      <p:grpSp>
        <p:nvGrpSpPr>
          <p:cNvPr id="8" name="Group 7">
            <a:extLst>
              <a:ext uri="{FF2B5EF4-FFF2-40B4-BE49-F238E27FC236}">
                <a16:creationId xmlns:a16="http://schemas.microsoft.com/office/drawing/2014/main" id="{4F80FCD9-6F6E-8C38-776D-E061987F0D62}"/>
              </a:ext>
            </a:extLst>
          </p:cNvPr>
          <p:cNvGrpSpPr/>
          <p:nvPr/>
        </p:nvGrpSpPr>
        <p:grpSpPr>
          <a:xfrm>
            <a:off x="228600" y="219075"/>
            <a:ext cx="11734800" cy="6419850"/>
            <a:chOff x="203755" y="143366"/>
            <a:chExt cx="11734800" cy="6419850"/>
          </a:xfrm>
        </p:grpSpPr>
        <p:sp>
          <p:nvSpPr>
            <p:cNvPr id="4" name="Rectangle 3">
              <a:extLst>
                <a:ext uri="{FF2B5EF4-FFF2-40B4-BE49-F238E27FC236}">
                  <a16:creationId xmlns:a16="http://schemas.microsoft.com/office/drawing/2014/main" id="{E7F73510-CE1C-7165-C8C4-9444DC4B9895}"/>
                </a:ext>
              </a:extLst>
            </p:cNvPr>
            <p:cNvSpPr/>
            <p:nvPr/>
          </p:nvSpPr>
          <p:spPr>
            <a:xfrm>
              <a:off x="203755" y="143366"/>
              <a:ext cx="11734800" cy="6419850"/>
            </a:xfrm>
            <a:prstGeom prst="rect">
              <a:avLst/>
            </a:prstGeom>
            <a:noFill/>
            <a:ln w="254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5" name="Picture 4">
              <a:extLst>
                <a:ext uri="{FF2B5EF4-FFF2-40B4-BE49-F238E27FC236}">
                  <a16:creationId xmlns:a16="http://schemas.microsoft.com/office/drawing/2014/main" id="{DDC51D5E-90AA-4CFF-EBB1-E46F15A650B3}"/>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10421922" y="5050116"/>
              <a:ext cx="1276350" cy="1276350"/>
            </a:xfrm>
            <a:prstGeom prst="rect">
              <a:avLst/>
            </a:prstGeom>
          </p:spPr>
        </p:pic>
        <p:sp>
          <p:nvSpPr>
            <p:cNvPr id="7" name="TextBox 6">
              <a:extLst>
                <a:ext uri="{FF2B5EF4-FFF2-40B4-BE49-F238E27FC236}">
                  <a16:creationId xmlns:a16="http://schemas.microsoft.com/office/drawing/2014/main" id="{4CB99B11-BEA2-20FC-B681-1D41A37D24E8}"/>
                </a:ext>
              </a:extLst>
            </p:cNvPr>
            <p:cNvSpPr txBox="1"/>
            <p:nvPr/>
          </p:nvSpPr>
          <p:spPr>
            <a:xfrm>
              <a:off x="493728" y="437266"/>
              <a:ext cx="3757336" cy="400110"/>
            </a:xfrm>
            <a:prstGeom prst="rect">
              <a:avLst/>
            </a:prstGeom>
            <a:noFill/>
          </p:spPr>
          <p:txBody>
            <a:bodyPr wrap="square" rtlCol="0">
              <a:spAutoFit/>
            </a:bodyPr>
            <a:lstStyle/>
            <a:p>
              <a:r>
                <a:rPr lang="tr-TR" sz="2000" b="1" u="sng" dirty="0" err="1"/>
                <a:t>Occupational</a:t>
              </a:r>
              <a:r>
                <a:rPr lang="tr-TR" sz="2000" b="1" u="sng" dirty="0"/>
                <a:t> </a:t>
              </a:r>
              <a:r>
                <a:rPr lang="tr-TR" sz="2000" b="1" u="sng" dirty="0" err="1"/>
                <a:t>Health</a:t>
              </a:r>
              <a:r>
                <a:rPr lang="tr-TR" sz="2000" b="1" u="sng" dirty="0"/>
                <a:t> </a:t>
              </a:r>
              <a:r>
                <a:rPr lang="tr-TR" sz="2000" b="1" u="sng" dirty="0" err="1"/>
                <a:t>and</a:t>
              </a:r>
              <a:r>
                <a:rPr lang="tr-TR" sz="2000" b="1" u="sng" dirty="0"/>
                <a:t> </a:t>
              </a:r>
              <a:r>
                <a:rPr lang="tr-TR" sz="2000" b="1" u="sng" dirty="0" err="1" smtClean="0"/>
                <a:t>Safety</a:t>
              </a:r>
              <a:r>
                <a:rPr lang="tr-TR" sz="2000" b="1" u="sng" dirty="0" smtClean="0"/>
                <a:t> II </a:t>
              </a:r>
              <a:endParaRPr lang="tr-TR" sz="2000" b="1" u="sng" dirty="0"/>
            </a:p>
          </p:txBody>
        </p:sp>
      </p:grpSp>
      <p:sp>
        <p:nvSpPr>
          <p:cNvPr id="2" name="Date Placeholder 1">
            <a:extLst>
              <a:ext uri="{FF2B5EF4-FFF2-40B4-BE49-F238E27FC236}">
                <a16:creationId xmlns:a16="http://schemas.microsoft.com/office/drawing/2014/main" id="{DA31DAE3-D28A-82C2-4971-3B42844A6AA2}"/>
              </a:ext>
            </a:extLst>
          </p:cNvPr>
          <p:cNvSpPr>
            <a:spLocks noGrp="1"/>
          </p:cNvSpPr>
          <p:nvPr>
            <p:ph type="dt" sz="half" idx="10"/>
          </p:nvPr>
        </p:nvSpPr>
        <p:spPr>
          <a:xfrm>
            <a:off x="518572" y="5979900"/>
            <a:ext cx="1172576" cy="365125"/>
          </a:xfrm>
        </p:spPr>
        <p:txBody>
          <a:bodyPr/>
          <a:lstStyle/>
          <a:p>
            <a:fld id="{8B22AF48-50A8-4ACC-83B2-496B850B9254}" type="datetime10">
              <a:rPr lang="en-US" sz="2400" b="1" smtClean="0">
                <a:solidFill>
                  <a:schemeClr val="tx1"/>
                </a:solidFill>
              </a:rPr>
              <a:t>16:59</a:t>
            </a:fld>
            <a:endParaRPr lang="tr-TR" sz="2400" b="1" dirty="0">
              <a:solidFill>
                <a:schemeClr val="tx1"/>
              </a:solidFill>
            </a:endParaRPr>
          </a:p>
        </p:txBody>
      </p:sp>
    </p:spTree>
    <p:extLst>
      <p:ext uri="{BB962C8B-B14F-4D97-AF65-F5344CB8AC3E}">
        <p14:creationId xmlns:p14="http://schemas.microsoft.com/office/powerpoint/2010/main" val="42335682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p:cNvSpPr>
            <a:spLocks noGrp="1"/>
          </p:cNvSpPr>
          <p:nvPr>
            <p:ph type="dt" sz="half" idx="10"/>
          </p:nvPr>
        </p:nvSpPr>
        <p:spPr>
          <a:xfrm>
            <a:off x="600456" y="6037050"/>
            <a:ext cx="1191768" cy="365125"/>
          </a:xfrm>
        </p:spPr>
        <p:txBody>
          <a:bodyPr/>
          <a:lstStyle/>
          <a:p>
            <a:fld id="{8DAECD53-E61D-4C06-8DA1-574328F73436}" type="datetime10">
              <a:rPr lang="en-US" sz="2400" b="1" smtClean="0">
                <a:solidFill>
                  <a:schemeClr val="tx1"/>
                </a:solidFill>
              </a:rPr>
              <a:t>16:59</a:t>
            </a:fld>
            <a:endParaRPr lang="en-US" sz="2400" b="1" dirty="0">
              <a:solidFill>
                <a:schemeClr val="tx1"/>
              </a:solidFill>
            </a:endParaRPr>
          </a:p>
        </p:txBody>
      </p:sp>
      <p:grpSp>
        <p:nvGrpSpPr>
          <p:cNvPr id="3" name="Group 7">
            <a:extLst>
              <a:ext uri="{FF2B5EF4-FFF2-40B4-BE49-F238E27FC236}">
                <a16:creationId xmlns:a16="http://schemas.microsoft.com/office/drawing/2014/main" id="{4F80FCD9-6F6E-8C38-776D-E061987F0D62}"/>
              </a:ext>
            </a:extLst>
          </p:cNvPr>
          <p:cNvGrpSpPr/>
          <p:nvPr/>
        </p:nvGrpSpPr>
        <p:grpSpPr>
          <a:xfrm>
            <a:off x="228600" y="219075"/>
            <a:ext cx="11734800" cy="6419850"/>
            <a:chOff x="203755" y="143366"/>
            <a:chExt cx="11734800" cy="6419850"/>
          </a:xfrm>
        </p:grpSpPr>
        <p:sp>
          <p:nvSpPr>
            <p:cNvPr id="4" name="Rectangle 3">
              <a:extLst>
                <a:ext uri="{FF2B5EF4-FFF2-40B4-BE49-F238E27FC236}">
                  <a16:creationId xmlns:a16="http://schemas.microsoft.com/office/drawing/2014/main" id="{E7F73510-CE1C-7165-C8C4-9444DC4B9895}"/>
                </a:ext>
              </a:extLst>
            </p:cNvPr>
            <p:cNvSpPr/>
            <p:nvPr/>
          </p:nvSpPr>
          <p:spPr>
            <a:xfrm>
              <a:off x="203755" y="143366"/>
              <a:ext cx="11734800" cy="6419850"/>
            </a:xfrm>
            <a:prstGeom prst="rect">
              <a:avLst/>
            </a:prstGeom>
            <a:noFill/>
            <a:ln w="254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5" name="Picture 4">
              <a:extLst>
                <a:ext uri="{FF2B5EF4-FFF2-40B4-BE49-F238E27FC236}">
                  <a16:creationId xmlns:a16="http://schemas.microsoft.com/office/drawing/2014/main" id="{DDC51D5E-90AA-4CFF-EBB1-E46F15A650B3}"/>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10421922" y="5050116"/>
              <a:ext cx="1276350" cy="1276350"/>
            </a:xfrm>
            <a:prstGeom prst="rect">
              <a:avLst/>
            </a:prstGeom>
          </p:spPr>
        </p:pic>
        <p:sp>
          <p:nvSpPr>
            <p:cNvPr id="6" name="TextBox 6">
              <a:extLst>
                <a:ext uri="{FF2B5EF4-FFF2-40B4-BE49-F238E27FC236}">
                  <a16:creationId xmlns:a16="http://schemas.microsoft.com/office/drawing/2014/main" id="{4CB99B11-BEA2-20FC-B681-1D41A37D24E8}"/>
                </a:ext>
              </a:extLst>
            </p:cNvPr>
            <p:cNvSpPr txBox="1"/>
            <p:nvPr/>
          </p:nvSpPr>
          <p:spPr>
            <a:xfrm>
              <a:off x="493728" y="437266"/>
              <a:ext cx="3757336" cy="400110"/>
            </a:xfrm>
            <a:prstGeom prst="rect">
              <a:avLst/>
            </a:prstGeom>
            <a:noFill/>
          </p:spPr>
          <p:txBody>
            <a:bodyPr wrap="square" rtlCol="0">
              <a:spAutoFit/>
            </a:bodyPr>
            <a:lstStyle/>
            <a:p>
              <a:r>
                <a:rPr lang="tr-TR" sz="2000" b="1" u="sng" dirty="0" err="1"/>
                <a:t>Occupational</a:t>
              </a:r>
              <a:r>
                <a:rPr lang="tr-TR" sz="2000" b="1" u="sng" dirty="0"/>
                <a:t> </a:t>
              </a:r>
              <a:r>
                <a:rPr lang="tr-TR" sz="2000" b="1" u="sng" dirty="0" err="1"/>
                <a:t>Health</a:t>
              </a:r>
              <a:r>
                <a:rPr lang="tr-TR" sz="2000" b="1" u="sng" dirty="0"/>
                <a:t> </a:t>
              </a:r>
              <a:r>
                <a:rPr lang="tr-TR" sz="2000" b="1" u="sng" dirty="0" err="1"/>
                <a:t>and</a:t>
              </a:r>
              <a:r>
                <a:rPr lang="tr-TR" sz="2000" b="1" u="sng" dirty="0"/>
                <a:t> </a:t>
              </a:r>
              <a:r>
                <a:rPr lang="tr-TR" sz="2000" b="1" u="sng" dirty="0" err="1" smtClean="0"/>
                <a:t>Safety</a:t>
              </a:r>
              <a:r>
                <a:rPr lang="tr-TR" sz="2000" b="1" u="sng" dirty="0" smtClean="0"/>
                <a:t> II </a:t>
              </a:r>
              <a:endParaRPr lang="tr-TR" sz="2000" b="1" u="sng" dirty="0"/>
            </a:p>
          </p:txBody>
        </p:sp>
      </p:grpSp>
      <p:sp>
        <p:nvSpPr>
          <p:cNvPr id="7" name="Dikdörtgen 6"/>
          <p:cNvSpPr/>
          <p:nvPr/>
        </p:nvSpPr>
        <p:spPr>
          <a:xfrm>
            <a:off x="838200" y="1313581"/>
            <a:ext cx="10369296" cy="4230838"/>
          </a:xfrm>
          <a:prstGeom prst="rect">
            <a:avLst/>
          </a:prstGeom>
        </p:spPr>
        <p:txBody>
          <a:bodyPr wrap="square">
            <a:spAutoFit/>
          </a:bodyPr>
          <a:lstStyle/>
          <a:p>
            <a:pPr>
              <a:lnSpc>
                <a:spcPct val="107000"/>
              </a:lnSpc>
              <a:spcBef>
                <a:spcPts val="900"/>
              </a:spcBef>
              <a:spcAft>
                <a:spcPts val="900"/>
              </a:spcAft>
            </a:pPr>
            <a:r>
              <a:rPr lang="en-US" sz="1600" b="1" dirty="0">
                <a:solidFill>
                  <a:srgbClr val="222222"/>
                </a:solidFill>
                <a:latin typeface="Calibri" panose="020F0502020204030204" pitchFamily="34" charset="0"/>
                <a:ea typeface="Times New Roman" panose="02020603050405020304" pitchFamily="18" charset="0"/>
                <a:cs typeface="Calibri" panose="020F0502020204030204" pitchFamily="34" charset="0"/>
              </a:rPr>
              <a:t>Action item 4: Conduct incident investigations</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900"/>
              </a:spcAft>
            </a:pPr>
            <a:r>
              <a:rPr lang="en-US" sz="1600" dirty="0">
                <a:solidFill>
                  <a:srgbClr val="212121"/>
                </a:solidFill>
                <a:latin typeface="Calibri" panose="020F0502020204030204" pitchFamily="34" charset="0"/>
                <a:ea typeface="Times New Roman" panose="02020603050405020304" pitchFamily="18" charset="0"/>
                <a:cs typeface="Calibri" panose="020F0502020204030204" pitchFamily="34" charset="0"/>
              </a:rPr>
              <a:t>Workplace incidents </a:t>
            </a:r>
            <a:r>
              <a:rPr lang="tr-TR" sz="1600" dirty="0" smtClean="0">
                <a:solidFill>
                  <a:srgbClr val="212121"/>
                </a:solidFill>
                <a:latin typeface="Calibri" panose="020F0502020204030204" pitchFamily="34" charset="0"/>
                <a:ea typeface="Times New Roman" panose="02020603050405020304" pitchFamily="18" charset="0"/>
                <a:cs typeface="Calibri" panose="020F0502020204030204" pitchFamily="34" charset="0"/>
              </a:rPr>
              <a:t>(</a:t>
            </a:r>
            <a:r>
              <a:rPr lang="en-US" sz="1600" dirty="0" smtClean="0">
                <a:solidFill>
                  <a:srgbClr val="212121"/>
                </a:solidFill>
                <a:latin typeface="Calibri" panose="020F0502020204030204" pitchFamily="34" charset="0"/>
                <a:ea typeface="Times New Roman" panose="02020603050405020304" pitchFamily="18" charset="0"/>
                <a:cs typeface="Calibri" panose="020F0502020204030204" pitchFamily="34" charset="0"/>
              </a:rPr>
              <a:t>including </a:t>
            </a:r>
            <a:r>
              <a:rPr lang="en-US" sz="1600" dirty="0">
                <a:solidFill>
                  <a:srgbClr val="212121"/>
                </a:solidFill>
                <a:latin typeface="Calibri" panose="020F0502020204030204" pitchFamily="34" charset="0"/>
                <a:ea typeface="Times New Roman" panose="02020603050405020304" pitchFamily="18" charset="0"/>
                <a:cs typeface="Calibri" panose="020F0502020204030204" pitchFamily="34" charset="0"/>
              </a:rPr>
              <a:t>injuries, illnesses, close calls/near misses, and reports of other </a:t>
            </a:r>
            <a:r>
              <a:rPr lang="en-US" sz="1600" dirty="0" smtClean="0">
                <a:solidFill>
                  <a:srgbClr val="212121"/>
                </a:solidFill>
                <a:latin typeface="Calibri" panose="020F0502020204030204" pitchFamily="34" charset="0"/>
                <a:ea typeface="Times New Roman" panose="02020603050405020304" pitchFamily="18" charset="0"/>
                <a:cs typeface="Calibri" panose="020F0502020204030204" pitchFamily="34" charset="0"/>
              </a:rPr>
              <a:t>concerns</a:t>
            </a:r>
            <a:r>
              <a:rPr lang="tr-TR" sz="1600" dirty="0" smtClean="0">
                <a:solidFill>
                  <a:srgbClr val="212121"/>
                </a:solidFill>
                <a:latin typeface="Calibri" panose="020F0502020204030204" pitchFamily="34" charset="0"/>
                <a:ea typeface="Times New Roman" panose="02020603050405020304" pitchFamily="18" charset="0"/>
                <a:cs typeface="Calibri" panose="020F0502020204030204" pitchFamily="34" charset="0"/>
              </a:rPr>
              <a:t>)</a:t>
            </a:r>
            <a:r>
              <a:rPr lang="en-US" sz="1600" dirty="0" smtClean="0">
                <a:solidFill>
                  <a:srgbClr val="212121"/>
                </a:solidFill>
                <a:latin typeface="Calibri" panose="020F0502020204030204" pitchFamily="34" charset="0"/>
                <a:ea typeface="Times New Roman" panose="02020603050405020304" pitchFamily="18" charset="0"/>
                <a:cs typeface="Calibri" panose="020F0502020204030204" pitchFamily="34" charset="0"/>
              </a:rPr>
              <a:t> </a:t>
            </a:r>
            <a:r>
              <a:rPr lang="en-US" sz="1600" dirty="0">
                <a:solidFill>
                  <a:srgbClr val="212121"/>
                </a:solidFill>
                <a:latin typeface="Calibri" panose="020F0502020204030204" pitchFamily="34" charset="0"/>
                <a:ea typeface="Times New Roman" panose="02020603050405020304" pitchFamily="18" charset="0"/>
                <a:cs typeface="Calibri" panose="020F0502020204030204" pitchFamily="34" charset="0"/>
              </a:rPr>
              <a:t>provide a clear indication of where hazards exist. By thoroughly investigating incidents and reports, you will identify hazards that are likely to cause future harm. The purpose of an investigation must always be to identify the root causes (and there is often more than one) of the incident or concern, in order to prevent future occurrences.</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900"/>
              </a:spcBef>
              <a:spcAft>
                <a:spcPts val="900"/>
              </a:spcAft>
            </a:pPr>
            <a:r>
              <a:rPr lang="en-US" sz="1600" b="1" i="1" dirty="0">
                <a:solidFill>
                  <a:srgbClr val="222222"/>
                </a:solidFill>
                <a:latin typeface="Calibri" panose="020F0502020204030204" pitchFamily="34" charset="0"/>
                <a:ea typeface="Times New Roman" panose="02020603050405020304" pitchFamily="18" charset="0"/>
                <a:cs typeface="Calibri" panose="020F0502020204030204" pitchFamily="34" charset="0"/>
              </a:rPr>
              <a:t>How to accomplish it</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buSzPts val="1000"/>
              <a:buFont typeface="Symbol" panose="05050102010706020507" pitchFamily="18" charset="2"/>
              <a:buChar char=""/>
              <a:tabLst>
                <a:tab pos="457200" algn="l"/>
              </a:tabLst>
            </a:pPr>
            <a:r>
              <a:rPr lang="en-US" sz="1600" dirty="0">
                <a:solidFill>
                  <a:srgbClr val="212121"/>
                </a:solidFill>
                <a:latin typeface="Calibri" panose="020F0502020204030204" pitchFamily="34" charset="0"/>
                <a:ea typeface="Times New Roman" panose="02020603050405020304" pitchFamily="18" charset="0"/>
                <a:cs typeface="Calibri" panose="020F0502020204030204" pitchFamily="34" charset="0"/>
              </a:rPr>
              <a:t>Develop a clear plan and procedure for conducting incident investigations, so that an investigation can begin immediately when an incident occurs. The plan should cover items such as:</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1200150" lvl="2" indent="-285750">
              <a:lnSpc>
                <a:spcPct val="107000"/>
              </a:lnSpc>
              <a:buSzPts val="1000"/>
              <a:buFont typeface="Courier New" panose="02070309020205020404" pitchFamily="49" charset="0"/>
              <a:buChar char="o"/>
              <a:tabLst>
                <a:tab pos="914400" algn="l"/>
              </a:tabLst>
            </a:pPr>
            <a:r>
              <a:rPr lang="en-US" sz="1600" dirty="0">
                <a:solidFill>
                  <a:srgbClr val="212121"/>
                </a:solidFill>
                <a:latin typeface="Calibri" panose="020F0502020204030204" pitchFamily="34" charset="0"/>
                <a:ea typeface="Times New Roman" panose="02020603050405020304" pitchFamily="18" charset="0"/>
                <a:cs typeface="Calibri" panose="020F0502020204030204" pitchFamily="34" charset="0"/>
              </a:rPr>
              <a:t>Who will be involved</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1200150" lvl="2" indent="-285750">
              <a:lnSpc>
                <a:spcPct val="107000"/>
              </a:lnSpc>
              <a:buSzPts val="1000"/>
              <a:buFont typeface="Courier New" panose="02070309020205020404" pitchFamily="49" charset="0"/>
              <a:buChar char="o"/>
              <a:tabLst>
                <a:tab pos="914400" algn="l"/>
              </a:tabLst>
            </a:pPr>
            <a:r>
              <a:rPr lang="en-US" sz="1600" dirty="0">
                <a:solidFill>
                  <a:srgbClr val="212121"/>
                </a:solidFill>
                <a:latin typeface="Calibri" panose="020F0502020204030204" pitchFamily="34" charset="0"/>
                <a:ea typeface="Times New Roman" panose="02020603050405020304" pitchFamily="18" charset="0"/>
                <a:cs typeface="Calibri" panose="020F0502020204030204" pitchFamily="34" charset="0"/>
              </a:rPr>
              <a:t>Lines of communication</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1200150" lvl="2" indent="-285750">
              <a:lnSpc>
                <a:spcPct val="107000"/>
              </a:lnSpc>
              <a:buSzPts val="1000"/>
              <a:buFont typeface="Courier New" panose="02070309020205020404" pitchFamily="49" charset="0"/>
              <a:buChar char="o"/>
              <a:tabLst>
                <a:tab pos="914400" algn="l"/>
              </a:tabLst>
            </a:pPr>
            <a:r>
              <a:rPr lang="en-US" sz="1600" dirty="0">
                <a:solidFill>
                  <a:srgbClr val="212121"/>
                </a:solidFill>
                <a:latin typeface="Calibri" panose="020F0502020204030204" pitchFamily="34" charset="0"/>
                <a:ea typeface="Times New Roman" panose="02020603050405020304" pitchFamily="18" charset="0"/>
                <a:cs typeface="Calibri" panose="020F0502020204030204" pitchFamily="34" charset="0"/>
              </a:rPr>
              <a:t>Materials, equipment, and supplies needed</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1200150" lvl="2" indent="-285750">
              <a:lnSpc>
                <a:spcPct val="107000"/>
              </a:lnSpc>
              <a:buSzPts val="1000"/>
              <a:buFont typeface="Courier New" panose="02070309020205020404" pitchFamily="49" charset="0"/>
              <a:buChar char="o"/>
              <a:tabLst>
                <a:tab pos="914400" algn="l"/>
              </a:tabLst>
            </a:pPr>
            <a:r>
              <a:rPr lang="en-US" sz="1600" dirty="0">
                <a:solidFill>
                  <a:srgbClr val="212121"/>
                </a:solidFill>
                <a:latin typeface="Calibri" panose="020F0502020204030204" pitchFamily="34" charset="0"/>
                <a:ea typeface="Times New Roman" panose="02020603050405020304" pitchFamily="18" charset="0"/>
                <a:cs typeface="Calibri" panose="020F0502020204030204" pitchFamily="34" charset="0"/>
              </a:rPr>
              <a:t>Reporting forms and templates</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buSzPts val="1000"/>
              <a:buFont typeface="Symbol" panose="05050102010706020507" pitchFamily="18" charset="2"/>
              <a:buChar char=""/>
              <a:tabLst>
                <a:tab pos="457200" algn="l"/>
              </a:tabLst>
            </a:pPr>
            <a:r>
              <a:rPr lang="en-US" sz="1600" dirty="0">
                <a:solidFill>
                  <a:srgbClr val="212121"/>
                </a:solidFill>
                <a:latin typeface="Calibri" panose="020F0502020204030204" pitchFamily="34" charset="0"/>
                <a:ea typeface="Times New Roman" panose="02020603050405020304" pitchFamily="18" charset="0"/>
                <a:cs typeface="Calibri" panose="020F0502020204030204" pitchFamily="34" charset="0"/>
              </a:rPr>
              <a:t>Train investigative teams on incident investigation techniques, emphasizing objectivity and open-mindedness throughout the investigation process.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8" name="Düz Ok Bağlayıcısı 7"/>
          <p:cNvCxnSpPr/>
          <p:nvPr/>
        </p:nvCxnSpPr>
        <p:spPr>
          <a:xfrm flipV="1">
            <a:off x="2806337" y="3136392"/>
            <a:ext cx="365760" cy="914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2286779"/>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4F80FCD9-6F6E-8C38-776D-E061987F0D62}"/>
              </a:ext>
            </a:extLst>
          </p:cNvPr>
          <p:cNvGrpSpPr/>
          <p:nvPr/>
        </p:nvGrpSpPr>
        <p:grpSpPr>
          <a:xfrm>
            <a:off x="228600" y="219075"/>
            <a:ext cx="11734800" cy="6419850"/>
            <a:chOff x="203755" y="143366"/>
            <a:chExt cx="11734800" cy="6419850"/>
          </a:xfrm>
        </p:grpSpPr>
        <p:sp>
          <p:nvSpPr>
            <p:cNvPr id="4" name="Rectangle 3">
              <a:extLst>
                <a:ext uri="{FF2B5EF4-FFF2-40B4-BE49-F238E27FC236}">
                  <a16:creationId xmlns:a16="http://schemas.microsoft.com/office/drawing/2014/main" id="{E7F73510-CE1C-7165-C8C4-9444DC4B9895}"/>
                </a:ext>
              </a:extLst>
            </p:cNvPr>
            <p:cNvSpPr/>
            <p:nvPr/>
          </p:nvSpPr>
          <p:spPr>
            <a:xfrm>
              <a:off x="203755" y="143366"/>
              <a:ext cx="11734800" cy="6419850"/>
            </a:xfrm>
            <a:prstGeom prst="rect">
              <a:avLst/>
            </a:prstGeom>
            <a:noFill/>
            <a:ln w="254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5" name="Picture 4">
              <a:extLst>
                <a:ext uri="{FF2B5EF4-FFF2-40B4-BE49-F238E27FC236}">
                  <a16:creationId xmlns:a16="http://schemas.microsoft.com/office/drawing/2014/main" id="{DDC51D5E-90AA-4CFF-EBB1-E46F15A650B3}"/>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10421922" y="5050116"/>
              <a:ext cx="1276350" cy="1276350"/>
            </a:xfrm>
            <a:prstGeom prst="rect">
              <a:avLst/>
            </a:prstGeom>
          </p:spPr>
        </p:pic>
        <p:sp>
          <p:nvSpPr>
            <p:cNvPr id="7" name="TextBox 6">
              <a:extLst>
                <a:ext uri="{FF2B5EF4-FFF2-40B4-BE49-F238E27FC236}">
                  <a16:creationId xmlns:a16="http://schemas.microsoft.com/office/drawing/2014/main" id="{4CB99B11-BEA2-20FC-B681-1D41A37D24E8}"/>
                </a:ext>
              </a:extLst>
            </p:cNvPr>
            <p:cNvSpPr txBox="1"/>
            <p:nvPr/>
          </p:nvSpPr>
          <p:spPr>
            <a:xfrm>
              <a:off x="493728" y="437266"/>
              <a:ext cx="3757336" cy="400110"/>
            </a:xfrm>
            <a:prstGeom prst="rect">
              <a:avLst/>
            </a:prstGeom>
            <a:noFill/>
          </p:spPr>
          <p:txBody>
            <a:bodyPr wrap="square" rtlCol="0">
              <a:spAutoFit/>
            </a:bodyPr>
            <a:lstStyle/>
            <a:p>
              <a:r>
                <a:rPr lang="tr-TR" sz="2000" b="1" u="sng" dirty="0" err="1"/>
                <a:t>Occupational</a:t>
              </a:r>
              <a:r>
                <a:rPr lang="tr-TR" sz="2000" b="1" u="sng" dirty="0"/>
                <a:t> </a:t>
              </a:r>
              <a:r>
                <a:rPr lang="tr-TR" sz="2000" b="1" u="sng" dirty="0" err="1"/>
                <a:t>Health</a:t>
              </a:r>
              <a:r>
                <a:rPr lang="tr-TR" sz="2000" b="1" u="sng" dirty="0"/>
                <a:t> </a:t>
              </a:r>
              <a:r>
                <a:rPr lang="tr-TR" sz="2000" b="1" u="sng" dirty="0" err="1"/>
                <a:t>and</a:t>
              </a:r>
              <a:r>
                <a:rPr lang="tr-TR" sz="2000" b="1" u="sng" dirty="0"/>
                <a:t> </a:t>
              </a:r>
              <a:r>
                <a:rPr lang="tr-TR" sz="2000" b="1" u="sng" dirty="0" err="1" smtClean="0"/>
                <a:t>Safety</a:t>
              </a:r>
              <a:r>
                <a:rPr lang="tr-TR" sz="2000" b="1" u="sng" dirty="0" smtClean="0"/>
                <a:t> II </a:t>
              </a:r>
              <a:endParaRPr lang="tr-TR" sz="2000" b="1" u="sng" dirty="0"/>
            </a:p>
          </p:txBody>
        </p:sp>
      </p:grpSp>
      <p:sp>
        <p:nvSpPr>
          <p:cNvPr id="2" name="Date Placeholder 1">
            <a:extLst>
              <a:ext uri="{FF2B5EF4-FFF2-40B4-BE49-F238E27FC236}">
                <a16:creationId xmlns:a16="http://schemas.microsoft.com/office/drawing/2014/main" id="{DA31DAE3-D28A-82C2-4971-3B42844A6AA2}"/>
              </a:ext>
            </a:extLst>
          </p:cNvPr>
          <p:cNvSpPr>
            <a:spLocks noGrp="1"/>
          </p:cNvSpPr>
          <p:nvPr>
            <p:ph type="dt" sz="half" idx="10"/>
          </p:nvPr>
        </p:nvSpPr>
        <p:spPr>
          <a:xfrm>
            <a:off x="518572" y="5979900"/>
            <a:ext cx="1172576" cy="365125"/>
          </a:xfrm>
        </p:spPr>
        <p:txBody>
          <a:bodyPr/>
          <a:lstStyle/>
          <a:p>
            <a:fld id="{8B22AF48-50A8-4ACC-83B2-496B850B9254}" type="datetime10">
              <a:rPr lang="en-US" sz="2400" b="1" smtClean="0">
                <a:solidFill>
                  <a:schemeClr val="tx1"/>
                </a:solidFill>
              </a:rPr>
              <a:t>16:59</a:t>
            </a:fld>
            <a:endParaRPr lang="tr-TR" sz="2400" b="1" dirty="0">
              <a:solidFill>
                <a:schemeClr val="tx1"/>
              </a:solidFill>
            </a:endParaRPr>
          </a:p>
        </p:txBody>
      </p:sp>
    </p:spTree>
    <p:extLst>
      <p:ext uri="{BB962C8B-B14F-4D97-AF65-F5344CB8AC3E}">
        <p14:creationId xmlns:p14="http://schemas.microsoft.com/office/powerpoint/2010/main" val="2947727089"/>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4F80FCD9-6F6E-8C38-776D-E061987F0D62}"/>
              </a:ext>
            </a:extLst>
          </p:cNvPr>
          <p:cNvGrpSpPr/>
          <p:nvPr/>
        </p:nvGrpSpPr>
        <p:grpSpPr>
          <a:xfrm>
            <a:off x="228600" y="219075"/>
            <a:ext cx="11734800" cy="6419850"/>
            <a:chOff x="203755" y="143366"/>
            <a:chExt cx="11734800" cy="6419850"/>
          </a:xfrm>
        </p:grpSpPr>
        <p:sp>
          <p:nvSpPr>
            <p:cNvPr id="4" name="Rectangle 3">
              <a:extLst>
                <a:ext uri="{FF2B5EF4-FFF2-40B4-BE49-F238E27FC236}">
                  <a16:creationId xmlns:a16="http://schemas.microsoft.com/office/drawing/2014/main" id="{E7F73510-CE1C-7165-C8C4-9444DC4B9895}"/>
                </a:ext>
              </a:extLst>
            </p:cNvPr>
            <p:cNvSpPr/>
            <p:nvPr/>
          </p:nvSpPr>
          <p:spPr>
            <a:xfrm>
              <a:off x="203755" y="143366"/>
              <a:ext cx="11734800" cy="6419850"/>
            </a:xfrm>
            <a:prstGeom prst="rect">
              <a:avLst/>
            </a:prstGeom>
            <a:noFill/>
            <a:ln w="254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5" name="Picture 4">
              <a:extLst>
                <a:ext uri="{FF2B5EF4-FFF2-40B4-BE49-F238E27FC236}">
                  <a16:creationId xmlns:a16="http://schemas.microsoft.com/office/drawing/2014/main" id="{DDC51D5E-90AA-4CFF-EBB1-E46F15A650B3}"/>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10421922" y="5050116"/>
              <a:ext cx="1276350" cy="1276350"/>
            </a:xfrm>
            <a:prstGeom prst="rect">
              <a:avLst/>
            </a:prstGeom>
          </p:spPr>
        </p:pic>
        <p:sp>
          <p:nvSpPr>
            <p:cNvPr id="7" name="TextBox 6">
              <a:extLst>
                <a:ext uri="{FF2B5EF4-FFF2-40B4-BE49-F238E27FC236}">
                  <a16:creationId xmlns:a16="http://schemas.microsoft.com/office/drawing/2014/main" id="{4CB99B11-BEA2-20FC-B681-1D41A37D24E8}"/>
                </a:ext>
              </a:extLst>
            </p:cNvPr>
            <p:cNvSpPr txBox="1"/>
            <p:nvPr/>
          </p:nvSpPr>
          <p:spPr>
            <a:xfrm>
              <a:off x="493728" y="437266"/>
              <a:ext cx="3757336" cy="400110"/>
            </a:xfrm>
            <a:prstGeom prst="rect">
              <a:avLst/>
            </a:prstGeom>
            <a:noFill/>
          </p:spPr>
          <p:txBody>
            <a:bodyPr wrap="square" rtlCol="0">
              <a:spAutoFit/>
            </a:bodyPr>
            <a:lstStyle/>
            <a:p>
              <a:r>
                <a:rPr lang="tr-TR" sz="2000" b="1" u="sng" dirty="0" err="1"/>
                <a:t>Occupational</a:t>
              </a:r>
              <a:r>
                <a:rPr lang="tr-TR" sz="2000" b="1" u="sng" dirty="0"/>
                <a:t> </a:t>
              </a:r>
              <a:r>
                <a:rPr lang="tr-TR" sz="2000" b="1" u="sng" dirty="0" err="1"/>
                <a:t>Health</a:t>
              </a:r>
              <a:r>
                <a:rPr lang="tr-TR" sz="2000" b="1" u="sng" dirty="0"/>
                <a:t> </a:t>
              </a:r>
              <a:r>
                <a:rPr lang="tr-TR" sz="2000" b="1" u="sng" dirty="0" err="1"/>
                <a:t>and</a:t>
              </a:r>
              <a:r>
                <a:rPr lang="tr-TR" sz="2000" b="1" u="sng" dirty="0"/>
                <a:t> </a:t>
              </a:r>
              <a:r>
                <a:rPr lang="tr-TR" sz="2000" b="1" u="sng" dirty="0" err="1" smtClean="0"/>
                <a:t>Safety</a:t>
              </a:r>
              <a:r>
                <a:rPr lang="tr-TR" sz="2000" b="1" u="sng" dirty="0" smtClean="0"/>
                <a:t> II </a:t>
              </a:r>
              <a:endParaRPr lang="tr-TR" sz="2000" b="1" u="sng" dirty="0"/>
            </a:p>
          </p:txBody>
        </p:sp>
      </p:grpSp>
      <p:sp>
        <p:nvSpPr>
          <p:cNvPr id="2" name="Date Placeholder 1">
            <a:extLst>
              <a:ext uri="{FF2B5EF4-FFF2-40B4-BE49-F238E27FC236}">
                <a16:creationId xmlns:a16="http://schemas.microsoft.com/office/drawing/2014/main" id="{DA31DAE3-D28A-82C2-4971-3B42844A6AA2}"/>
              </a:ext>
            </a:extLst>
          </p:cNvPr>
          <p:cNvSpPr>
            <a:spLocks noGrp="1"/>
          </p:cNvSpPr>
          <p:nvPr>
            <p:ph type="dt" sz="half" idx="10"/>
          </p:nvPr>
        </p:nvSpPr>
        <p:spPr>
          <a:xfrm>
            <a:off x="518572" y="5979900"/>
            <a:ext cx="1172576" cy="365125"/>
          </a:xfrm>
        </p:spPr>
        <p:txBody>
          <a:bodyPr/>
          <a:lstStyle/>
          <a:p>
            <a:fld id="{8B22AF48-50A8-4ACC-83B2-496B850B9254}" type="datetime10">
              <a:rPr lang="en-US" sz="2400" b="1" smtClean="0">
                <a:solidFill>
                  <a:schemeClr val="tx1"/>
                </a:solidFill>
              </a:rPr>
              <a:t>16:59</a:t>
            </a:fld>
            <a:endParaRPr lang="tr-TR" sz="2400" b="1" dirty="0">
              <a:solidFill>
                <a:schemeClr val="tx1"/>
              </a:solidFill>
            </a:endParaRPr>
          </a:p>
        </p:txBody>
      </p:sp>
    </p:spTree>
    <p:extLst>
      <p:ext uri="{BB962C8B-B14F-4D97-AF65-F5344CB8AC3E}">
        <p14:creationId xmlns:p14="http://schemas.microsoft.com/office/powerpoint/2010/main" val="2278306871"/>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4F80FCD9-6F6E-8C38-776D-E061987F0D62}"/>
              </a:ext>
            </a:extLst>
          </p:cNvPr>
          <p:cNvGrpSpPr/>
          <p:nvPr/>
        </p:nvGrpSpPr>
        <p:grpSpPr>
          <a:xfrm>
            <a:off x="228600" y="219075"/>
            <a:ext cx="11734800" cy="6419850"/>
            <a:chOff x="203755" y="143366"/>
            <a:chExt cx="11734800" cy="6419850"/>
          </a:xfrm>
        </p:grpSpPr>
        <p:sp>
          <p:nvSpPr>
            <p:cNvPr id="4" name="Rectangle 3">
              <a:extLst>
                <a:ext uri="{FF2B5EF4-FFF2-40B4-BE49-F238E27FC236}">
                  <a16:creationId xmlns:a16="http://schemas.microsoft.com/office/drawing/2014/main" id="{E7F73510-CE1C-7165-C8C4-9444DC4B9895}"/>
                </a:ext>
              </a:extLst>
            </p:cNvPr>
            <p:cNvSpPr/>
            <p:nvPr/>
          </p:nvSpPr>
          <p:spPr>
            <a:xfrm>
              <a:off x="203755" y="143366"/>
              <a:ext cx="11734800" cy="6419850"/>
            </a:xfrm>
            <a:prstGeom prst="rect">
              <a:avLst/>
            </a:prstGeom>
            <a:noFill/>
            <a:ln w="254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5" name="Picture 4">
              <a:extLst>
                <a:ext uri="{FF2B5EF4-FFF2-40B4-BE49-F238E27FC236}">
                  <a16:creationId xmlns:a16="http://schemas.microsoft.com/office/drawing/2014/main" id="{DDC51D5E-90AA-4CFF-EBB1-E46F15A650B3}"/>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10421922" y="5050116"/>
              <a:ext cx="1276350" cy="1276350"/>
            </a:xfrm>
            <a:prstGeom prst="rect">
              <a:avLst/>
            </a:prstGeom>
          </p:spPr>
        </p:pic>
        <p:sp>
          <p:nvSpPr>
            <p:cNvPr id="7" name="TextBox 6">
              <a:extLst>
                <a:ext uri="{FF2B5EF4-FFF2-40B4-BE49-F238E27FC236}">
                  <a16:creationId xmlns:a16="http://schemas.microsoft.com/office/drawing/2014/main" id="{4CB99B11-BEA2-20FC-B681-1D41A37D24E8}"/>
                </a:ext>
              </a:extLst>
            </p:cNvPr>
            <p:cNvSpPr txBox="1"/>
            <p:nvPr/>
          </p:nvSpPr>
          <p:spPr>
            <a:xfrm>
              <a:off x="493728" y="437266"/>
              <a:ext cx="3757336" cy="400110"/>
            </a:xfrm>
            <a:prstGeom prst="rect">
              <a:avLst/>
            </a:prstGeom>
            <a:noFill/>
          </p:spPr>
          <p:txBody>
            <a:bodyPr wrap="square" rtlCol="0">
              <a:spAutoFit/>
            </a:bodyPr>
            <a:lstStyle/>
            <a:p>
              <a:r>
                <a:rPr lang="tr-TR" sz="2000" b="1" u="sng" dirty="0" err="1"/>
                <a:t>Occupational</a:t>
              </a:r>
              <a:r>
                <a:rPr lang="tr-TR" sz="2000" b="1" u="sng" dirty="0"/>
                <a:t> </a:t>
              </a:r>
              <a:r>
                <a:rPr lang="tr-TR" sz="2000" b="1" u="sng" dirty="0" err="1"/>
                <a:t>Health</a:t>
              </a:r>
              <a:r>
                <a:rPr lang="tr-TR" sz="2000" b="1" u="sng" dirty="0"/>
                <a:t> </a:t>
              </a:r>
              <a:r>
                <a:rPr lang="tr-TR" sz="2000" b="1" u="sng" dirty="0" err="1"/>
                <a:t>and</a:t>
              </a:r>
              <a:r>
                <a:rPr lang="tr-TR" sz="2000" b="1" u="sng" dirty="0"/>
                <a:t> </a:t>
              </a:r>
              <a:r>
                <a:rPr lang="tr-TR" sz="2000" b="1" u="sng" dirty="0" err="1" smtClean="0"/>
                <a:t>Safety</a:t>
              </a:r>
              <a:r>
                <a:rPr lang="tr-TR" sz="2000" b="1" u="sng" dirty="0" smtClean="0"/>
                <a:t> II </a:t>
              </a:r>
              <a:endParaRPr lang="tr-TR" sz="2000" b="1" u="sng" dirty="0"/>
            </a:p>
          </p:txBody>
        </p:sp>
      </p:grpSp>
      <p:sp>
        <p:nvSpPr>
          <p:cNvPr id="2" name="Date Placeholder 1">
            <a:extLst>
              <a:ext uri="{FF2B5EF4-FFF2-40B4-BE49-F238E27FC236}">
                <a16:creationId xmlns:a16="http://schemas.microsoft.com/office/drawing/2014/main" id="{DA31DAE3-D28A-82C2-4971-3B42844A6AA2}"/>
              </a:ext>
            </a:extLst>
          </p:cNvPr>
          <p:cNvSpPr>
            <a:spLocks noGrp="1"/>
          </p:cNvSpPr>
          <p:nvPr>
            <p:ph type="dt" sz="half" idx="10"/>
          </p:nvPr>
        </p:nvSpPr>
        <p:spPr>
          <a:xfrm>
            <a:off x="518572" y="5979900"/>
            <a:ext cx="1172576" cy="365125"/>
          </a:xfrm>
        </p:spPr>
        <p:txBody>
          <a:bodyPr/>
          <a:lstStyle/>
          <a:p>
            <a:fld id="{8B22AF48-50A8-4ACC-83B2-496B850B9254}" type="datetime10">
              <a:rPr lang="en-US" sz="2400" b="1" smtClean="0">
                <a:solidFill>
                  <a:schemeClr val="tx1"/>
                </a:solidFill>
              </a:rPr>
              <a:t>16:59</a:t>
            </a:fld>
            <a:endParaRPr lang="tr-TR" sz="2400" b="1" dirty="0">
              <a:solidFill>
                <a:schemeClr val="tx1"/>
              </a:solidFill>
            </a:endParaRPr>
          </a:p>
        </p:txBody>
      </p:sp>
    </p:spTree>
    <p:extLst>
      <p:ext uri="{BB962C8B-B14F-4D97-AF65-F5344CB8AC3E}">
        <p14:creationId xmlns:p14="http://schemas.microsoft.com/office/powerpoint/2010/main" val="24059204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p:cNvSpPr>
            <a:spLocks noGrp="1"/>
          </p:cNvSpPr>
          <p:nvPr>
            <p:ph type="dt" sz="half" idx="10"/>
          </p:nvPr>
        </p:nvSpPr>
        <p:spPr>
          <a:xfrm>
            <a:off x="575057" y="5963898"/>
            <a:ext cx="1027176" cy="365125"/>
          </a:xfrm>
        </p:spPr>
        <p:txBody>
          <a:bodyPr/>
          <a:lstStyle/>
          <a:p>
            <a:fld id="{395682E5-D1A3-4607-98F3-A48EF7C4FC01}" type="datetime10">
              <a:rPr lang="en-US" sz="2400" b="1" smtClean="0">
                <a:solidFill>
                  <a:schemeClr val="tx1"/>
                </a:solidFill>
              </a:rPr>
              <a:t>16:59</a:t>
            </a:fld>
            <a:endParaRPr lang="en-US" sz="2400" b="1">
              <a:solidFill>
                <a:schemeClr val="tx1"/>
              </a:solidFill>
            </a:endParaRPr>
          </a:p>
        </p:txBody>
      </p:sp>
      <p:grpSp>
        <p:nvGrpSpPr>
          <p:cNvPr id="3" name="Group 7">
            <a:extLst>
              <a:ext uri="{FF2B5EF4-FFF2-40B4-BE49-F238E27FC236}">
                <a16:creationId xmlns:a16="http://schemas.microsoft.com/office/drawing/2014/main" id="{4F80FCD9-6F6E-8C38-776D-E061987F0D62}"/>
              </a:ext>
            </a:extLst>
          </p:cNvPr>
          <p:cNvGrpSpPr/>
          <p:nvPr/>
        </p:nvGrpSpPr>
        <p:grpSpPr>
          <a:xfrm>
            <a:off x="228600" y="219075"/>
            <a:ext cx="11734800" cy="6419850"/>
            <a:chOff x="203755" y="143366"/>
            <a:chExt cx="11734800" cy="6419850"/>
          </a:xfrm>
        </p:grpSpPr>
        <p:sp>
          <p:nvSpPr>
            <p:cNvPr id="4" name="Rectangle 3">
              <a:extLst>
                <a:ext uri="{FF2B5EF4-FFF2-40B4-BE49-F238E27FC236}">
                  <a16:creationId xmlns:a16="http://schemas.microsoft.com/office/drawing/2014/main" id="{E7F73510-CE1C-7165-C8C4-9444DC4B9895}"/>
                </a:ext>
              </a:extLst>
            </p:cNvPr>
            <p:cNvSpPr/>
            <p:nvPr/>
          </p:nvSpPr>
          <p:spPr>
            <a:xfrm>
              <a:off x="203755" y="143366"/>
              <a:ext cx="11734800" cy="6419850"/>
            </a:xfrm>
            <a:prstGeom prst="rect">
              <a:avLst/>
            </a:prstGeom>
            <a:noFill/>
            <a:ln w="254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Picture 4">
              <a:extLst>
                <a:ext uri="{FF2B5EF4-FFF2-40B4-BE49-F238E27FC236}">
                  <a16:creationId xmlns:a16="http://schemas.microsoft.com/office/drawing/2014/main" id="{DDC51D5E-90AA-4CFF-EBB1-E46F15A650B3}"/>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10421922" y="5050116"/>
              <a:ext cx="1276350" cy="1276350"/>
            </a:xfrm>
            <a:prstGeom prst="rect">
              <a:avLst/>
            </a:prstGeom>
          </p:spPr>
        </p:pic>
        <p:sp>
          <p:nvSpPr>
            <p:cNvPr id="6" name="TextBox 6">
              <a:extLst>
                <a:ext uri="{FF2B5EF4-FFF2-40B4-BE49-F238E27FC236}">
                  <a16:creationId xmlns:a16="http://schemas.microsoft.com/office/drawing/2014/main" id="{4CB99B11-BEA2-20FC-B681-1D41A37D24E8}"/>
                </a:ext>
              </a:extLst>
            </p:cNvPr>
            <p:cNvSpPr txBox="1"/>
            <p:nvPr/>
          </p:nvSpPr>
          <p:spPr>
            <a:xfrm>
              <a:off x="493728" y="437266"/>
              <a:ext cx="3757336" cy="400110"/>
            </a:xfrm>
            <a:prstGeom prst="rect">
              <a:avLst/>
            </a:prstGeom>
            <a:noFill/>
          </p:spPr>
          <p:txBody>
            <a:bodyPr wrap="square" rtlCol="0">
              <a:spAutoFit/>
            </a:bodyPr>
            <a:lstStyle/>
            <a:p>
              <a:r>
                <a:rPr lang="tr-TR" sz="2000" b="1" u="sng" dirty="0" err="1"/>
                <a:t>Occupational</a:t>
              </a:r>
              <a:r>
                <a:rPr lang="tr-TR" sz="2000" b="1" u="sng" dirty="0"/>
                <a:t> </a:t>
              </a:r>
              <a:r>
                <a:rPr lang="tr-TR" sz="2000" b="1" u="sng" dirty="0" err="1"/>
                <a:t>Health</a:t>
              </a:r>
              <a:r>
                <a:rPr lang="tr-TR" sz="2000" b="1" u="sng" dirty="0"/>
                <a:t> </a:t>
              </a:r>
              <a:r>
                <a:rPr lang="tr-TR" sz="2000" b="1" u="sng" dirty="0" err="1"/>
                <a:t>and</a:t>
              </a:r>
              <a:r>
                <a:rPr lang="tr-TR" sz="2000" b="1" u="sng" dirty="0"/>
                <a:t> </a:t>
              </a:r>
              <a:r>
                <a:rPr lang="tr-TR" sz="2000" b="1" u="sng" dirty="0" err="1" smtClean="0"/>
                <a:t>Safety</a:t>
              </a:r>
              <a:r>
                <a:rPr lang="tr-TR" sz="2000" b="1" u="sng" dirty="0" smtClean="0"/>
                <a:t> II </a:t>
              </a:r>
              <a:endParaRPr lang="tr-TR" sz="2000" b="1" u="sng" dirty="0"/>
            </a:p>
          </p:txBody>
        </p:sp>
      </p:grpSp>
      <p:sp>
        <p:nvSpPr>
          <p:cNvPr id="7" name="Dikdörtgen 6"/>
          <p:cNvSpPr/>
          <p:nvPr/>
        </p:nvSpPr>
        <p:spPr>
          <a:xfrm>
            <a:off x="1088645" y="1417117"/>
            <a:ext cx="10634472" cy="3708708"/>
          </a:xfrm>
          <a:prstGeom prst="rect">
            <a:avLst/>
          </a:prstGeom>
        </p:spPr>
        <p:txBody>
          <a:bodyPr wrap="square">
            <a:spAutoFit/>
          </a:bodyPr>
          <a:lstStyle/>
          <a:p>
            <a:pPr marL="800100" lvl="1" indent="-342900">
              <a:lnSpc>
                <a:spcPts val="1600"/>
              </a:lnSpc>
              <a:spcBef>
                <a:spcPts val="600"/>
              </a:spcBef>
              <a:buSzPts val="1000"/>
              <a:buFont typeface="Symbol" panose="05050102010706020507" pitchFamily="18" charset="2"/>
              <a:buChar char=""/>
              <a:tabLst>
                <a:tab pos="457200" algn="l"/>
              </a:tabLst>
            </a:pPr>
            <a:r>
              <a:rPr lang="en-US" sz="1600" dirty="0">
                <a:solidFill>
                  <a:srgbClr val="212121"/>
                </a:solidFill>
                <a:latin typeface="Calibri" panose="020F0502020204030204" pitchFamily="34" charset="0"/>
                <a:ea typeface="Times New Roman" panose="02020603050405020304" pitchFamily="18" charset="0"/>
                <a:cs typeface="Calibri" panose="020F0502020204030204" pitchFamily="34" charset="0"/>
              </a:rPr>
              <a:t>Conduct investigations with a trained team that includes representatives of both management and workers.</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ts val="1600"/>
              </a:lnSpc>
              <a:spcBef>
                <a:spcPts val="600"/>
              </a:spcBef>
              <a:buSzPts val="1000"/>
              <a:buFont typeface="Symbol" panose="05050102010706020507" pitchFamily="18" charset="2"/>
              <a:buChar char=""/>
              <a:tabLst>
                <a:tab pos="457200" algn="l"/>
              </a:tabLst>
            </a:pPr>
            <a:r>
              <a:rPr lang="en-US" sz="1600" dirty="0">
                <a:solidFill>
                  <a:srgbClr val="212121"/>
                </a:solidFill>
                <a:latin typeface="Calibri" panose="020F0502020204030204" pitchFamily="34" charset="0"/>
                <a:ea typeface="Times New Roman" panose="02020603050405020304" pitchFamily="18" charset="0"/>
                <a:cs typeface="Calibri" panose="020F0502020204030204" pitchFamily="34" charset="0"/>
              </a:rPr>
              <a:t>Investigate close calls/near misses.</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ts val="1600"/>
              </a:lnSpc>
              <a:spcBef>
                <a:spcPts val="600"/>
              </a:spcBef>
              <a:buSzPts val="1000"/>
              <a:buFont typeface="Symbol" panose="05050102010706020507" pitchFamily="18" charset="2"/>
              <a:buChar char=""/>
              <a:tabLst>
                <a:tab pos="457200" algn="l"/>
              </a:tabLst>
            </a:pPr>
            <a:r>
              <a:rPr lang="en-US" sz="1600" dirty="0">
                <a:solidFill>
                  <a:srgbClr val="212121"/>
                </a:solidFill>
                <a:latin typeface="Calibri" panose="020F0502020204030204" pitchFamily="34" charset="0"/>
                <a:ea typeface="Times New Roman" panose="02020603050405020304" pitchFamily="18" charset="0"/>
                <a:cs typeface="Calibri" panose="020F0502020204030204" pitchFamily="34" charset="0"/>
              </a:rPr>
              <a:t>Identify and analyze root causes to address underlying program shortcomings that allowed the incidents to happen.</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ts val="1600"/>
              </a:lnSpc>
              <a:spcBef>
                <a:spcPts val="600"/>
              </a:spcBef>
              <a:buSzPts val="1000"/>
              <a:buFont typeface="Symbol" panose="05050102010706020507" pitchFamily="18" charset="2"/>
              <a:buChar char=""/>
              <a:tabLst>
                <a:tab pos="457200" algn="l"/>
              </a:tabLst>
            </a:pPr>
            <a:r>
              <a:rPr lang="en-US" sz="1600" dirty="0">
                <a:solidFill>
                  <a:srgbClr val="212121"/>
                </a:solidFill>
                <a:latin typeface="Calibri" panose="020F0502020204030204" pitchFamily="34" charset="0"/>
                <a:ea typeface="Times New Roman" panose="02020603050405020304" pitchFamily="18" charset="0"/>
                <a:cs typeface="Calibri" panose="020F0502020204030204" pitchFamily="34" charset="0"/>
              </a:rPr>
              <a:t>Communicate the results of the investigation to managers, supervisors, and workers to prevent recurrence</a:t>
            </a:r>
            <a:r>
              <a:rPr lang="en-US" sz="1600" dirty="0" smtClean="0">
                <a:solidFill>
                  <a:srgbClr val="212121"/>
                </a:solidFill>
                <a:latin typeface="Calibri" panose="020F0502020204030204" pitchFamily="34" charset="0"/>
                <a:ea typeface="Times New Roman" panose="02020603050405020304" pitchFamily="18" charset="0"/>
                <a:cs typeface="Calibri" panose="020F0502020204030204" pitchFamily="34" charset="0"/>
              </a:rPr>
              <a:t>.</a:t>
            </a:r>
            <a:endParaRPr lang="tr-TR" sz="1600" dirty="0" smtClean="0">
              <a:solidFill>
                <a:srgbClr val="212121"/>
              </a:solidFill>
              <a:latin typeface="Calibri" panose="020F0502020204030204" pitchFamily="34" charset="0"/>
              <a:ea typeface="Times New Roman" panose="02020603050405020304" pitchFamily="18" charset="0"/>
              <a:cs typeface="Calibri" panose="020F0502020204030204" pitchFamily="34" charset="0"/>
            </a:endParaRPr>
          </a:p>
          <a:p>
            <a:pPr marL="800100" lvl="1" indent="-342900">
              <a:lnSpc>
                <a:spcPts val="1600"/>
              </a:lnSpc>
              <a:spcBef>
                <a:spcPts val="600"/>
              </a:spcBef>
              <a:buSzPts val="1000"/>
              <a:buFont typeface="Symbol" panose="05050102010706020507" pitchFamily="18" charset="2"/>
              <a:buChar char=""/>
              <a:tabLst>
                <a:tab pos="457200" algn="l"/>
              </a:tabLst>
            </a:pP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ts val="1600"/>
              </a:lnSpc>
              <a:spcBef>
                <a:spcPts val="600"/>
              </a:spcBef>
            </a:pPr>
            <a:r>
              <a:rPr lang="en-US" sz="1600" dirty="0">
                <a:solidFill>
                  <a:srgbClr val="212121"/>
                </a:solidFill>
                <a:latin typeface="Calibri" panose="020F0502020204030204" pitchFamily="34" charset="0"/>
                <a:ea typeface="Times New Roman" panose="02020603050405020304" pitchFamily="18" charset="0"/>
                <a:cs typeface="Calibri" panose="020F0502020204030204" pitchFamily="34" charset="0"/>
              </a:rPr>
              <a:t>Effective incident investigations do not stop at identifying a single factor that triggered an incident. They ask the questions "Why?" and "What led to the failure?" For example, if a piece of equipment fails, a good investigation asks: "Why did it fail?" "Was it maintained properly?" "Was it beyond its service life?" and "How could this failure have been prevented?" Similarly, a good incident investigation does not stop when it concludes that a worker made an error. It asks such questions as: "Was the worker provided with appropriate tools and time to do the work?" "Was the worker adequately trained?" and "Was the worker properly supervised</a:t>
            </a:r>
            <a:r>
              <a:rPr lang="en-US" sz="1600" dirty="0" smtClean="0">
                <a:solidFill>
                  <a:srgbClr val="212121"/>
                </a:solidFill>
                <a:latin typeface="Calibri" panose="020F0502020204030204" pitchFamily="34" charset="0"/>
                <a:ea typeface="Times New Roman" panose="02020603050405020304" pitchFamily="18" charset="0"/>
                <a:cs typeface="Calibri" panose="020F0502020204030204" pitchFamily="34" charset="0"/>
              </a:rPr>
              <a:t>?«</a:t>
            </a:r>
            <a:endParaRPr lang="tr-TR" sz="1600" dirty="0" smtClean="0">
              <a:solidFill>
                <a:srgbClr val="212121"/>
              </a:solidFill>
              <a:latin typeface="Calibri" panose="020F0502020204030204" pitchFamily="34" charset="0"/>
              <a:ea typeface="Times New Roman" panose="02020603050405020304" pitchFamily="18" charset="0"/>
              <a:cs typeface="Calibri" panose="020F0502020204030204" pitchFamily="34" charset="0"/>
            </a:endParaRPr>
          </a:p>
          <a:p>
            <a:pPr>
              <a:lnSpc>
                <a:spcPts val="1600"/>
              </a:lnSpc>
              <a:spcBef>
                <a:spcPts val="600"/>
              </a:spcBef>
            </a:pP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ts val="1600"/>
              </a:lnSpc>
              <a:spcBef>
                <a:spcPts val="600"/>
              </a:spcBef>
            </a:pPr>
            <a:r>
              <a:rPr lang="en-US" sz="1600" b="1" i="1" dirty="0">
                <a:solidFill>
                  <a:srgbClr val="212121"/>
                </a:solidFill>
                <a:latin typeface="Calibri" panose="020F0502020204030204" pitchFamily="34" charset="0"/>
                <a:ea typeface="Times New Roman" panose="02020603050405020304" pitchFamily="18" charset="0"/>
                <a:cs typeface="Calibri" panose="020F0502020204030204" pitchFamily="34" charset="0"/>
              </a:rPr>
              <a:t>Note:</a:t>
            </a:r>
            <a:r>
              <a:rPr lang="en-US" sz="1600" dirty="0">
                <a:solidFill>
                  <a:srgbClr val="212121"/>
                </a:solidFill>
                <a:latin typeface="Calibri" panose="020F0502020204030204" pitchFamily="34" charset="0"/>
                <a:ea typeface="Times New Roman" panose="02020603050405020304" pitchFamily="18" charset="0"/>
                <a:cs typeface="Calibri" panose="020F0502020204030204" pitchFamily="34" charset="0"/>
              </a:rPr>
              <a:t> </a:t>
            </a:r>
            <a:r>
              <a:rPr lang="tr-TR" sz="1600" dirty="0" err="1" smtClean="0">
                <a:solidFill>
                  <a:srgbClr val="212121"/>
                </a:solidFill>
                <a:latin typeface="Calibri" panose="020F0502020204030204" pitchFamily="34" charset="0"/>
                <a:ea typeface="Times New Roman" panose="02020603050405020304" pitchFamily="18" charset="0"/>
                <a:cs typeface="Calibri" panose="020F0502020204030204" pitchFamily="34" charset="0"/>
              </a:rPr>
              <a:t>For</a:t>
            </a:r>
            <a:r>
              <a:rPr lang="tr-TR" sz="1600" dirty="0" smtClean="0">
                <a:solidFill>
                  <a:srgbClr val="212121"/>
                </a:solidFill>
                <a:latin typeface="Calibri" panose="020F0502020204030204" pitchFamily="34" charset="0"/>
                <a:ea typeface="Times New Roman" panose="02020603050405020304" pitchFamily="18" charset="0"/>
                <a:cs typeface="Calibri" panose="020F0502020204030204" pitchFamily="34" charset="0"/>
              </a:rPr>
              <a:t> </a:t>
            </a:r>
            <a:r>
              <a:rPr lang="tr-TR" sz="1600" dirty="0" err="1" smtClean="0">
                <a:solidFill>
                  <a:srgbClr val="212121"/>
                </a:solidFill>
                <a:latin typeface="Calibri" panose="020F0502020204030204" pitchFamily="34" charset="0"/>
                <a:ea typeface="Times New Roman" panose="02020603050405020304" pitchFamily="18" charset="0"/>
                <a:cs typeface="Calibri" panose="020F0502020204030204" pitchFamily="34" charset="0"/>
              </a:rPr>
              <a:t>example</a:t>
            </a:r>
            <a:r>
              <a:rPr lang="tr-TR" sz="1600" dirty="0" smtClean="0">
                <a:solidFill>
                  <a:srgbClr val="212121"/>
                </a:solidFill>
                <a:latin typeface="Calibri" panose="020F0502020204030204" pitchFamily="34" charset="0"/>
                <a:ea typeface="Times New Roman" panose="02020603050405020304" pitchFamily="18" charset="0"/>
                <a:cs typeface="Calibri" panose="020F0502020204030204" pitchFamily="34" charset="0"/>
              </a:rPr>
              <a:t>, </a:t>
            </a:r>
            <a:r>
              <a:rPr lang="en-US" sz="1600" dirty="0" smtClean="0">
                <a:solidFill>
                  <a:srgbClr val="212121"/>
                </a:solidFill>
                <a:latin typeface="Calibri" panose="020F0502020204030204" pitchFamily="34" charset="0"/>
                <a:ea typeface="Times New Roman" panose="02020603050405020304" pitchFamily="18" charset="0"/>
                <a:cs typeface="Calibri" panose="020F0502020204030204" pitchFamily="34" charset="0"/>
              </a:rPr>
              <a:t>OSHA </a:t>
            </a:r>
            <a:r>
              <a:rPr lang="en-US" sz="1600" dirty="0">
                <a:solidFill>
                  <a:srgbClr val="212121"/>
                </a:solidFill>
                <a:latin typeface="Calibri" panose="020F0502020204030204" pitchFamily="34" charset="0"/>
                <a:ea typeface="Times New Roman" panose="02020603050405020304" pitchFamily="18" charset="0"/>
                <a:cs typeface="Calibri" panose="020F0502020204030204" pitchFamily="34" charset="0"/>
              </a:rPr>
              <a:t>has special reporting requirements for work-related incidents that lead to serious injury or a fatality (29 CFR 1904.39). OSHA must be notified within 8 hours of a work-related fatality, and within 24 hours of an amputation, loss of an eye, or inpatient hospitalization</a:t>
            </a:r>
            <a:r>
              <a:rPr lang="en-US" sz="1600" dirty="0" smtClean="0">
                <a:solidFill>
                  <a:srgbClr val="212121"/>
                </a:solidFill>
                <a:latin typeface="Calibri" panose="020F0502020204030204" pitchFamily="34" charset="0"/>
                <a:ea typeface="Times New Roman" panose="02020603050405020304" pitchFamily="18" charset="0"/>
                <a:cs typeface="Calibri" panose="020F0502020204030204" pitchFamily="34" charset="0"/>
              </a:rPr>
              <a:t>.</a:t>
            </a:r>
            <a:r>
              <a:rPr lang="tr-TR" sz="1600" dirty="0" smtClean="0">
                <a:solidFill>
                  <a:srgbClr val="212121"/>
                </a:solidFill>
                <a:latin typeface="Calibri" panose="020F0502020204030204" pitchFamily="34" charset="0"/>
                <a:ea typeface="Times New Roman" panose="02020603050405020304" pitchFamily="18" charset="0"/>
                <a:cs typeface="Calibri" panose="020F0502020204030204" pitchFamily="34" charset="0"/>
              </a:rPr>
              <a:t> </a:t>
            </a:r>
            <a:r>
              <a:rPr lang="tr-TR" sz="1600" dirty="0" err="1" smtClean="0">
                <a:solidFill>
                  <a:srgbClr val="212121"/>
                </a:solidFill>
                <a:latin typeface="Calibri" panose="020F0502020204030204" pitchFamily="34" charset="0"/>
                <a:ea typeface="Times New Roman" panose="02020603050405020304" pitchFamily="18" charset="0"/>
                <a:cs typeface="Calibri" panose="020F0502020204030204" pitchFamily="34" charset="0"/>
              </a:rPr>
              <a:t>There</a:t>
            </a:r>
            <a:r>
              <a:rPr lang="tr-TR" sz="1600" dirty="0" smtClean="0">
                <a:solidFill>
                  <a:srgbClr val="212121"/>
                </a:solidFill>
                <a:latin typeface="Calibri" panose="020F0502020204030204" pitchFamily="34" charset="0"/>
                <a:ea typeface="Times New Roman" panose="02020603050405020304" pitchFamily="18" charset="0"/>
                <a:cs typeface="Calibri" panose="020F0502020204030204" pitchFamily="34" charset="0"/>
              </a:rPr>
              <a:t> </a:t>
            </a:r>
            <a:r>
              <a:rPr lang="tr-TR" sz="1600" dirty="0" err="1" smtClean="0">
                <a:solidFill>
                  <a:srgbClr val="212121"/>
                </a:solidFill>
                <a:latin typeface="Calibri" panose="020F0502020204030204" pitchFamily="34" charset="0"/>
                <a:ea typeface="Times New Roman" panose="02020603050405020304" pitchFamily="18" charset="0"/>
                <a:cs typeface="Calibri" panose="020F0502020204030204" pitchFamily="34" charset="0"/>
              </a:rPr>
              <a:t>may</a:t>
            </a:r>
            <a:r>
              <a:rPr lang="tr-TR" sz="1600" dirty="0" smtClean="0">
                <a:solidFill>
                  <a:srgbClr val="212121"/>
                </a:solidFill>
                <a:latin typeface="Calibri" panose="020F0502020204030204" pitchFamily="34" charset="0"/>
                <a:ea typeface="Times New Roman" panose="02020603050405020304" pitchFamily="18" charset="0"/>
                <a:cs typeface="Calibri" panose="020F0502020204030204" pitchFamily="34" charset="0"/>
              </a:rPr>
              <a:t> be </a:t>
            </a:r>
            <a:r>
              <a:rPr lang="tr-TR" sz="1600" dirty="0" err="1" smtClean="0">
                <a:solidFill>
                  <a:srgbClr val="212121"/>
                </a:solidFill>
                <a:latin typeface="Calibri" panose="020F0502020204030204" pitchFamily="34" charset="0"/>
                <a:ea typeface="Times New Roman" panose="02020603050405020304" pitchFamily="18" charset="0"/>
                <a:cs typeface="Calibri" panose="020F0502020204030204" pitchFamily="34" charset="0"/>
              </a:rPr>
              <a:t>similar</a:t>
            </a:r>
            <a:r>
              <a:rPr lang="tr-TR" sz="1600" dirty="0" smtClean="0">
                <a:solidFill>
                  <a:srgbClr val="212121"/>
                </a:solidFill>
                <a:latin typeface="Calibri" panose="020F0502020204030204" pitchFamily="34" charset="0"/>
                <a:ea typeface="Times New Roman" panose="02020603050405020304" pitchFamily="18" charset="0"/>
                <a:cs typeface="Calibri" panose="020F0502020204030204" pitchFamily="34" charset="0"/>
              </a:rPr>
              <a:t> </a:t>
            </a:r>
            <a:r>
              <a:rPr lang="tr-TR" sz="1600" dirty="0" err="1" smtClean="0">
                <a:solidFill>
                  <a:srgbClr val="212121"/>
                </a:solidFill>
                <a:latin typeface="Calibri" panose="020F0502020204030204" pitchFamily="34" charset="0"/>
                <a:ea typeface="Times New Roman" panose="02020603050405020304" pitchFamily="18" charset="0"/>
                <a:cs typeface="Calibri" panose="020F0502020204030204" pitchFamily="34" charset="0"/>
              </a:rPr>
              <a:t>organizations</a:t>
            </a:r>
            <a:r>
              <a:rPr lang="tr-TR" sz="1600" dirty="0" smtClean="0">
                <a:solidFill>
                  <a:srgbClr val="212121"/>
                </a:solidFill>
                <a:latin typeface="Calibri" panose="020F0502020204030204" pitchFamily="34" charset="0"/>
                <a:ea typeface="Times New Roman" panose="02020603050405020304" pitchFamily="18" charset="0"/>
                <a:cs typeface="Calibri" panose="020F0502020204030204" pitchFamily="34" charset="0"/>
              </a:rPr>
              <a:t> </a:t>
            </a:r>
            <a:r>
              <a:rPr lang="tr-TR" sz="1600" dirty="0" err="1" smtClean="0">
                <a:solidFill>
                  <a:srgbClr val="212121"/>
                </a:solidFill>
                <a:latin typeface="Calibri" panose="020F0502020204030204" pitchFamily="34" charset="0"/>
                <a:ea typeface="Times New Roman" panose="02020603050405020304" pitchFamily="18" charset="0"/>
                <a:cs typeface="Calibri" panose="020F0502020204030204" pitchFamily="34" charset="0"/>
              </a:rPr>
              <a:t>elsewhere</a:t>
            </a:r>
            <a:r>
              <a:rPr lang="tr-TR" sz="1600" dirty="0" smtClean="0">
                <a:solidFill>
                  <a:srgbClr val="212121"/>
                </a:solidFill>
                <a:latin typeface="Calibri" panose="020F0502020204030204" pitchFamily="34" charset="0"/>
                <a:ea typeface="Times New Roman" panose="02020603050405020304" pitchFamily="18" charset="0"/>
                <a:cs typeface="Calibri" panose="020F0502020204030204" pitchFamily="34" charset="0"/>
              </a:rPr>
              <a:t> </a:t>
            </a:r>
            <a:r>
              <a:rPr lang="tr-TR" sz="1600" dirty="0" err="1" smtClean="0">
                <a:solidFill>
                  <a:srgbClr val="212121"/>
                </a:solidFill>
                <a:latin typeface="Calibri" panose="020F0502020204030204" pitchFamily="34" charset="0"/>
                <a:ea typeface="Times New Roman" panose="02020603050405020304" pitchFamily="18" charset="0"/>
                <a:cs typeface="Calibri" panose="020F0502020204030204" pitchFamily="34" charset="0"/>
              </a:rPr>
              <a:t>that</a:t>
            </a:r>
            <a:r>
              <a:rPr lang="tr-TR" sz="1600" dirty="0" smtClean="0">
                <a:solidFill>
                  <a:srgbClr val="212121"/>
                </a:solidFill>
                <a:latin typeface="Calibri" panose="020F0502020204030204" pitchFamily="34" charset="0"/>
                <a:ea typeface="Times New Roman" panose="02020603050405020304" pitchFamily="18" charset="0"/>
                <a:cs typeface="Calibri" panose="020F0502020204030204" pitchFamily="34" charset="0"/>
              </a:rPr>
              <a:t> </a:t>
            </a:r>
            <a:r>
              <a:rPr lang="tr-TR" sz="1600" dirty="0" err="1" smtClean="0">
                <a:solidFill>
                  <a:srgbClr val="212121"/>
                </a:solidFill>
                <a:latin typeface="Calibri" panose="020F0502020204030204" pitchFamily="34" charset="0"/>
                <a:ea typeface="Times New Roman" panose="02020603050405020304" pitchFamily="18" charset="0"/>
                <a:cs typeface="Calibri" panose="020F0502020204030204" pitchFamily="34" charset="0"/>
              </a:rPr>
              <a:t>require</a:t>
            </a:r>
            <a:r>
              <a:rPr lang="tr-TR" sz="1600" dirty="0" smtClean="0">
                <a:solidFill>
                  <a:srgbClr val="212121"/>
                </a:solidFill>
                <a:latin typeface="Calibri" panose="020F0502020204030204" pitchFamily="34" charset="0"/>
                <a:ea typeface="Times New Roman" panose="02020603050405020304" pitchFamily="18" charset="0"/>
                <a:cs typeface="Calibri" panose="020F0502020204030204" pitchFamily="34" charset="0"/>
              </a:rPr>
              <a:t> </a:t>
            </a:r>
            <a:r>
              <a:rPr lang="tr-TR" sz="1600" dirty="0" err="1" smtClean="0">
                <a:solidFill>
                  <a:srgbClr val="212121"/>
                </a:solidFill>
                <a:latin typeface="Calibri" panose="020F0502020204030204" pitchFamily="34" charset="0"/>
                <a:ea typeface="Times New Roman" panose="02020603050405020304" pitchFamily="18" charset="0"/>
                <a:cs typeface="Calibri" panose="020F0502020204030204" pitchFamily="34" charset="0"/>
              </a:rPr>
              <a:t>similar</a:t>
            </a:r>
            <a:r>
              <a:rPr lang="tr-TR" sz="1600" dirty="0" smtClean="0">
                <a:solidFill>
                  <a:srgbClr val="212121"/>
                </a:solidFill>
                <a:latin typeface="Calibri" panose="020F0502020204030204" pitchFamily="34" charset="0"/>
                <a:ea typeface="Times New Roman" panose="02020603050405020304" pitchFamily="18" charset="0"/>
                <a:cs typeface="Calibri" panose="020F0502020204030204" pitchFamily="34" charset="0"/>
              </a:rPr>
              <a:t> </a:t>
            </a:r>
            <a:r>
              <a:rPr lang="tr-TR" sz="1600" dirty="0" err="1" smtClean="0">
                <a:solidFill>
                  <a:srgbClr val="212121"/>
                </a:solidFill>
                <a:latin typeface="Calibri" panose="020F0502020204030204" pitchFamily="34" charset="0"/>
                <a:ea typeface="Times New Roman" panose="02020603050405020304" pitchFamily="18" charset="0"/>
                <a:cs typeface="Calibri" panose="020F0502020204030204" pitchFamily="34" charset="0"/>
              </a:rPr>
              <a:t>actions</a:t>
            </a:r>
            <a:r>
              <a:rPr lang="tr-TR" sz="1600" dirty="0" smtClean="0">
                <a:solidFill>
                  <a:srgbClr val="212121"/>
                </a:solidFill>
                <a:latin typeface="Calibri" panose="020F0502020204030204" pitchFamily="34" charset="0"/>
                <a:ea typeface="Times New Roman" panose="02020603050405020304" pitchFamily="18" charset="0"/>
                <a:cs typeface="Calibri" panose="020F0502020204030204" pitchFamily="34" charset="0"/>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276190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p:cNvSpPr>
            <a:spLocks noGrp="1"/>
          </p:cNvSpPr>
          <p:nvPr>
            <p:ph type="dt" sz="half" idx="10"/>
          </p:nvPr>
        </p:nvSpPr>
        <p:spPr>
          <a:xfrm>
            <a:off x="518572" y="6052084"/>
            <a:ext cx="1026764" cy="365125"/>
          </a:xfrm>
        </p:spPr>
        <p:txBody>
          <a:bodyPr/>
          <a:lstStyle/>
          <a:p>
            <a:fld id="{3CCD146F-6EA4-4DC9-B4A3-5C3F11FD309C}" type="datetime10">
              <a:rPr lang="en-US" sz="2400" b="1" smtClean="0">
                <a:solidFill>
                  <a:schemeClr val="tx1"/>
                </a:solidFill>
              </a:rPr>
              <a:t>16:59</a:t>
            </a:fld>
            <a:endParaRPr lang="en-US" sz="2400" b="1">
              <a:solidFill>
                <a:schemeClr val="tx1"/>
              </a:solidFill>
            </a:endParaRPr>
          </a:p>
        </p:txBody>
      </p:sp>
      <p:grpSp>
        <p:nvGrpSpPr>
          <p:cNvPr id="3" name="Group 7">
            <a:extLst>
              <a:ext uri="{FF2B5EF4-FFF2-40B4-BE49-F238E27FC236}">
                <a16:creationId xmlns:a16="http://schemas.microsoft.com/office/drawing/2014/main" id="{4F80FCD9-6F6E-8C38-776D-E061987F0D62}"/>
              </a:ext>
            </a:extLst>
          </p:cNvPr>
          <p:cNvGrpSpPr/>
          <p:nvPr/>
        </p:nvGrpSpPr>
        <p:grpSpPr>
          <a:xfrm>
            <a:off x="228600" y="219075"/>
            <a:ext cx="11734800" cy="6419850"/>
            <a:chOff x="203755" y="143366"/>
            <a:chExt cx="11734800" cy="6419850"/>
          </a:xfrm>
        </p:grpSpPr>
        <p:sp>
          <p:nvSpPr>
            <p:cNvPr id="4" name="Rectangle 3">
              <a:extLst>
                <a:ext uri="{FF2B5EF4-FFF2-40B4-BE49-F238E27FC236}">
                  <a16:creationId xmlns:a16="http://schemas.microsoft.com/office/drawing/2014/main" id="{E7F73510-CE1C-7165-C8C4-9444DC4B9895}"/>
                </a:ext>
              </a:extLst>
            </p:cNvPr>
            <p:cNvSpPr/>
            <p:nvPr/>
          </p:nvSpPr>
          <p:spPr>
            <a:xfrm>
              <a:off x="203755" y="143366"/>
              <a:ext cx="11734800" cy="6419850"/>
            </a:xfrm>
            <a:prstGeom prst="rect">
              <a:avLst/>
            </a:prstGeom>
            <a:noFill/>
            <a:ln w="254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Picture 4">
              <a:extLst>
                <a:ext uri="{FF2B5EF4-FFF2-40B4-BE49-F238E27FC236}">
                  <a16:creationId xmlns:a16="http://schemas.microsoft.com/office/drawing/2014/main" id="{DDC51D5E-90AA-4CFF-EBB1-E46F15A650B3}"/>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10421922" y="5050116"/>
              <a:ext cx="1276350" cy="1276350"/>
            </a:xfrm>
            <a:prstGeom prst="rect">
              <a:avLst/>
            </a:prstGeom>
          </p:spPr>
        </p:pic>
        <p:sp>
          <p:nvSpPr>
            <p:cNvPr id="6" name="TextBox 6">
              <a:extLst>
                <a:ext uri="{FF2B5EF4-FFF2-40B4-BE49-F238E27FC236}">
                  <a16:creationId xmlns:a16="http://schemas.microsoft.com/office/drawing/2014/main" id="{4CB99B11-BEA2-20FC-B681-1D41A37D24E8}"/>
                </a:ext>
              </a:extLst>
            </p:cNvPr>
            <p:cNvSpPr txBox="1"/>
            <p:nvPr/>
          </p:nvSpPr>
          <p:spPr>
            <a:xfrm>
              <a:off x="493727" y="437266"/>
              <a:ext cx="3809587" cy="400110"/>
            </a:xfrm>
            <a:prstGeom prst="rect">
              <a:avLst/>
            </a:prstGeom>
            <a:noFill/>
          </p:spPr>
          <p:txBody>
            <a:bodyPr wrap="square" rtlCol="0">
              <a:spAutoFit/>
            </a:bodyPr>
            <a:lstStyle/>
            <a:p>
              <a:r>
                <a:rPr lang="tr-TR" sz="2000" b="1" u="sng" dirty="0" err="1"/>
                <a:t>Occupational</a:t>
              </a:r>
              <a:r>
                <a:rPr lang="tr-TR" sz="2000" b="1" u="sng" dirty="0"/>
                <a:t> </a:t>
              </a:r>
              <a:r>
                <a:rPr lang="tr-TR" sz="2000" b="1" u="sng" dirty="0" err="1"/>
                <a:t>Health</a:t>
              </a:r>
              <a:r>
                <a:rPr lang="tr-TR" sz="2000" b="1" u="sng" dirty="0"/>
                <a:t> </a:t>
              </a:r>
              <a:r>
                <a:rPr lang="tr-TR" sz="2000" b="1" u="sng" dirty="0" err="1"/>
                <a:t>and</a:t>
              </a:r>
              <a:r>
                <a:rPr lang="tr-TR" sz="2000" b="1" u="sng" dirty="0"/>
                <a:t> </a:t>
              </a:r>
              <a:r>
                <a:rPr lang="tr-TR" sz="2000" b="1" u="sng" dirty="0" err="1" smtClean="0"/>
                <a:t>Safety</a:t>
              </a:r>
              <a:r>
                <a:rPr lang="tr-TR" sz="2000" b="1" u="sng" dirty="0" smtClean="0"/>
                <a:t> II </a:t>
              </a:r>
              <a:endParaRPr lang="tr-TR" sz="2000" b="1" u="sng" dirty="0"/>
            </a:p>
          </p:txBody>
        </p:sp>
      </p:grpSp>
      <p:sp>
        <p:nvSpPr>
          <p:cNvPr id="7" name="Dikdörtgen 6"/>
          <p:cNvSpPr/>
          <p:nvPr/>
        </p:nvSpPr>
        <p:spPr>
          <a:xfrm>
            <a:off x="941832" y="1274628"/>
            <a:ext cx="10488168" cy="5068054"/>
          </a:xfrm>
          <a:prstGeom prst="rect">
            <a:avLst/>
          </a:prstGeom>
        </p:spPr>
        <p:txBody>
          <a:bodyPr wrap="square">
            <a:spAutoFit/>
          </a:bodyPr>
          <a:lstStyle/>
          <a:p>
            <a:pPr>
              <a:lnSpc>
                <a:spcPts val="1600"/>
              </a:lnSpc>
              <a:spcBef>
                <a:spcPts val="600"/>
              </a:spcBef>
            </a:pPr>
            <a:r>
              <a:rPr lang="en-US" sz="1600" b="1" dirty="0">
                <a:solidFill>
                  <a:srgbClr val="222222"/>
                </a:solidFill>
                <a:latin typeface="Calibri" panose="020F0502020204030204" pitchFamily="34" charset="0"/>
                <a:ea typeface="Times New Roman" panose="02020603050405020304" pitchFamily="18" charset="0"/>
                <a:cs typeface="Calibri" panose="020F0502020204030204" pitchFamily="34" charset="0"/>
              </a:rPr>
              <a:t>Action item 5: Identify hazards associated with emergency and </a:t>
            </a:r>
            <a:r>
              <a:rPr lang="en-US" sz="1600" b="1" dirty="0" err="1">
                <a:solidFill>
                  <a:srgbClr val="222222"/>
                </a:solidFill>
                <a:latin typeface="Calibri" panose="020F0502020204030204" pitchFamily="34" charset="0"/>
                <a:ea typeface="Times New Roman" panose="02020603050405020304" pitchFamily="18" charset="0"/>
                <a:cs typeface="Calibri" panose="020F0502020204030204" pitchFamily="34" charset="0"/>
              </a:rPr>
              <a:t>nonroutine</a:t>
            </a:r>
            <a:r>
              <a:rPr lang="en-US" sz="1600" b="1" dirty="0">
                <a:solidFill>
                  <a:srgbClr val="222222"/>
                </a:solidFill>
                <a:latin typeface="Calibri" panose="020F0502020204030204" pitchFamily="34" charset="0"/>
                <a:ea typeface="Times New Roman" panose="02020603050405020304" pitchFamily="18" charset="0"/>
                <a:cs typeface="Calibri" panose="020F0502020204030204" pitchFamily="34" charset="0"/>
              </a:rPr>
              <a:t> situations</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ts val="1600"/>
              </a:lnSpc>
              <a:spcBef>
                <a:spcPts val="600"/>
              </a:spcBef>
            </a:pPr>
            <a:r>
              <a:rPr lang="en-US" sz="1600" dirty="0">
                <a:solidFill>
                  <a:srgbClr val="212121"/>
                </a:solidFill>
                <a:latin typeface="Calibri" panose="020F0502020204030204" pitchFamily="34" charset="0"/>
                <a:ea typeface="Times New Roman" panose="02020603050405020304" pitchFamily="18" charset="0"/>
                <a:cs typeface="Calibri" panose="020F0502020204030204" pitchFamily="34" charset="0"/>
              </a:rPr>
              <a:t>Emergencies present hazards that need to be recognized and understood. </a:t>
            </a:r>
            <a:r>
              <a:rPr lang="en-US" sz="1600" dirty="0" err="1">
                <a:solidFill>
                  <a:srgbClr val="212121"/>
                </a:solidFill>
                <a:latin typeface="Calibri" panose="020F0502020204030204" pitchFamily="34" charset="0"/>
                <a:ea typeface="Times New Roman" panose="02020603050405020304" pitchFamily="18" charset="0"/>
                <a:cs typeface="Calibri" panose="020F0502020204030204" pitchFamily="34" charset="0"/>
              </a:rPr>
              <a:t>Nonroutine</a:t>
            </a:r>
            <a:r>
              <a:rPr lang="en-US" sz="1600" dirty="0">
                <a:solidFill>
                  <a:srgbClr val="212121"/>
                </a:solidFill>
                <a:latin typeface="Calibri" panose="020F0502020204030204" pitchFamily="34" charset="0"/>
                <a:ea typeface="Times New Roman" panose="02020603050405020304" pitchFamily="18" charset="0"/>
                <a:cs typeface="Calibri" panose="020F0502020204030204" pitchFamily="34" charset="0"/>
              </a:rPr>
              <a:t> or infrequent tasks, including maintenance and startup/shutdown activities, also present potential hazards. Plans and procedures need to be developed for responding appropriately and safely to hazards associated with foreseeable emergency scenarios and </a:t>
            </a:r>
            <a:r>
              <a:rPr lang="en-US" sz="1600" dirty="0" err="1">
                <a:solidFill>
                  <a:srgbClr val="212121"/>
                </a:solidFill>
                <a:latin typeface="Calibri" panose="020F0502020204030204" pitchFamily="34" charset="0"/>
                <a:ea typeface="Times New Roman" panose="02020603050405020304" pitchFamily="18" charset="0"/>
                <a:cs typeface="Calibri" panose="020F0502020204030204" pitchFamily="34" charset="0"/>
              </a:rPr>
              <a:t>nonroutine</a:t>
            </a:r>
            <a:r>
              <a:rPr lang="en-US" sz="1600" dirty="0">
                <a:solidFill>
                  <a:srgbClr val="212121"/>
                </a:solidFill>
                <a:latin typeface="Calibri" panose="020F0502020204030204" pitchFamily="34" charset="0"/>
                <a:ea typeface="Times New Roman" panose="02020603050405020304" pitchFamily="18" charset="0"/>
                <a:cs typeface="Calibri" panose="020F0502020204030204" pitchFamily="34" charset="0"/>
              </a:rPr>
              <a:t> situations</a:t>
            </a:r>
            <a:r>
              <a:rPr lang="en-US" sz="1600" dirty="0" smtClean="0">
                <a:solidFill>
                  <a:srgbClr val="212121"/>
                </a:solidFill>
                <a:latin typeface="Calibri" panose="020F0502020204030204" pitchFamily="34" charset="0"/>
                <a:ea typeface="Times New Roman" panose="02020603050405020304" pitchFamily="18" charset="0"/>
                <a:cs typeface="Calibri" panose="020F0502020204030204" pitchFamily="34" charset="0"/>
              </a:rPr>
              <a:t>.</a:t>
            </a:r>
            <a:endParaRPr lang="tr-TR" sz="1600" dirty="0" smtClean="0">
              <a:solidFill>
                <a:srgbClr val="212121"/>
              </a:solidFill>
              <a:latin typeface="Calibri" panose="020F0502020204030204" pitchFamily="34" charset="0"/>
              <a:ea typeface="Times New Roman" panose="02020603050405020304" pitchFamily="18" charset="0"/>
              <a:cs typeface="Calibri" panose="020F0502020204030204" pitchFamily="34" charset="0"/>
            </a:endParaRPr>
          </a:p>
          <a:p>
            <a:pPr>
              <a:lnSpc>
                <a:spcPts val="1600"/>
              </a:lnSpc>
              <a:spcBef>
                <a:spcPts val="600"/>
              </a:spcBef>
            </a:pP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ts val="1600"/>
              </a:lnSpc>
              <a:spcBef>
                <a:spcPts val="600"/>
              </a:spcBef>
            </a:pPr>
            <a:r>
              <a:rPr lang="en-US" sz="1600" b="1" i="1" dirty="0">
                <a:solidFill>
                  <a:srgbClr val="222222"/>
                </a:solidFill>
                <a:latin typeface="Calibri" panose="020F0502020204030204" pitchFamily="34" charset="0"/>
                <a:ea typeface="Times New Roman" panose="02020603050405020304" pitchFamily="18" charset="0"/>
                <a:cs typeface="Calibri" panose="020F0502020204030204" pitchFamily="34" charset="0"/>
              </a:rPr>
              <a:t>How to accomplish it</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ts val="1600"/>
              </a:lnSpc>
              <a:spcBef>
                <a:spcPts val="600"/>
              </a:spcBef>
              <a:buSzPts val="1000"/>
              <a:buFont typeface="Symbol" panose="05050102010706020507" pitchFamily="18" charset="2"/>
              <a:buChar char=""/>
              <a:tabLst>
                <a:tab pos="457200" algn="l"/>
              </a:tabLst>
            </a:pPr>
            <a:r>
              <a:rPr lang="en-US" sz="1600" dirty="0">
                <a:solidFill>
                  <a:srgbClr val="212121"/>
                </a:solidFill>
                <a:latin typeface="Calibri" panose="020F0502020204030204" pitchFamily="34" charset="0"/>
                <a:ea typeface="Times New Roman" panose="02020603050405020304" pitchFamily="18" charset="0"/>
                <a:cs typeface="Calibri" panose="020F0502020204030204" pitchFamily="34" charset="0"/>
              </a:rPr>
              <a:t>Identify foreseeable emergency scenarios and </a:t>
            </a:r>
            <a:r>
              <a:rPr lang="en-US" sz="1600" dirty="0" err="1">
                <a:solidFill>
                  <a:srgbClr val="212121"/>
                </a:solidFill>
                <a:latin typeface="Calibri" panose="020F0502020204030204" pitchFamily="34" charset="0"/>
                <a:ea typeface="Times New Roman" panose="02020603050405020304" pitchFamily="18" charset="0"/>
                <a:cs typeface="Calibri" panose="020F0502020204030204" pitchFamily="34" charset="0"/>
              </a:rPr>
              <a:t>nonroutine</a:t>
            </a:r>
            <a:r>
              <a:rPr lang="en-US" sz="1600" dirty="0">
                <a:solidFill>
                  <a:srgbClr val="212121"/>
                </a:solidFill>
                <a:latin typeface="Calibri" panose="020F0502020204030204" pitchFamily="34" charset="0"/>
                <a:ea typeface="Times New Roman" panose="02020603050405020304" pitchFamily="18" charset="0"/>
                <a:cs typeface="Calibri" panose="020F0502020204030204" pitchFamily="34" charset="0"/>
              </a:rPr>
              <a:t> tasks, taking into account the types of material and equipment in use and the location within the facility. Scenarios such as the following may be foreseeable:</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1200150" lvl="2" indent="-285750">
              <a:lnSpc>
                <a:spcPts val="1600"/>
              </a:lnSpc>
              <a:spcBef>
                <a:spcPts val="600"/>
              </a:spcBef>
              <a:buSzPts val="1000"/>
              <a:buFont typeface="Courier New" panose="02070309020205020404" pitchFamily="49" charset="0"/>
              <a:buChar char="o"/>
              <a:tabLst>
                <a:tab pos="914400" algn="l"/>
              </a:tabLst>
            </a:pPr>
            <a:r>
              <a:rPr lang="en-US" sz="1600" dirty="0">
                <a:solidFill>
                  <a:srgbClr val="212121"/>
                </a:solidFill>
                <a:latin typeface="Calibri" panose="020F0502020204030204" pitchFamily="34" charset="0"/>
                <a:ea typeface="Times New Roman" panose="02020603050405020304" pitchFamily="18" charset="0"/>
                <a:cs typeface="Calibri" panose="020F0502020204030204" pitchFamily="34" charset="0"/>
              </a:rPr>
              <a:t>Fires and explosions</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1200150" lvl="2" indent="-285750">
              <a:lnSpc>
                <a:spcPts val="1600"/>
              </a:lnSpc>
              <a:spcBef>
                <a:spcPts val="600"/>
              </a:spcBef>
              <a:buSzPts val="1000"/>
              <a:buFont typeface="Courier New" panose="02070309020205020404" pitchFamily="49" charset="0"/>
              <a:buChar char="o"/>
              <a:tabLst>
                <a:tab pos="914400" algn="l"/>
              </a:tabLst>
            </a:pPr>
            <a:r>
              <a:rPr lang="en-US" sz="1600" dirty="0">
                <a:solidFill>
                  <a:srgbClr val="212121"/>
                </a:solidFill>
                <a:latin typeface="Calibri" panose="020F0502020204030204" pitchFamily="34" charset="0"/>
                <a:ea typeface="Times New Roman" panose="02020603050405020304" pitchFamily="18" charset="0"/>
                <a:cs typeface="Calibri" panose="020F0502020204030204" pitchFamily="34" charset="0"/>
              </a:rPr>
              <a:t>Chemical releases</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1200150" lvl="2" indent="-285750">
              <a:lnSpc>
                <a:spcPts val="1600"/>
              </a:lnSpc>
              <a:spcBef>
                <a:spcPts val="600"/>
              </a:spcBef>
              <a:buSzPts val="1000"/>
              <a:buFont typeface="Courier New" panose="02070309020205020404" pitchFamily="49" charset="0"/>
              <a:buChar char="o"/>
              <a:tabLst>
                <a:tab pos="914400" algn="l"/>
              </a:tabLst>
            </a:pPr>
            <a:r>
              <a:rPr lang="en-US" sz="1600" dirty="0">
                <a:solidFill>
                  <a:srgbClr val="212121"/>
                </a:solidFill>
                <a:latin typeface="Calibri" panose="020F0502020204030204" pitchFamily="34" charset="0"/>
                <a:ea typeface="Times New Roman" panose="02020603050405020304" pitchFamily="18" charset="0"/>
                <a:cs typeface="Calibri" panose="020F0502020204030204" pitchFamily="34" charset="0"/>
              </a:rPr>
              <a:t>Hazardous material spills</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1200150" lvl="2" indent="-285750">
              <a:lnSpc>
                <a:spcPts val="1600"/>
              </a:lnSpc>
              <a:spcBef>
                <a:spcPts val="600"/>
              </a:spcBef>
              <a:buSzPts val="1000"/>
              <a:buFont typeface="Courier New" panose="02070309020205020404" pitchFamily="49" charset="0"/>
              <a:buChar char="o"/>
              <a:tabLst>
                <a:tab pos="914400" algn="l"/>
              </a:tabLst>
            </a:pPr>
            <a:r>
              <a:rPr lang="en-US" sz="1600" dirty="0">
                <a:solidFill>
                  <a:srgbClr val="212121"/>
                </a:solidFill>
                <a:latin typeface="Calibri" panose="020F0502020204030204" pitchFamily="34" charset="0"/>
                <a:ea typeface="Times New Roman" panose="02020603050405020304" pitchFamily="18" charset="0"/>
                <a:cs typeface="Calibri" panose="020F0502020204030204" pitchFamily="34" charset="0"/>
              </a:rPr>
              <a:t>Startups after planned or unplanned equipment shutdowns</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1200150" lvl="2" indent="-285750">
              <a:lnSpc>
                <a:spcPts val="1600"/>
              </a:lnSpc>
              <a:spcBef>
                <a:spcPts val="600"/>
              </a:spcBef>
              <a:buSzPts val="1000"/>
              <a:buFont typeface="Courier New" panose="02070309020205020404" pitchFamily="49" charset="0"/>
              <a:buChar char="o"/>
              <a:tabLst>
                <a:tab pos="914400" algn="l"/>
              </a:tabLst>
            </a:pPr>
            <a:r>
              <a:rPr lang="en-US" sz="1600" dirty="0" smtClean="0">
                <a:solidFill>
                  <a:srgbClr val="212121"/>
                </a:solidFill>
                <a:latin typeface="Calibri" panose="020F0502020204030204" pitchFamily="34" charset="0"/>
                <a:ea typeface="Times New Roman" panose="02020603050405020304" pitchFamily="18" charset="0"/>
                <a:cs typeface="Calibri" panose="020F0502020204030204" pitchFamily="34" charset="0"/>
              </a:rPr>
              <a:t>Non</a:t>
            </a:r>
            <a:r>
              <a:rPr lang="tr-TR" sz="1600" dirty="0" smtClean="0">
                <a:solidFill>
                  <a:srgbClr val="212121"/>
                </a:solidFill>
                <a:latin typeface="Calibri" panose="020F0502020204030204" pitchFamily="34" charset="0"/>
                <a:ea typeface="Times New Roman" panose="02020603050405020304" pitchFamily="18" charset="0"/>
                <a:cs typeface="Calibri" panose="020F0502020204030204" pitchFamily="34" charset="0"/>
              </a:rPr>
              <a:t>-</a:t>
            </a:r>
            <a:r>
              <a:rPr lang="en-US" sz="1600" dirty="0" smtClean="0">
                <a:solidFill>
                  <a:srgbClr val="212121"/>
                </a:solidFill>
                <a:latin typeface="Calibri" panose="020F0502020204030204" pitchFamily="34" charset="0"/>
                <a:ea typeface="Times New Roman" panose="02020603050405020304" pitchFamily="18" charset="0"/>
                <a:cs typeface="Calibri" panose="020F0502020204030204" pitchFamily="34" charset="0"/>
              </a:rPr>
              <a:t>routine </a:t>
            </a:r>
            <a:r>
              <a:rPr lang="en-US" sz="1600" dirty="0">
                <a:solidFill>
                  <a:srgbClr val="212121"/>
                </a:solidFill>
                <a:latin typeface="Calibri" panose="020F0502020204030204" pitchFamily="34" charset="0"/>
                <a:ea typeface="Times New Roman" panose="02020603050405020304" pitchFamily="18" charset="0"/>
                <a:cs typeface="Calibri" panose="020F0502020204030204" pitchFamily="34" charset="0"/>
              </a:rPr>
              <a:t>tasks, such as infrequently performed maintenance activities</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1200150" lvl="2" indent="-285750">
              <a:lnSpc>
                <a:spcPts val="1600"/>
              </a:lnSpc>
              <a:spcBef>
                <a:spcPts val="600"/>
              </a:spcBef>
              <a:buSzPts val="1000"/>
              <a:buFont typeface="Courier New" panose="02070309020205020404" pitchFamily="49" charset="0"/>
              <a:buChar char="o"/>
              <a:tabLst>
                <a:tab pos="914400" algn="l"/>
              </a:tabLst>
            </a:pPr>
            <a:r>
              <a:rPr lang="en-US" sz="1600" dirty="0">
                <a:solidFill>
                  <a:srgbClr val="212121"/>
                </a:solidFill>
                <a:latin typeface="Calibri" panose="020F0502020204030204" pitchFamily="34" charset="0"/>
                <a:ea typeface="Times New Roman" panose="02020603050405020304" pitchFamily="18" charset="0"/>
                <a:cs typeface="Calibri" panose="020F0502020204030204" pitchFamily="34" charset="0"/>
              </a:rPr>
              <a:t>Structural collapse</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1200150" lvl="2" indent="-285750">
              <a:lnSpc>
                <a:spcPts val="1600"/>
              </a:lnSpc>
              <a:spcBef>
                <a:spcPts val="600"/>
              </a:spcBef>
              <a:buSzPts val="1000"/>
              <a:buFont typeface="Courier New" panose="02070309020205020404" pitchFamily="49" charset="0"/>
              <a:buChar char="o"/>
              <a:tabLst>
                <a:tab pos="914400" algn="l"/>
              </a:tabLst>
            </a:pPr>
            <a:r>
              <a:rPr lang="en-US" sz="1600" dirty="0">
                <a:solidFill>
                  <a:srgbClr val="212121"/>
                </a:solidFill>
                <a:latin typeface="Calibri" panose="020F0502020204030204" pitchFamily="34" charset="0"/>
                <a:ea typeface="Times New Roman" panose="02020603050405020304" pitchFamily="18" charset="0"/>
                <a:cs typeface="Calibri" panose="020F0502020204030204" pitchFamily="34" charset="0"/>
              </a:rPr>
              <a:t>Disease outbreaks</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1200150" lvl="2" indent="-285750">
              <a:lnSpc>
                <a:spcPts val="1600"/>
              </a:lnSpc>
              <a:spcBef>
                <a:spcPts val="600"/>
              </a:spcBef>
              <a:buSzPts val="1000"/>
              <a:buFont typeface="Courier New" panose="02070309020205020404" pitchFamily="49" charset="0"/>
              <a:buChar char="o"/>
              <a:tabLst>
                <a:tab pos="914400" algn="l"/>
              </a:tabLst>
            </a:pPr>
            <a:r>
              <a:rPr lang="en-US" sz="1600" dirty="0">
                <a:solidFill>
                  <a:srgbClr val="212121"/>
                </a:solidFill>
                <a:latin typeface="Calibri" panose="020F0502020204030204" pitchFamily="34" charset="0"/>
                <a:ea typeface="Times New Roman" panose="02020603050405020304" pitchFamily="18" charset="0"/>
                <a:cs typeface="Calibri" panose="020F0502020204030204" pitchFamily="34" charset="0"/>
              </a:rPr>
              <a:t>Weather emergencies and natural disasters</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1200150" lvl="2" indent="-285750">
              <a:lnSpc>
                <a:spcPts val="1600"/>
              </a:lnSpc>
              <a:spcBef>
                <a:spcPts val="600"/>
              </a:spcBef>
              <a:buSzPts val="1000"/>
              <a:buFont typeface="Courier New" panose="02070309020205020404" pitchFamily="49" charset="0"/>
              <a:buChar char="o"/>
              <a:tabLst>
                <a:tab pos="914400" algn="l"/>
              </a:tabLst>
            </a:pPr>
            <a:r>
              <a:rPr lang="en-US" sz="1600" dirty="0">
                <a:solidFill>
                  <a:srgbClr val="212121"/>
                </a:solidFill>
                <a:latin typeface="Calibri" panose="020F0502020204030204" pitchFamily="34" charset="0"/>
                <a:ea typeface="Times New Roman" panose="02020603050405020304" pitchFamily="18" charset="0"/>
                <a:cs typeface="Calibri" panose="020F0502020204030204" pitchFamily="34" charset="0"/>
              </a:rPr>
              <a:t>Medical emergencies</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1200150" lvl="2" indent="-285750">
              <a:lnSpc>
                <a:spcPts val="1600"/>
              </a:lnSpc>
              <a:spcBef>
                <a:spcPts val="600"/>
              </a:spcBef>
              <a:buSzPts val="1000"/>
              <a:buFont typeface="Courier New" panose="02070309020205020404" pitchFamily="49" charset="0"/>
              <a:buChar char="o"/>
              <a:tabLst>
                <a:tab pos="914400" algn="l"/>
              </a:tabLst>
            </a:pPr>
            <a:r>
              <a:rPr lang="en-US" sz="1600" dirty="0">
                <a:solidFill>
                  <a:srgbClr val="212121"/>
                </a:solidFill>
                <a:latin typeface="Calibri" panose="020F0502020204030204" pitchFamily="34" charset="0"/>
                <a:ea typeface="Times New Roman" panose="02020603050405020304" pitchFamily="18" charset="0"/>
                <a:cs typeface="Calibri" panose="020F0502020204030204" pitchFamily="34" charset="0"/>
              </a:rPr>
              <a:t>Workplace violence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8" name="Düz Ok Bağlayıcısı 7"/>
          <p:cNvCxnSpPr/>
          <p:nvPr/>
        </p:nvCxnSpPr>
        <p:spPr>
          <a:xfrm flipV="1">
            <a:off x="2888633" y="2843784"/>
            <a:ext cx="365760" cy="914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38771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p:cNvSpPr>
            <a:spLocks noGrp="1"/>
          </p:cNvSpPr>
          <p:nvPr>
            <p:ph type="dt" sz="half" idx="10"/>
          </p:nvPr>
        </p:nvSpPr>
        <p:spPr>
          <a:xfrm>
            <a:off x="613736" y="6003728"/>
            <a:ext cx="887839" cy="365125"/>
          </a:xfrm>
        </p:spPr>
        <p:txBody>
          <a:bodyPr/>
          <a:lstStyle/>
          <a:p>
            <a:fld id="{02254D3F-503F-48F9-8BB1-78AC143BE105}" type="datetime10">
              <a:rPr lang="en-US" sz="2400" b="1" smtClean="0">
                <a:solidFill>
                  <a:schemeClr val="tx1"/>
                </a:solidFill>
              </a:rPr>
              <a:t>16:59</a:t>
            </a:fld>
            <a:endParaRPr lang="en-US" sz="2400" b="1" dirty="0">
              <a:solidFill>
                <a:schemeClr val="tx1"/>
              </a:solidFill>
            </a:endParaRPr>
          </a:p>
        </p:txBody>
      </p:sp>
      <p:grpSp>
        <p:nvGrpSpPr>
          <p:cNvPr id="3" name="Group 7">
            <a:extLst>
              <a:ext uri="{FF2B5EF4-FFF2-40B4-BE49-F238E27FC236}">
                <a16:creationId xmlns:a16="http://schemas.microsoft.com/office/drawing/2014/main" id="{4F80FCD9-6F6E-8C38-776D-E061987F0D62}"/>
              </a:ext>
            </a:extLst>
          </p:cNvPr>
          <p:cNvGrpSpPr/>
          <p:nvPr/>
        </p:nvGrpSpPr>
        <p:grpSpPr>
          <a:xfrm>
            <a:off x="228600" y="219075"/>
            <a:ext cx="11734800" cy="6419850"/>
            <a:chOff x="203755" y="143366"/>
            <a:chExt cx="11734800" cy="6419850"/>
          </a:xfrm>
        </p:grpSpPr>
        <p:sp>
          <p:nvSpPr>
            <p:cNvPr id="4" name="Rectangle 3">
              <a:extLst>
                <a:ext uri="{FF2B5EF4-FFF2-40B4-BE49-F238E27FC236}">
                  <a16:creationId xmlns:a16="http://schemas.microsoft.com/office/drawing/2014/main" id="{E7F73510-CE1C-7165-C8C4-9444DC4B9895}"/>
                </a:ext>
              </a:extLst>
            </p:cNvPr>
            <p:cNvSpPr/>
            <p:nvPr/>
          </p:nvSpPr>
          <p:spPr>
            <a:xfrm>
              <a:off x="203755" y="143366"/>
              <a:ext cx="11734800" cy="6419850"/>
            </a:xfrm>
            <a:prstGeom prst="rect">
              <a:avLst/>
            </a:prstGeom>
            <a:noFill/>
            <a:ln w="254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Picture 4">
              <a:extLst>
                <a:ext uri="{FF2B5EF4-FFF2-40B4-BE49-F238E27FC236}">
                  <a16:creationId xmlns:a16="http://schemas.microsoft.com/office/drawing/2014/main" id="{DDC51D5E-90AA-4CFF-EBB1-E46F15A650B3}"/>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10421922" y="5050116"/>
              <a:ext cx="1276350" cy="1276350"/>
            </a:xfrm>
            <a:prstGeom prst="rect">
              <a:avLst/>
            </a:prstGeom>
          </p:spPr>
        </p:pic>
        <p:sp>
          <p:nvSpPr>
            <p:cNvPr id="6" name="TextBox 6">
              <a:extLst>
                <a:ext uri="{FF2B5EF4-FFF2-40B4-BE49-F238E27FC236}">
                  <a16:creationId xmlns:a16="http://schemas.microsoft.com/office/drawing/2014/main" id="{4CB99B11-BEA2-20FC-B681-1D41A37D24E8}"/>
                </a:ext>
              </a:extLst>
            </p:cNvPr>
            <p:cNvSpPr txBox="1"/>
            <p:nvPr/>
          </p:nvSpPr>
          <p:spPr>
            <a:xfrm>
              <a:off x="493728" y="437266"/>
              <a:ext cx="3731210" cy="400110"/>
            </a:xfrm>
            <a:prstGeom prst="rect">
              <a:avLst/>
            </a:prstGeom>
            <a:noFill/>
          </p:spPr>
          <p:txBody>
            <a:bodyPr wrap="square" rtlCol="0">
              <a:spAutoFit/>
            </a:bodyPr>
            <a:lstStyle/>
            <a:p>
              <a:r>
                <a:rPr lang="tr-TR" sz="2000" b="1" u="sng" dirty="0" err="1"/>
                <a:t>Occupational</a:t>
              </a:r>
              <a:r>
                <a:rPr lang="tr-TR" sz="2000" b="1" u="sng" dirty="0"/>
                <a:t> </a:t>
              </a:r>
              <a:r>
                <a:rPr lang="tr-TR" sz="2000" b="1" u="sng" dirty="0" err="1"/>
                <a:t>Health</a:t>
              </a:r>
              <a:r>
                <a:rPr lang="tr-TR" sz="2000" b="1" u="sng" dirty="0"/>
                <a:t> </a:t>
              </a:r>
              <a:r>
                <a:rPr lang="tr-TR" sz="2000" b="1" u="sng" dirty="0" err="1"/>
                <a:t>and</a:t>
              </a:r>
              <a:r>
                <a:rPr lang="tr-TR" sz="2000" b="1" u="sng" dirty="0"/>
                <a:t> </a:t>
              </a:r>
              <a:r>
                <a:rPr lang="tr-TR" sz="2000" b="1" u="sng" dirty="0" err="1" smtClean="0"/>
                <a:t>Safety</a:t>
              </a:r>
              <a:r>
                <a:rPr lang="tr-TR" sz="2000" b="1" u="sng" dirty="0" smtClean="0"/>
                <a:t> II </a:t>
              </a:r>
              <a:endParaRPr lang="tr-TR" sz="2000" b="1" u="sng" dirty="0"/>
            </a:p>
          </p:txBody>
        </p:sp>
      </p:grpSp>
      <p:sp>
        <p:nvSpPr>
          <p:cNvPr id="7" name="Dikdörtgen 6"/>
          <p:cNvSpPr/>
          <p:nvPr/>
        </p:nvSpPr>
        <p:spPr>
          <a:xfrm>
            <a:off x="1057656" y="1320333"/>
            <a:ext cx="10222992" cy="4413324"/>
          </a:xfrm>
          <a:prstGeom prst="rect">
            <a:avLst/>
          </a:prstGeom>
        </p:spPr>
        <p:txBody>
          <a:bodyPr wrap="square">
            <a:spAutoFit/>
          </a:bodyPr>
          <a:lstStyle/>
          <a:p>
            <a:r>
              <a:rPr lang="en-US" sz="1600" b="1" dirty="0">
                <a:solidFill>
                  <a:srgbClr val="222222"/>
                </a:solidFill>
                <a:latin typeface="Calibri" panose="020F0502020204030204" pitchFamily="34" charset="0"/>
                <a:ea typeface="Times New Roman" panose="02020603050405020304" pitchFamily="18" charset="0"/>
                <a:cs typeface="Calibri" panose="020F0502020204030204" pitchFamily="34" charset="0"/>
              </a:rPr>
              <a:t>Action item 6: Characterize the nature of identified hazards, identify interim control measures, and prioritize the </a:t>
            </a:r>
            <a:endParaRPr lang="tr-TR" sz="1600" b="1" dirty="0" smtClean="0">
              <a:solidFill>
                <a:srgbClr val="222222"/>
              </a:solidFill>
              <a:latin typeface="Calibri" panose="020F0502020204030204" pitchFamily="34" charset="0"/>
              <a:ea typeface="Times New Roman" panose="02020603050405020304" pitchFamily="18" charset="0"/>
              <a:cs typeface="Calibri" panose="020F0502020204030204" pitchFamily="34" charset="0"/>
            </a:endParaRPr>
          </a:p>
          <a:p>
            <a:r>
              <a:rPr lang="tr-TR" sz="1600" b="1" dirty="0">
                <a:solidFill>
                  <a:srgbClr val="222222"/>
                </a:solidFill>
                <a:latin typeface="Calibri" panose="020F0502020204030204" pitchFamily="34" charset="0"/>
                <a:ea typeface="Times New Roman" panose="02020603050405020304" pitchFamily="18" charset="0"/>
                <a:cs typeface="Calibri" panose="020F0502020204030204" pitchFamily="34" charset="0"/>
              </a:rPr>
              <a:t> </a:t>
            </a:r>
            <a:r>
              <a:rPr lang="tr-TR" sz="1600" b="1" dirty="0" smtClean="0">
                <a:solidFill>
                  <a:srgbClr val="222222"/>
                </a:solidFill>
                <a:latin typeface="Calibri" panose="020F0502020204030204" pitchFamily="34" charset="0"/>
                <a:ea typeface="Times New Roman" panose="02020603050405020304" pitchFamily="18" charset="0"/>
                <a:cs typeface="Calibri" panose="020F0502020204030204" pitchFamily="34" charset="0"/>
              </a:rPr>
              <a:t>                          </a:t>
            </a:r>
            <a:r>
              <a:rPr lang="en-US" sz="1600" b="1" dirty="0" smtClean="0">
                <a:solidFill>
                  <a:srgbClr val="222222"/>
                </a:solidFill>
                <a:latin typeface="Calibri" panose="020F0502020204030204" pitchFamily="34" charset="0"/>
                <a:ea typeface="Times New Roman" panose="02020603050405020304" pitchFamily="18" charset="0"/>
                <a:cs typeface="Calibri" panose="020F0502020204030204" pitchFamily="34" charset="0"/>
              </a:rPr>
              <a:t>hazards </a:t>
            </a:r>
            <a:r>
              <a:rPr lang="en-US" sz="1600" b="1" dirty="0">
                <a:solidFill>
                  <a:srgbClr val="222222"/>
                </a:solidFill>
                <a:latin typeface="Calibri" panose="020F0502020204030204" pitchFamily="34" charset="0"/>
                <a:ea typeface="Times New Roman" panose="02020603050405020304" pitchFamily="18" charset="0"/>
                <a:cs typeface="Calibri" panose="020F0502020204030204" pitchFamily="34" charset="0"/>
              </a:rPr>
              <a:t>for control</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ts val="1600"/>
              </a:lnSpc>
              <a:spcBef>
                <a:spcPts val="600"/>
              </a:spcBef>
            </a:pPr>
            <a:r>
              <a:rPr lang="en-US" sz="1600" dirty="0" err="1" smtClean="0">
                <a:solidFill>
                  <a:srgbClr val="212121"/>
                </a:solidFill>
                <a:latin typeface="Calibri" panose="020F0502020204030204" pitchFamily="34" charset="0"/>
                <a:ea typeface="Times New Roman" panose="02020603050405020304" pitchFamily="18" charset="0"/>
                <a:cs typeface="Calibri" panose="020F0502020204030204" pitchFamily="34" charset="0"/>
              </a:rPr>
              <a:t>Th</a:t>
            </a:r>
            <a:r>
              <a:rPr lang="tr-TR" sz="1600" dirty="0" smtClean="0">
                <a:solidFill>
                  <a:srgbClr val="212121"/>
                </a:solidFill>
                <a:latin typeface="Calibri" panose="020F0502020204030204" pitchFamily="34" charset="0"/>
                <a:ea typeface="Times New Roman" panose="02020603050405020304" pitchFamily="18" charset="0"/>
                <a:cs typeface="Calibri" panose="020F0502020204030204" pitchFamily="34" charset="0"/>
              </a:rPr>
              <a:t>is</a:t>
            </a:r>
            <a:r>
              <a:rPr lang="en-US" sz="1600" dirty="0" smtClean="0">
                <a:solidFill>
                  <a:srgbClr val="212121"/>
                </a:solidFill>
                <a:latin typeface="Calibri" panose="020F0502020204030204" pitchFamily="34" charset="0"/>
                <a:ea typeface="Times New Roman" panose="02020603050405020304" pitchFamily="18" charset="0"/>
                <a:cs typeface="Calibri" panose="020F0502020204030204" pitchFamily="34" charset="0"/>
              </a:rPr>
              <a:t> </a:t>
            </a:r>
            <a:r>
              <a:rPr lang="en-US" sz="1600" dirty="0">
                <a:solidFill>
                  <a:srgbClr val="212121"/>
                </a:solidFill>
                <a:latin typeface="Calibri" panose="020F0502020204030204" pitchFamily="34" charset="0"/>
                <a:ea typeface="Times New Roman" panose="02020603050405020304" pitchFamily="18" charset="0"/>
                <a:cs typeface="Calibri" panose="020F0502020204030204" pitchFamily="34" charset="0"/>
              </a:rPr>
              <a:t>step is to assess and understand the hazards identified and the types of incidents that could result from worker exposure to those hazards. This information can be used to develop interim controls and to prioritize </a:t>
            </a:r>
            <a:r>
              <a:rPr lang="tr-TR" sz="1600" dirty="0" err="1" smtClean="0">
                <a:solidFill>
                  <a:srgbClr val="212121"/>
                </a:solidFill>
                <a:latin typeface="Calibri" panose="020F0502020204030204" pitchFamily="34" charset="0"/>
                <a:ea typeface="Times New Roman" panose="02020603050405020304" pitchFamily="18" charset="0"/>
                <a:cs typeface="Calibri" panose="020F0502020204030204" pitchFamily="34" charset="0"/>
              </a:rPr>
              <a:t>hazards</a:t>
            </a:r>
            <a:r>
              <a:rPr lang="tr-TR" sz="1600" dirty="0" smtClean="0">
                <a:solidFill>
                  <a:srgbClr val="212121"/>
                </a:solidFill>
                <a:latin typeface="Calibri" panose="020F0502020204030204" pitchFamily="34" charset="0"/>
                <a:ea typeface="Times New Roman" panose="02020603050405020304" pitchFamily="18" charset="0"/>
                <a:cs typeface="Calibri" panose="020F0502020204030204" pitchFamily="34" charset="0"/>
              </a:rPr>
              <a:t> </a:t>
            </a:r>
            <a:r>
              <a:rPr lang="tr-TR" sz="1600" dirty="0" err="1" smtClean="0">
                <a:solidFill>
                  <a:srgbClr val="212121"/>
                </a:solidFill>
                <a:latin typeface="Calibri" panose="020F0502020204030204" pitchFamily="34" charset="0"/>
                <a:ea typeface="Times New Roman" panose="02020603050405020304" pitchFamily="18" charset="0"/>
                <a:cs typeface="Calibri" panose="020F0502020204030204" pitchFamily="34" charset="0"/>
              </a:rPr>
              <a:t>for</a:t>
            </a:r>
            <a:r>
              <a:rPr lang="tr-TR" sz="1600" dirty="0" smtClean="0">
                <a:solidFill>
                  <a:srgbClr val="212121"/>
                </a:solidFill>
                <a:latin typeface="Calibri" panose="020F0502020204030204" pitchFamily="34" charset="0"/>
                <a:ea typeface="Times New Roman" panose="02020603050405020304" pitchFamily="18" charset="0"/>
                <a:cs typeface="Calibri" panose="020F0502020204030204" pitchFamily="34" charset="0"/>
              </a:rPr>
              <a:t> </a:t>
            </a:r>
            <a:r>
              <a:rPr lang="tr-TR" sz="1600" dirty="0" err="1" smtClean="0">
                <a:solidFill>
                  <a:srgbClr val="212121"/>
                </a:solidFill>
                <a:latin typeface="Calibri" panose="020F0502020204030204" pitchFamily="34" charset="0"/>
                <a:ea typeface="Times New Roman" panose="02020603050405020304" pitchFamily="18" charset="0"/>
                <a:cs typeface="Calibri" panose="020F0502020204030204" pitchFamily="34" charset="0"/>
              </a:rPr>
              <a:t>permanent</a:t>
            </a:r>
            <a:r>
              <a:rPr lang="tr-TR" sz="1600" dirty="0" smtClean="0">
                <a:solidFill>
                  <a:srgbClr val="212121"/>
                </a:solidFill>
                <a:latin typeface="Calibri" panose="020F0502020204030204" pitchFamily="34" charset="0"/>
                <a:ea typeface="Times New Roman" panose="02020603050405020304" pitchFamily="18" charset="0"/>
                <a:cs typeface="Calibri" panose="020F0502020204030204" pitchFamily="34" charset="0"/>
              </a:rPr>
              <a:t> </a:t>
            </a:r>
            <a:r>
              <a:rPr lang="tr-TR" sz="1600" dirty="0" err="1" smtClean="0">
                <a:solidFill>
                  <a:srgbClr val="212121"/>
                </a:solidFill>
                <a:latin typeface="Calibri" panose="020F0502020204030204" pitchFamily="34" charset="0"/>
                <a:ea typeface="Times New Roman" panose="02020603050405020304" pitchFamily="18" charset="0"/>
                <a:cs typeface="Calibri" panose="020F0502020204030204" pitchFamily="34" charset="0"/>
              </a:rPr>
              <a:t>control</a:t>
            </a:r>
            <a:r>
              <a:rPr lang="en-US" sz="1600" dirty="0" smtClean="0">
                <a:solidFill>
                  <a:srgbClr val="212121"/>
                </a:solidFill>
                <a:latin typeface="Calibri" panose="020F0502020204030204" pitchFamily="34" charset="0"/>
                <a:ea typeface="Times New Roman" panose="02020603050405020304" pitchFamily="18" charset="0"/>
                <a:cs typeface="Calibri" panose="020F0502020204030204" pitchFamily="34" charset="0"/>
              </a:rPr>
              <a:t>.</a:t>
            </a:r>
            <a:endParaRPr lang="tr-TR" sz="1600" dirty="0" smtClean="0">
              <a:solidFill>
                <a:srgbClr val="212121"/>
              </a:solidFill>
              <a:latin typeface="Calibri" panose="020F0502020204030204" pitchFamily="34" charset="0"/>
              <a:ea typeface="Times New Roman" panose="02020603050405020304" pitchFamily="18" charset="0"/>
              <a:cs typeface="Calibri" panose="020F0502020204030204" pitchFamily="34" charset="0"/>
            </a:endParaRPr>
          </a:p>
          <a:p>
            <a:pPr>
              <a:lnSpc>
                <a:spcPts val="1600"/>
              </a:lnSpc>
              <a:spcBef>
                <a:spcPts val="600"/>
              </a:spcBef>
            </a:pP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ts val="1600"/>
              </a:lnSpc>
              <a:spcBef>
                <a:spcPts val="600"/>
              </a:spcBef>
            </a:pPr>
            <a:r>
              <a:rPr lang="en-US" sz="1600" b="1" i="1" dirty="0">
                <a:solidFill>
                  <a:srgbClr val="222222"/>
                </a:solidFill>
                <a:latin typeface="Calibri" panose="020F0502020204030204" pitchFamily="34" charset="0"/>
                <a:ea typeface="Times New Roman" panose="02020603050405020304" pitchFamily="18" charset="0"/>
                <a:cs typeface="Calibri" panose="020F0502020204030204" pitchFamily="34" charset="0"/>
              </a:rPr>
              <a:t>How to accomplish it</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lvl="2" indent="-342900">
              <a:lnSpc>
                <a:spcPts val="1600"/>
              </a:lnSpc>
              <a:spcBef>
                <a:spcPts val="600"/>
              </a:spcBef>
              <a:buSzPts val="1000"/>
              <a:buFont typeface="Symbol" panose="05050102010706020507" pitchFamily="18" charset="2"/>
              <a:buChar char=""/>
              <a:tabLst>
                <a:tab pos="457200" algn="l"/>
              </a:tabLst>
            </a:pPr>
            <a:r>
              <a:rPr lang="en-US" sz="1600" dirty="0">
                <a:solidFill>
                  <a:srgbClr val="212121"/>
                </a:solidFill>
                <a:latin typeface="Calibri" panose="020F0502020204030204" pitchFamily="34" charset="0"/>
                <a:ea typeface="Times New Roman" panose="02020603050405020304" pitchFamily="18" charset="0"/>
                <a:cs typeface="Calibri" panose="020F0502020204030204" pitchFamily="34" charset="0"/>
              </a:rPr>
              <a:t>Evaluate each hazard by considering the severity of potential outcomes, the likelihood that an event or exposure will occur, and the number of workers who might be exposed.</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lvl="2" indent="-342900">
              <a:lnSpc>
                <a:spcPts val="1600"/>
              </a:lnSpc>
              <a:spcBef>
                <a:spcPts val="600"/>
              </a:spcBef>
              <a:buSzPts val="1000"/>
              <a:buFont typeface="Symbol" panose="05050102010706020507" pitchFamily="18" charset="2"/>
              <a:buChar char=""/>
              <a:tabLst>
                <a:tab pos="457200" algn="l"/>
              </a:tabLst>
            </a:pPr>
            <a:r>
              <a:rPr lang="en-US" sz="1600" dirty="0">
                <a:solidFill>
                  <a:srgbClr val="212121"/>
                </a:solidFill>
                <a:latin typeface="Calibri" panose="020F0502020204030204" pitchFamily="34" charset="0"/>
                <a:ea typeface="Times New Roman" panose="02020603050405020304" pitchFamily="18" charset="0"/>
                <a:cs typeface="Calibri" panose="020F0502020204030204" pitchFamily="34" charset="0"/>
              </a:rPr>
              <a:t>Use interim control measures to protect workers until more permanent solutions can be implemented.</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lvl="2" indent="-342900">
              <a:lnSpc>
                <a:spcPts val="1600"/>
              </a:lnSpc>
              <a:spcBef>
                <a:spcPts val="600"/>
              </a:spcBef>
              <a:buSzPts val="1000"/>
              <a:buFont typeface="Symbol" panose="05050102010706020507" pitchFamily="18" charset="2"/>
              <a:buChar char=""/>
              <a:tabLst>
                <a:tab pos="457200" algn="l"/>
              </a:tabLst>
            </a:pPr>
            <a:r>
              <a:rPr lang="en-US" sz="1600" dirty="0">
                <a:solidFill>
                  <a:srgbClr val="212121"/>
                </a:solidFill>
                <a:latin typeface="Calibri" panose="020F0502020204030204" pitchFamily="34" charset="0"/>
                <a:ea typeface="Times New Roman" panose="02020603050405020304" pitchFamily="18" charset="0"/>
                <a:cs typeface="Calibri" panose="020F0502020204030204" pitchFamily="34" charset="0"/>
              </a:rPr>
              <a:t>Prioritize the hazards so that those presenting the greatest risk are addressed first. Note, however, that employers have an ongoing obligation to control all serious recognized hazards and to protect workers</a:t>
            </a:r>
            <a:r>
              <a:rPr lang="en-US" sz="1600" dirty="0" smtClean="0">
                <a:solidFill>
                  <a:srgbClr val="212121"/>
                </a:solidFill>
                <a:latin typeface="Calibri" panose="020F0502020204030204" pitchFamily="34" charset="0"/>
                <a:ea typeface="Times New Roman" panose="02020603050405020304" pitchFamily="18" charset="0"/>
                <a:cs typeface="Calibri" panose="020F0502020204030204" pitchFamily="34" charset="0"/>
              </a:rPr>
              <a:t>.</a:t>
            </a:r>
            <a:endParaRPr lang="tr-TR" sz="1600" dirty="0" smtClean="0">
              <a:solidFill>
                <a:srgbClr val="212121"/>
              </a:solidFill>
              <a:latin typeface="Calibri" panose="020F0502020204030204" pitchFamily="34" charset="0"/>
              <a:ea typeface="Times New Roman" panose="02020603050405020304" pitchFamily="18" charset="0"/>
              <a:cs typeface="Calibri" panose="020F0502020204030204" pitchFamily="34" charset="0"/>
            </a:endParaRPr>
          </a:p>
          <a:p>
            <a:pPr marL="571500" lvl="2">
              <a:lnSpc>
                <a:spcPts val="1600"/>
              </a:lnSpc>
              <a:spcBef>
                <a:spcPts val="600"/>
              </a:spcBef>
              <a:buSzPts val="1000"/>
              <a:tabLst>
                <a:tab pos="457200" algn="l"/>
              </a:tabLst>
            </a:pP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ts val="1600"/>
              </a:lnSpc>
              <a:spcBef>
                <a:spcPts val="600"/>
              </a:spcBef>
            </a:pPr>
            <a:r>
              <a:rPr lang="en-US" sz="1600" b="1" i="1" dirty="0">
                <a:solidFill>
                  <a:srgbClr val="212121"/>
                </a:solidFill>
                <a:latin typeface="Calibri" panose="020F0502020204030204" pitchFamily="34" charset="0"/>
                <a:ea typeface="Times New Roman" panose="02020603050405020304" pitchFamily="18" charset="0"/>
                <a:cs typeface="Calibri" panose="020F0502020204030204" pitchFamily="34" charset="0"/>
              </a:rPr>
              <a:t>Note:</a:t>
            </a:r>
            <a:r>
              <a:rPr lang="en-US" sz="1600" dirty="0">
                <a:solidFill>
                  <a:srgbClr val="212121"/>
                </a:solidFill>
                <a:latin typeface="Calibri" panose="020F0502020204030204" pitchFamily="34" charset="0"/>
                <a:ea typeface="Times New Roman" panose="02020603050405020304" pitchFamily="18" charset="0"/>
                <a:cs typeface="Calibri" panose="020F0502020204030204" pitchFamily="34" charset="0"/>
              </a:rPr>
              <a:t> "Risk" is the product of hazard and exposure. Thus, risk can be reduced by controlling or eliminating the hazard or by reducing workers' exposure to hazards. An assessment of risk helps employers understand hazards in the context of their own workplace and prioritize hazards for permanent control.</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tr-TR" sz="1600" dirty="0">
                <a:latin typeface="Calibri" panose="020F0502020204030204" pitchFamily="34" charset="0"/>
                <a:ea typeface="Calibri" panose="020F0502020204030204" pitchFamily="34" charset="0"/>
                <a:cs typeface="Calibri" panose="020F0502020204030204" pitchFamily="34"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8" name="Düz Ok Bağlayıcısı 7"/>
          <p:cNvCxnSpPr/>
          <p:nvPr/>
        </p:nvCxnSpPr>
        <p:spPr>
          <a:xfrm flipV="1">
            <a:off x="2998361" y="2907792"/>
            <a:ext cx="365760" cy="914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57417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p:cNvSpPr>
            <a:spLocks noGrp="1"/>
          </p:cNvSpPr>
          <p:nvPr>
            <p:ph type="dt" sz="half" idx="10"/>
          </p:nvPr>
        </p:nvSpPr>
        <p:spPr>
          <a:xfrm>
            <a:off x="646176" y="6018581"/>
            <a:ext cx="1069413" cy="365125"/>
          </a:xfrm>
        </p:spPr>
        <p:txBody>
          <a:bodyPr/>
          <a:lstStyle/>
          <a:p>
            <a:fld id="{125A5DBB-6BBE-4707-B3DC-3A1B196D33F7}" type="datetime10">
              <a:rPr lang="en-US" sz="2400" b="1" smtClean="0">
                <a:solidFill>
                  <a:schemeClr val="tx1"/>
                </a:solidFill>
              </a:rPr>
              <a:t>16:59</a:t>
            </a:fld>
            <a:endParaRPr lang="en-US" sz="2400" b="1">
              <a:solidFill>
                <a:schemeClr val="tx1"/>
              </a:solidFill>
            </a:endParaRPr>
          </a:p>
        </p:txBody>
      </p:sp>
      <p:grpSp>
        <p:nvGrpSpPr>
          <p:cNvPr id="3" name="Group 7">
            <a:extLst>
              <a:ext uri="{FF2B5EF4-FFF2-40B4-BE49-F238E27FC236}">
                <a16:creationId xmlns:a16="http://schemas.microsoft.com/office/drawing/2014/main" id="{4F80FCD9-6F6E-8C38-776D-E061987F0D62}"/>
              </a:ext>
            </a:extLst>
          </p:cNvPr>
          <p:cNvGrpSpPr/>
          <p:nvPr/>
        </p:nvGrpSpPr>
        <p:grpSpPr>
          <a:xfrm>
            <a:off x="228600" y="219075"/>
            <a:ext cx="11734800" cy="6419850"/>
            <a:chOff x="203755" y="143366"/>
            <a:chExt cx="11734800" cy="6419850"/>
          </a:xfrm>
        </p:grpSpPr>
        <p:sp>
          <p:nvSpPr>
            <p:cNvPr id="4" name="Rectangle 3">
              <a:extLst>
                <a:ext uri="{FF2B5EF4-FFF2-40B4-BE49-F238E27FC236}">
                  <a16:creationId xmlns:a16="http://schemas.microsoft.com/office/drawing/2014/main" id="{E7F73510-CE1C-7165-C8C4-9444DC4B9895}"/>
                </a:ext>
              </a:extLst>
            </p:cNvPr>
            <p:cNvSpPr/>
            <p:nvPr/>
          </p:nvSpPr>
          <p:spPr>
            <a:xfrm>
              <a:off x="203755" y="143366"/>
              <a:ext cx="11734800" cy="6419850"/>
            </a:xfrm>
            <a:prstGeom prst="rect">
              <a:avLst/>
            </a:prstGeom>
            <a:noFill/>
            <a:ln w="254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Picture 4">
              <a:extLst>
                <a:ext uri="{FF2B5EF4-FFF2-40B4-BE49-F238E27FC236}">
                  <a16:creationId xmlns:a16="http://schemas.microsoft.com/office/drawing/2014/main" id="{DDC51D5E-90AA-4CFF-EBB1-E46F15A650B3}"/>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10421922" y="5050116"/>
              <a:ext cx="1276350" cy="1276350"/>
            </a:xfrm>
            <a:prstGeom prst="rect">
              <a:avLst/>
            </a:prstGeom>
          </p:spPr>
        </p:pic>
        <p:sp>
          <p:nvSpPr>
            <p:cNvPr id="6" name="TextBox 6">
              <a:extLst>
                <a:ext uri="{FF2B5EF4-FFF2-40B4-BE49-F238E27FC236}">
                  <a16:creationId xmlns:a16="http://schemas.microsoft.com/office/drawing/2014/main" id="{4CB99B11-BEA2-20FC-B681-1D41A37D24E8}"/>
                </a:ext>
              </a:extLst>
            </p:cNvPr>
            <p:cNvSpPr txBox="1"/>
            <p:nvPr/>
          </p:nvSpPr>
          <p:spPr>
            <a:xfrm>
              <a:off x="493727" y="437266"/>
              <a:ext cx="3774753" cy="400110"/>
            </a:xfrm>
            <a:prstGeom prst="rect">
              <a:avLst/>
            </a:prstGeom>
            <a:noFill/>
          </p:spPr>
          <p:txBody>
            <a:bodyPr wrap="square" rtlCol="0">
              <a:spAutoFit/>
            </a:bodyPr>
            <a:lstStyle/>
            <a:p>
              <a:r>
                <a:rPr lang="tr-TR" sz="2000" b="1" u="sng" dirty="0" err="1"/>
                <a:t>Occupational</a:t>
              </a:r>
              <a:r>
                <a:rPr lang="tr-TR" sz="2000" b="1" u="sng" dirty="0"/>
                <a:t> </a:t>
              </a:r>
              <a:r>
                <a:rPr lang="tr-TR" sz="2000" b="1" u="sng" dirty="0" err="1"/>
                <a:t>Health</a:t>
              </a:r>
              <a:r>
                <a:rPr lang="tr-TR" sz="2000" b="1" u="sng" dirty="0"/>
                <a:t> </a:t>
              </a:r>
              <a:r>
                <a:rPr lang="tr-TR" sz="2000" b="1" u="sng" dirty="0" err="1"/>
                <a:t>and</a:t>
              </a:r>
              <a:r>
                <a:rPr lang="tr-TR" sz="2000" b="1" u="sng" dirty="0"/>
                <a:t> </a:t>
              </a:r>
              <a:r>
                <a:rPr lang="tr-TR" sz="2000" b="1" u="sng" dirty="0" err="1" smtClean="0"/>
                <a:t>Safety</a:t>
              </a:r>
              <a:r>
                <a:rPr lang="tr-TR" sz="2000" b="1" u="sng" dirty="0" smtClean="0"/>
                <a:t> II </a:t>
              </a:r>
              <a:endParaRPr lang="tr-TR" sz="2000" b="1" u="sng" dirty="0"/>
            </a:p>
          </p:txBody>
        </p:sp>
      </p:grpSp>
      <p:pic>
        <p:nvPicPr>
          <p:cNvPr id="1026" name="Picture 2" descr="Hazard Identification and Risk Assessment - Hazard recognition | Sigma-HSE"/>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54001" y="1442597"/>
            <a:ext cx="8426514" cy="3791254"/>
          </a:xfrm>
          <a:prstGeom prst="rect">
            <a:avLst/>
          </a:prstGeom>
          <a:noFill/>
          <a:extLst>
            <a:ext uri="{909E8E84-426E-40DD-AFC4-6F175D3DCCD1}">
              <a14:hiddenFill xmlns:a14="http://schemas.microsoft.com/office/drawing/2010/main">
                <a:solidFill>
                  <a:srgbClr val="FFFFFF"/>
                </a:solidFill>
              </a14:hiddenFill>
            </a:ext>
          </a:extLst>
        </p:spPr>
      </p:pic>
      <p:sp>
        <p:nvSpPr>
          <p:cNvPr id="7" name="Metin kutusu 6"/>
          <p:cNvSpPr txBox="1"/>
          <p:nvPr/>
        </p:nvSpPr>
        <p:spPr>
          <a:xfrm>
            <a:off x="1715589" y="5363253"/>
            <a:ext cx="8164926" cy="400110"/>
          </a:xfrm>
          <a:prstGeom prst="rect">
            <a:avLst/>
          </a:prstGeom>
          <a:noFill/>
        </p:spPr>
        <p:txBody>
          <a:bodyPr wrap="square" rtlCol="0">
            <a:spAutoFit/>
          </a:bodyPr>
          <a:lstStyle/>
          <a:p>
            <a:pPr algn="ctr"/>
            <a:r>
              <a:rPr lang="tr-TR" sz="2000" b="1" dirty="0" smtClean="0"/>
              <a:t>A </a:t>
            </a:r>
            <a:r>
              <a:rPr lang="tr-TR" sz="2000" b="1" dirty="0" err="1" smtClean="0"/>
              <a:t>Simplified</a:t>
            </a:r>
            <a:r>
              <a:rPr lang="tr-TR" sz="2000" b="1" smtClean="0"/>
              <a:t> Figure</a:t>
            </a:r>
            <a:r>
              <a:rPr lang="tr-TR" sz="2000" b="1" dirty="0" smtClean="0"/>
              <a:t> </a:t>
            </a:r>
            <a:r>
              <a:rPr lang="tr-TR" sz="2000" b="1" dirty="0" err="1" smtClean="0"/>
              <a:t>for</a:t>
            </a:r>
            <a:r>
              <a:rPr lang="tr-TR" sz="2000" b="1" dirty="0" smtClean="0"/>
              <a:t> </a:t>
            </a:r>
            <a:r>
              <a:rPr lang="tr-TR" sz="2000" b="1" dirty="0" err="1" smtClean="0"/>
              <a:t>Hazard</a:t>
            </a:r>
            <a:r>
              <a:rPr lang="tr-TR" sz="2000" b="1" dirty="0" smtClean="0"/>
              <a:t> </a:t>
            </a:r>
            <a:r>
              <a:rPr lang="tr-TR" sz="2000" b="1" dirty="0" err="1" smtClean="0"/>
              <a:t>Identification</a:t>
            </a:r>
            <a:r>
              <a:rPr lang="tr-TR" sz="2000" b="1" dirty="0" smtClean="0"/>
              <a:t> </a:t>
            </a:r>
            <a:r>
              <a:rPr lang="tr-TR" sz="2000" b="1" dirty="0" err="1" smtClean="0"/>
              <a:t>and</a:t>
            </a:r>
            <a:r>
              <a:rPr lang="tr-TR" sz="2000" b="1" dirty="0" smtClean="0"/>
              <a:t> Risk </a:t>
            </a:r>
            <a:r>
              <a:rPr lang="tr-TR" sz="2000" b="1" dirty="0" err="1" smtClean="0"/>
              <a:t>Assessment</a:t>
            </a:r>
            <a:endParaRPr lang="en-US" sz="2000" b="1" dirty="0"/>
          </a:p>
        </p:txBody>
      </p:sp>
    </p:spTree>
    <p:extLst>
      <p:ext uri="{BB962C8B-B14F-4D97-AF65-F5344CB8AC3E}">
        <p14:creationId xmlns:p14="http://schemas.microsoft.com/office/powerpoint/2010/main" val="1545395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p:cNvSpPr>
            <a:spLocks noGrp="1"/>
          </p:cNvSpPr>
          <p:nvPr>
            <p:ph type="dt" sz="half" idx="10"/>
          </p:nvPr>
        </p:nvSpPr>
        <p:spPr>
          <a:xfrm>
            <a:off x="518573" y="5954754"/>
            <a:ext cx="1173067" cy="365125"/>
          </a:xfrm>
        </p:spPr>
        <p:txBody>
          <a:bodyPr/>
          <a:lstStyle/>
          <a:p>
            <a:fld id="{5DBB18B1-ED7D-44BB-8F5D-C0DE91146256}" type="datetime10">
              <a:rPr lang="en-US" sz="2400" b="1" smtClean="0">
                <a:solidFill>
                  <a:schemeClr val="tx1"/>
                </a:solidFill>
              </a:rPr>
              <a:t>16:59</a:t>
            </a:fld>
            <a:endParaRPr lang="en-US" sz="2400" b="1" dirty="0">
              <a:solidFill>
                <a:schemeClr val="tx1"/>
              </a:solidFill>
            </a:endParaRPr>
          </a:p>
        </p:txBody>
      </p:sp>
      <p:grpSp>
        <p:nvGrpSpPr>
          <p:cNvPr id="3" name="Group 7">
            <a:extLst>
              <a:ext uri="{FF2B5EF4-FFF2-40B4-BE49-F238E27FC236}">
                <a16:creationId xmlns:a16="http://schemas.microsoft.com/office/drawing/2014/main" id="{4F80FCD9-6F6E-8C38-776D-E061987F0D62}"/>
              </a:ext>
            </a:extLst>
          </p:cNvPr>
          <p:cNvGrpSpPr/>
          <p:nvPr/>
        </p:nvGrpSpPr>
        <p:grpSpPr>
          <a:xfrm>
            <a:off x="228600" y="219075"/>
            <a:ext cx="11734800" cy="6419850"/>
            <a:chOff x="203755" y="143366"/>
            <a:chExt cx="11734800" cy="6419850"/>
          </a:xfrm>
        </p:grpSpPr>
        <p:sp>
          <p:nvSpPr>
            <p:cNvPr id="4" name="Rectangle 3">
              <a:extLst>
                <a:ext uri="{FF2B5EF4-FFF2-40B4-BE49-F238E27FC236}">
                  <a16:creationId xmlns:a16="http://schemas.microsoft.com/office/drawing/2014/main" id="{E7F73510-CE1C-7165-C8C4-9444DC4B9895}"/>
                </a:ext>
              </a:extLst>
            </p:cNvPr>
            <p:cNvSpPr/>
            <p:nvPr/>
          </p:nvSpPr>
          <p:spPr>
            <a:xfrm>
              <a:off x="203755" y="143366"/>
              <a:ext cx="11734800" cy="6419850"/>
            </a:xfrm>
            <a:prstGeom prst="rect">
              <a:avLst/>
            </a:prstGeom>
            <a:noFill/>
            <a:ln w="254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Picture 4">
              <a:extLst>
                <a:ext uri="{FF2B5EF4-FFF2-40B4-BE49-F238E27FC236}">
                  <a16:creationId xmlns:a16="http://schemas.microsoft.com/office/drawing/2014/main" id="{DDC51D5E-90AA-4CFF-EBB1-E46F15A650B3}"/>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10421922" y="5050116"/>
              <a:ext cx="1276350" cy="1276350"/>
            </a:xfrm>
            <a:prstGeom prst="rect">
              <a:avLst/>
            </a:prstGeom>
          </p:spPr>
        </p:pic>
        <p:sp>
          <p:nvSpPr>
            <p:cNvPr id="6" name="TextBox 6">
              <a:extLst>
                <a:ext uri="{FF2B5EF4-FFF2-40B4-BE49-F238E27FC236}">
                  <a16:creationId xmlns:a16="http://schemas.microsoft.com/office/drawing/2014/main" id="{4CB99B11-BEA2-20FC-B681-1D41A37D24E8}"/>
                </a:ext>
              </a:extLst>
            </p:cNvPr>
            <p:cNvSpPr txBox="1"/>
            <p:nvPr/>
          </p:nvSpPr>
          <p:spPr>
            <a:xfrm>
              <a:off x="493728" y="437266"/>
              <a:ext cx="3800878" cy="400110"/>
            </a:xfrm>
            <a:prstGeom prst="rect">
              <a:avLst/>
            </a:prstGeom>
            <a:noFill/>
          </p:spPr>
          <p:txBody>
            <a:bodyPr wrap="square" rtlCol="0">
              <a:spAutoFit/>
            </a:bodyPr>
            <a:lstStyle/>
            <a:p>
              <a:r>
                <a:rPr lang="tr-TR" sz="2000" b="1" u="sng" dirty="0" err="1"/>
                <a:t>Occupational</a:t>
              </a:r>
              <a:r>
                <a:rPr lang="tr-TR" sz="2000" b="1" u="sng" dirty="0"/>
                <a:t> </a:t>
              </a:r>
              <a:r>
                <a:rPr lang="tr-TR" sz="2000" b="1" u="sng" dirty="0" err="1"/>
                <a:t>Health</a:t>
              </a:r>
              <a:r>
                <a:rPr lang="tr-TR" sz="2000" b="1" u="sng" dirty="0"/>
                <a:t> </a:t>
              </a:r>
              <a:r>
                <a:rPr lang="tr-TR" sz="2000" b="1" u="sng" dirty="0" err="1"/>
                <a:t>and</a:t>
              </a:r>
              <a:r>
                <a:rPr lang="tr-TR" sz="2000" b="1" u="sng" dirty="0"/>
                <a:t> </a:t>
              </a:r>
              <a:r>
                <a:rPr lang="tr-TR" sz="2000" b="1" u="sng" dirty="0" err="1" smtClean="0"/>
                <a:t>Safety</a:t>
              </a:r>
              <a:r>
                <a:rPr lang="tr-TR" sz="2000" b="1" u="sng" dirty="0" smtClean="0"/>
                <a:t> II </a:t>
              </a:r>
              <a:endParaRPr lang="tr-TR" sz="2000" b="1" u="sng" dirty="0"/>
            </a:p>
          </p:txBody>
        </p:sp>
      </p:grpSp>
      <p:sp>
        <p:nvSpPr>
          <p:cNvPr id="7" name="Metin kutusu 6"/>
          <p:cNvSpPr txBox="1"/>
          <p:nvPr/>
        </p:nvSpPr>
        <p:spPr>
          <a:xfrm>
            <a:off x="598920" y="1053737"/>
            <a:ext cx="3640183" cy="461665"/>
          </a:xfrm>
          <a:prstGeom prst="rect">
            <a:avLst/>
          </a:prstGeom>
          <a:noFill/>
        </p:spPr>
        <p:txBody>
          <a:bodyPr wrap="square" rtlCol="0">
            <a:spAutoFit/>
          </a:bodyPr>
          <a:lstStyle/>
          <a:p>
            <a:r>
              <a:rPr lang="tr-TR" sz="2400" b="1" u="sng" dirty="0" err="1" smtClean="0"/>
              <a:t>Accident</a:t>
            </a:r>
            <a:r>
              <a:rPr lang="tr-TR" sz="2400" b="1" u="sng" dirty="0" smtClean="0"/>
              <a:t> </a:t>
            </a:r>
            <a:r>
              <a:rPr lang="tr-TR" sz="2400" b="1" u="sng" dirty="0" err="1" smtClean="0"/>
              <a:t>Investigation</a:t>
            </a:r>
            <a:endParaRPr lang="en-US" sz="2400" b="1" u="sng" dirty="0"/>
          </a:p>
        </p:txBody>
      </p:sp>
      <p:sp>
        <p:nvSpPr>
          <p:cNvPr id="8" name="Dikdörtgen 7"/>
          <p:cNvSpPr/>
          <p:nvPr/>
        </p:nvSpPr>
        <p:spPr>
          <a:xfrm>
            <a:off x="7341326" y="2203379"/>
            <a:ext cx="3743616" cy="2221121"/>
          </a:xfrm>
          <a:prstGeom prst="rect">
            <a:avLst/>
          </a:prstGeom>
        </p:spPr>
        <p:txBody>
          <a:bodyPr wrap="square">
            <a:spAutoFit/>
          </a:bodyPr>
          <a:lstStyle/>
          <a:p>
            <a:pPr>
              <a:lnSpc>
                <a:spcPts val="1600"/>
              </a:lnSpc>
              <a:spcBef>
                <a:spcPts val="600"/>
              </a:spcBef>
            </a:pPr>
            <a:r>
              <a:rPr lang="en-US" sz="1600" dirty="0"/>
              <a:t>Accident investigation is the process of determining the root causes of accidents, on-the-job injuries, property damage, and close calls in order to prevent them from occurring again. </a:t>
            </a:r>
            <a:endParaRPr lang="tr-TR" sz="1600" dirty="0" smtClean="0"/>
          </a:p>
          <a:p>
            <a:pPr>
              <a:lnSpc>
                <a:spcPts val="1600"/>
              </a:lnSpc>
              <a:spcBef>
                <a:spcPts val="600"/>
              </a:spcBef>
            </a:pPr>
            <a:r>
              <a:rPr lang="en-US" sz="1600" dirty="0" smtClean="0"/>
              <a:t>Accident </a:t>
            </a:r>
            <a:r>
              <a:rPr lang="en-US" sz="1600" dirty="0"/>
              <a:t>investigation will lead you to the real cause of why something happened, and armed with that knowledge, you can take affirmative steps to prevent future accidents from occurring.</a:t>
            </a:r>
          </a:p>
        </p:txBody>
      </p:sp>
      <p:pic>
        <p:nvPicPr>
          <p:cNvPr id="1026" name="Picture 2" descr="Investigation and Report Writ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1630" y="1890778"/>
            <a:ext cx="6297893" cy="3546708"/>
          </a:xfrm>
          <a:prstGeom prst="rect">
            <a:avLst/>
          </a:prstGeom>
          <a:noFill/>
          <a:extLst>
            <a:ext uri="{909E8E84-426E-40DD-AFC4-6F175D3DCCD1}">
              <a14:hiddenFill xmlns:a14="http://schemas.microsoft.com/office/drawing/2010/main">
                <a:solidFill>
                  <a:srgbClr val="FFFFFF"/>
                </a:solidFill>
              </a14:hiddenFill>
            </a:ext>
          </a:extLst>
        </p:spPr>
      </p:pic>
      <p:sp>
        <p:nvSpPr>
          <p:cNvPr id="9" name="Metin kutusu 8"/>
          <p:cNvSpPr txBox="1"/>
          <p:nvPr/>
        </p:nvSpPr>
        <p:spPr>
          <a:xfrm>
            <a:off x="684824" y="5466431"/>
            <a:ext cx="6297893" cy="338554"/>
          </a:xfrm>
          <a:prstGeom prst="rect">
            <a:avLst/>
          </a:prstGeom>
          <a:noFill/>
        </p:spPr>
        <p:txBody>
          <a:bodyPr wrap="square" rtlCol="0">
            <a:spAutoFit/>
          </a:bodyPr>
          <a:lstStyle/>
          <a:p>
            <a:pPr algn="ctr"/>
            <a:r>
              <a:rPr lang="tr-TR" sz="1600" b="1" dirty="0" err="1" smtClean="0"/>
              <a:t>Accident</a:t>
            </a:r>
            <a:r>
              <a:rPr lang="tr-TR" sz="1600" b="1" dirty="0" smtClean="0"/>
              <a:t> </a:t>
            </a:r>
            <a:r>
              <a:rPr lang="tr-TR" sz="1600" b="1" dirty="0" err="1" smtClean="0"/>
              <a:t>Investigation</a:t>
            </a:r>
            <a:r>
              <a:rPr lang="tr-TR" sz="1600" b="1" dirty="0" smtClean="0"/>
              <a:t> </a:t>
            </a:r>
            <a:r>
              <a:rPr lang="tr-TR" sz="1600" b="1" dirty="0" err="1" smtClean="0"/>
              <a:t>and</a:t>
            </a:r>
            <a:r>
              <a:rPr lang="tr-TR" sz="1600" b="1" dirty="0" smtClean="0"/>
              <a:t> </a:t>
            </a:r>
            <a:r>
              <a:rPr lang="tr-TR" sz="1600" b="1" dirty="0" err="1" smtClean="0"/>
              <a:t>Reporting</a:t>
            </a:r>
            <a:endParaRPr lang="en-US" sz="1600" b="1" dirty="0"/>
          </a:p>
        </p:txBody>
      </p:sp>
    </p:spTree>
    <p:extLst>
      <p:ext uri="{BB962C8B-B14F-4D97-AF65-F5344CB8AC3E}">
        <p14:creationId xmlns:p14="http://schemas.microsoft.com/office/powerpoint/2010/main" val="37239650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p:cNvSpPr>
            <a:spLocks noGrp="1"/>
          </p:cNvSpPr>
          <p:nvPr>
            <p:ph type="dt" sz="half" idx="10"/>
          </p:nvPr>
        </p:nvSpPr>
        <p:spPr>
          <a:xfrm>
            <a:off x="600456" y="6020137"/>
            <a:ext cx="1146048" cy="365125"/>
          </a:xfrm>
        </p:spPr>
        <p:txBody>
          <a:bodyPr/>
          <a:lstStyle/>
          <a:p>
            <a:fld id="{99545442-974A-46B7-B933-20B9A66515A0}" type="datetime10">
              <a:rPr lang="en-US" sz="2400" b="1" smtClean="0">
                <a:solidFill>
                  <a:schemeClr val="tx1"/>
                </a:solidFill>
              </a:rPr>
              <a:t>16:59</a:t>
            </a:fld>
            <a:endParaRPr lang="en-US" sz="2400" b="1">
              <a:solidFill>
                <a:schemeClr val="tx1"/>
              </a:solidFill>
            </a:endParaRPr>
          </a:p>
        </p:txBody>
      </p:sp>
      <p:grpSp>
        <p:nvGrpSpPr>
          <p:cNvPr id="3" name="Group 7">
            <a:extLst>
              <a:ext uri="{FF2B5EF4-FFF2-40B4-BE49-F238E27FC236}">
                <a16:creationId xmlns:a16="http://schemas.microsoft.com/office/drawing/2014/main" id="{4F80FCD9-6F6E-8C38-776D-E061987F0D62}"/>
              </a:ext>
            </a:extLst>
          </p:cNvPr>
          <p:cNvGrpSpPr/>
          <p:nvPr/>
        </p:nvGrpSpPr>
        <p:grpSpPr>
          <a:xfrm>
            <a:off x="228600" y="219075"/>
            <a:ext cx="11734800" cy="6419850"/>
            <a:chOff x="203755" y="143366"/>
            <a:chExt cx="11734800" cy="6419850"/>
          </a:xfrm>
        </p:grpSpPr>
        <p:sp>
          <p:nvSpPr>
            <p:cNvPr id="4" name="Rectangle 3">
              <a:extLst>
                <a:ext uri="{FF2B5EF4-FFF2-40B4-BE49-F238E27FC236}">
                  <a16:creationId xmlns:a16="http://schemas.microsoft.com/office/drawing/2014/main" id="{E7F73510-CE1C-7165-C8C4-9444DC4B9895}"/>
                </a:ext>
              </a:extLst>
            </p:cNvPr>
            <p:cNvSpPr/>
            <p:nvPr/>
          </p:nvSpPr>
          <p:spPr>
            <a:xfrm>
              <a:off x="203755" y="143366"/>
              <a:ext cx="11734800" cy="6419850"/>
            </a:xfrm>
            <a:prstGeom prst="rect">
              <a:avLst/>
            </a:prstGeom>
            <a:noFill/>
            <a:ln w="254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Picture 4">
              <a:extLst>
                <a:ext uri="{FF2B5EF4-FFF2-40B4-BE49-F238E27FC236}">
                  <a16:creationId xmlns:a16="http://schemas.microsoft.com/office/drawing/2014/main" id="{DDC51D5E-90AA-4CFF-EBB1-E46F15A650B3}"/>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10421922" y="5050116"/>
              <a:ext cx="1276350" cy="1276350"/>
            </a:xfrm>
            <a:prstGeom prst="rect">
              <a:avLst/>
            </a:prstGeom>
          </p:spPr>
        </p:pic>
        <p:sp>
          <p:nvSpPr>
            <p:cNvPr id="6" name="TextBox 6">
              <a:extLst>
                <a:ext uri="{FF2B5EF4-FFF2-40B4-BE49-F238E27FC236}">
                  <a16:creationId xmlns:a16="http://schemas.microsoft.com/office/drawing/2014/main" id="{4CB99B11-BEA2-20FC-B681-1D41A37D24E8}"/>
                </a:ext>
              </a:extLst>
            </p:cNvPr>
            <p:cNvSpPr txBox="1"/>
            <p:nvPr/>
          </p:nvSpPr>
          <p:spPr>
            <a:xfrm>
              <a:off x="493727" y="437266"/>
              <a:ext cx="3783461" cy="400110"/>
            </a:xfrm>
            <a:prstGeom prst="rect">
              <a:avLst/>
            </a:prstGeom>
            <a:noFill/>
          </p:spPr>
          <p:txBody>
            <a:bodyPr wrap="square" rtlCol="0">
              <a:spAutoFit/>
            </a:bodyPr>
            <a:lstStyle/>
            <a:p>
              <a:r>
                <a:rPr lang="tr-TR" sz="2000" b="1" u="sng" dirty="0" err="1"/>
                <a:t>Occupational</a:t>
              </a:r>
              <a:r>
                <a:rPr lang="tr-TR" sz="2000" b="1" u="sng" dirty="0"/>
                <a:t> </a:t>
              </a:r>
              <a:r>
                <a:rPr lang="tr-TR" sz="2000" b="1" u="sng" dirty="0" err="1"/>
                <a:t>Health</a:t>
              </a:r>
              <a:r>
                <a:rPr lang="tr-TR" sz="2000" b="1" u="sng" dirty="0"/>
                <a:t> </a:t>
              </a:r>
              <a:r>
                <a:rPr lang="tr-TR" sz="2000" b="1" u="sng" dirty="0" err="1"/>
                <a:t>and</a:t>
              </a:r>
              <a:r>
                <a:rPr lang="tr-TR" sz="2000" b="1" u="sng" dirty="0"/>
                <a:t> </a:t>
              </a:r>
              <a:r>
                <a:rPr lang="tr-TR" sz="2000" b="1" u="sng" dirty="0" err="1" smtClean="0"/>
                <a:t>Safety</a:t>
              </a:r>
              <a:r>
                <a:rPr lang="tr-TR" sz="2000" b="1" u="sng" dirty="0" smtClean="0"/>
                <a:t> II </a:t>
              </a:r>
              <a:endParaRPr lang="tr-TR" sz="2000" b="1" u="sng" dirty="0"/>
            </a:p>
          </p:txBody>
        </p:sp>
      </p:grpSp>
      <p:sp>
        <p:nvSpPr>
          <p:cNvPr id="7" name="Dikdörtgen 6"/>
          <p:cNvSpPr/>
          <p:nvPr/>
        </p:nvSpPr>
        <p:spPr>
          <a:xfrm>
            <a:off x="1173480" y="1401233"/>
            <a:ext cx="8952411" cy="3970318"/>
          </a:xfrm>
          <a:prstGeom prst="rect">
            <a:avLst/>
          </a:prstGeom>
        </p:spPr>
        <p:txBody>
          <a:bodyPr wrap="square">
            <a:spAutoFit/>
          </a:bodyPr>
          <a:lstStyle/>
          <a:p>
            <a:r>
              <a:rPr lang="en-US" b="1" dirty="0" smtClean="0"/>
              <a:t>W</a:t>
            </a:r>
            <a:r>
              <a:rPr lang="tr-TR" b="1" dirty="0" smtClean="0"/>
              <a:t>hat is </a:t>
            </a:r>
            <a:r>
              <a:rPr lang="tr-TR" b="1" dirty="0" err="1" smtClean="0"/>
              <a:t>Required</a:t>
            </a:r>
            <a:r>
              <a:rPr lang="en-US" b="1" dirty="0" smtClean="0"/>
              <a:t>? </a:t>
            </a:r>
            <a:endParaRPr lang="tr-TR" b="1" dirty="0" smtClean="0"/>
          </a:p>
          <a:p>
            <a:endParaRPr lang="tr-TR" dirty="0"/>
          </a:p>
          <a:p>
            <a:pPr marL="742950" lvl="1" indent="-285750">
              <a:buFont typeface="Wingdings" panose="05000000000000000000" pitchFamily="2" charset="2"/>
              <a:buChar char="§"/>
            </a:pPr>
            <a:r>
              <a:rPr lang="en-US" dirty="0" smtClean="0"/>
              <a:t>Develop </a:t>
            </a:r>
            <a:r>
              <a:rPr lang="en-US" dirty="0"/>
              <a:t>an accident investigation process that focuses on: </a:t>
            </a:r>
            <a:r>
              <a:rPr lang="en-US" dirty="0" smtClean="0"/>
              <a:t> </a:t>
            </a:r>
            <a:endParaRPr lang="tr-TR" dirty="0" smtClean="0"/>
          </a:p>
          <a:p>
            <a:pPr marL="985838" lvl="1" defTabSz="1255713">
              <a:buFont typeface="Courier New" panose="02070309020205020404" pitchFamily="49" charset="0"/>
              <a:buChar char="o"/>
            </a:pPr>
            <a:r>
              <a:rPr lang="tr-TR" dirty="0"/>
              <a:t>	</a:t>
            </a:r>
            <a:r>
              <a:rPr lang="tr-TR" dirty="0" smtClean="0"/>
              <a:t>F</a:t>
            </a:r>
            <a:r>
              <a:rPr lang="en-US" dirty="0" smtClean="0"/>
              <a:t>act </a:t>
            </a:r>
            <a:r>
              <a:rPr lang="en-US" dirty="0"/>
              <a:t>finding, not fault </a:t>
            </a:r>
            <a:r>
              <a:rPr lang="en-US" dirty="0" smtClean="0"/>
              <a:t>finding</a:t>
            </a:r>
            <a:r>
              <a:rPr lang="tr-TR" dirty="0" smtClean="0"/>
              <a:t>.</a:t>
            </a:r>
          </a:p>
          <a:p>
            <a:pPr marL="985838" lvl="1" defTabSz="1255713">
              <a:buFont typeface="Courier New" panose="02070309020205020404" pitchFamily="49" charset="0"/>
              <a:buChar char="o"/>
            </a:pPr>
            <a:r>
              <a:rPr lang="tr-TR" dirty="0" smtClean="0"/>
              <a:t>	D</a:t>
            </a:r>
            <a:r>
              <a:rPr lang="en-US" dirty="0" err="1" smtClean="0"/>
              <a:t>etermining</a:t>
            </a:r>
            <a:r>
              <a:rPr lang="en-US" dirty="0" smtClean="0"/>
              <a:t> </a:t>
            </a:r>
            <a:r>
              <a:rPr lang="en-US" dirty="0"/>
              <a:t>the root causes of why the event </a:t>
            </a:r>
            <a:r>
              <a:rPr lang="en-US" dirty="0" smtClean="0"/>
              <a:t>occurred.</a:t>
            </a:r>
            <a:endParaRPr lang="tr-TR" dirty="0" smtClean="0"/>
          </a:p>
          <a:p>
            <a:pPr marL="985838" lvl="1" defTabSz="1255713">
              <a:buFont typeface="Courier New" panose="02070309020205020404" pitchFamily="49" charset="0"/>
              <a:buChar char="o"/>
            </a:pPr>
            <a:r>
              <a:rPr lang="tr-TR" dirty="0"/>
              <a:t>	</a:t>
            </a:r>
            <a:r>
              <a:rPr lang="tr-TR" dirty="0" smtClean="0"/>
              <a:t>M</a:t>
            </a:r>
            <a:r>
              <a:rPr lang="en-US" dirty="0" err="1" smtClean="0"/>
              <a:t>aking</a:t>
            </a:r>
            <a:r>
              <a:rPr lang="en-US" dirty="0" smtClean="0"/>
              <a:t> </a:t>
            </a:r>
            <a:r>
              <a:rPr lang="en-US" dirty="0"/>
              <a:t>changes so the event does not happen again</a:t>
            </a:r>
            <a:r>
              <a:rPr lang="en-US" dirty="0" smtClean="0"/>
              <a:t>. </a:t>
            </a:r>
            <a:endParaRPr lang="tr-TR" dirty="0" smtClean="0"/>
          </a:p>
          <a:p>
            <a:pPr marL="985838" lvl="1" defTabSz="1255713"/>
            <a:endParaRPr lang="tr-TR" dirty="0" smtClean="0"/>
          </a:p>
          <a:p>
            <a:pPr marL="742950" lvl="1" indent="-285750">
              <a:buFont typeface="Wingdings" panose="05000000000000000000" pitchFamily="2" charset="2"/>
              <a:buChar char="§"/>
            </a:pPr>
            <a:r>
              <a:rPr lang="en-US" dirty="0" smtClean="0"/>
              <a:t>Set </a:t>
            </a:r>
            <a:r>
              <a:rPr lang="en-US" dirty="0"/>
              <a:t>a policy that accidents and close calls (large and small) will be investigated with equal vigor. </a:t>
            </a:r>
            <a:endParaRPr lang="tr-TR" dirty="0" smtClean="0"/>
          </a:p>
          <a:p>
            <a:pPr lvl="1"/>
            <a:endParaRPr lang="tr-TR" dirty="0" smtClean="0"/>
          </a:p>
          <a:p>
            <a:pPr marL="742950" lvl="1" indent="-285750">
              <a:buFont typeface="Wingdings" panose="05000000000000000000" pitchFamily="2" charset="2"/>
              <a:buChar char="§"/>
            </a:pPr>
            <a:r>
              <a:rPr lang="en-US" dirty="0" smtClean="0"/>
              <a:t>Provide </a:t>
            </a:r>
            <a:r>
              <a:rPr lang="en-US" dirty="0"/>
              <a:t>training and tools to staff conducting accident </a:t>
            </a:r>
            <a:r>
              <a:rPr lang="en-US" dirty="0" smtClean="0"/>
              <a:t>investigations.</a:t>
            </a:r>
            <a:endParaRPr lang="tr-TR" dirty="0" smtClean="0"/>
          </a:p>
          <a:p>
            <a:pPr lvl="1"/>
            <a:endParaRPr lang="tr-TR" dirty="0" smtClean="0"/>
          </a:p>
          <a:p>
            <a:pPr marL="742950" lvl="1" indent="-285750">
              <a:buFont typeface="Wingdings" panose="05000000000000000000" pitchFamily="2" charset="2"/>
              <a:buChar char="§"/>
            </a:pPr>
            <a:r>
              <a:rPr lang="en-US" dirty="0" smtClean="0"/>
              <a:t>Audit </a:t>
            </a:r>
            <a:r>
              <a:rPr lang="en-US" dirty="0"/>
              <a:t>completed investigations to ensure they are being completed on a timely basis with an adequate level of detail.</a:t>
            </a:r>
          </a:p>
        </p:txBody>
      </p:sp>
    </p:spTree>
    <p:extLst>
      <p:ext uri="{BB962C8B-B14F-4D97-AF65-F5344CB8AC3E}">
        <p14:creationId xmlns:p14="http://schemas.microsoft.com/office/powerpoint/2010/main" val="9523113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p:cNvSpPr>
            <a:spLocks noGrp="1"/>
          </p:cNvSpPr>
          <p:nvPr>
            <p:ph type="dt" sz="half" idx="10"/>
          </p:nvPr>
        </p:nvSpPr>
        <p:spPr>
          <a:xfrm>
            <a:off x="637032" y="6037050"/>
            <a:ext cx="1082040" cy="365125"/>
          </a:xfrm>
        </p:spPr>
        <p:txBody>
          <a:bodyPr/>
          <a:lstStyle/>
          <a:p>
            <a:fld id="{FD52B978-2856-4BE4-9D73-E156F528D00C}" type="datetime10">
              <a:rPr lang="en-US" sz="2400" b="1" smtClean="0">
                <a:solidFill>
                  <a:schemeClr val="tx1"/>
                </a:solidFill>
              </a:rPr>
              <a:t>16:59</a:t>
            </a:fld>
            <a:endParaRPr lang="en-US" sz="2400" b="1" dirty="0">
              <a:solidFill>
                <a:schemeClr val="tx1"/>
              </a:solidFill>
            </a:endParaRPr>
          </a:p>
        </p:txBody>
      </p:sp>
      <p:grpSp>
        <p:nvGrpSpPr>
          <p:cNvPr id="3" name="Group 7">
            <a:extLst>
              <a:ext uri="{FF2B5EF4-FFF2-40B4-BE49-F238E27FC236}">
                <a16:creationId xmlns:a16="http://schemas.microsoft.com/office/drawing/2014/main" id="{4F80FCD9-6F6E-8C38-776D-E061987F0D62}"/>
              </a:ext>
            </a:extLst>
          </p:cNvPr>
          <p:cNvGrpSpPr/>
          <p:nvPr/>
        </p:nvGrpSpPr>
        <p:grpSpPr>
          <a:xfrm>
            <a:off x="228600" y="219075"/>
            <a:ext cx="11734800" cy="6419850"/>
            <a:chOff x="203755" y="143366"/>
            <a:chExt cx="11734800" cy="6419850"/>
          </a:xfrm>
        </p:grpSpPr>
        <p:sp>
          <p:nvSpPr>
            <p:cNvPr id="4" name="Rectangle 3">
              <a:extLst>
                <a:ext uri="{FF2B5EF4-FFF2-40B4-BE49-F238E27FC236}">
                  <a16:creationId xmlns:a16="http://schemas.microsoft.com/office/drawing/2014/main" id="{E7F73510-CE1C-7165-C8C4-9444DC4B9895}"/>
                </a:ext>
              </a:extLst>
            </p:cNvPr>
            <p:cNvSpPr/>
            <p:nvPr/>
          </p:nvSpPr>
          <p:spPr>
            <a:xfrm>
              <a:off x="203755" y="143366"/>
              <a:ext cx="11734800" cy="6419850"/>
            </a:xfrm>
            <a:prstGeom prst="rect">
              <a:avLst/>
            </a:prstGeom>
            <a:noFill/>
            <a:ln w="254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Picture 4">
              <a:extLst>
                <a:ext uri="{FF2B5EF4-FFF2-40B4-BE49-F238E27FC236}">
                  <a16:creationId xmlns:a16="http://schemas.microsoft.com/office/drawing/2014/main" id="{DDC51D5E-90AA-4CFF-EBB1-E46F15A650B3}"/>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10421922" y="5050116"/>
              <a:ext cx="1276350" cy="1276350"/>
            </a:xfrm>
            <a:prstGeom prst="rect">
              <a:avLst/>
            </a:prstGeom>
          </p:spPr>
        </p:pic>
        <p:sp>
          <p:nvSpPr>
            <p:cNvPr id="6" name="TextBox 6">
              <a:extLst>
                <a:ext uri="{FF2B5EF4-FFF2-40B4-BE49-F238E27FC236}">
                  <a16:creationId xmlns:a16="http://schemas.microsoft.com/office/drawing/2014/main" id="{4CB99B11-BEA2-20FC-B681-1D41A37D24E8}"/>
                </a:ext>
              </a:extLst>
            </p:cNvPr>
            <p:cNvSpPr txBox="1"/>
            <p:nvPr/>
          </p:nvSpPr>
          <p:spPr>
            <a:xfrm>
              <a:off x="493728" y="437266"/>
              <a:ext cx="3757336" cy="400110"/>
            </a:xfrm>
            <a:prstGeom prst="rect">
              <a:avLst/>
            </a:prstGeom>
            <a:noFill/>
          </p:spPr>
          <p:txBody>
            <a:bodyPr wrap="square" rtlCol="0">
              <a:spAutoFit/>
            </a:bodyPr>
            <a:lstStyle/>
            <a:p>
              <a:r>
                <a:rPr lang="tr-TR" sz="2000" b="1" u="sng" dirty="0" err="1"/>
                <a:t>Occupational</a:t>
              </a:r>
              <a:r>
                <a:rPr lang="tr-TR" sz="2000" b="1" u="sng" dirty="0"/>
                <a:t> </a:t>
              </a:r>
              <a:r>
                <a:rPr lang="tr-TR" sz="2000" b="1" u="sng" dirty="0" err="1"/>
                <a:t>Health</a:t>
              </a:r>
              <a:r>
                <a:rPr lang="tr-TR" sz="2000" b="1" u="sng" dirty="0"/>
                <a:t> </a:t>
              </a:r>
              <a:r>
                <a:rPr lang="tr-TR" sz="2000" b="1" u="sng" dirty="0" err="1"/>
                <a:t>and</a:t>
              </a:r>
              <a:r>
                <a:rPr lang="tr-TR" sz="2000" b="1" u="sng" dirty="0"/>
                <a:t> </a:t>
              </a:r>
              <a:r>
                <a:rPr lang="tr-TR" sz="2000" b="1" u="sng" dirty="0" err="1" smtClean="0"/>
                <a:t>Safety</a:t>
              </a:r>
              <a:r>
                <a:rPr lang="tr-TR" sz="2000" b="1" u="sng" dirty="0" smtClean="0"/>
                <a:t> II </a:t>
              </a:r>
              <a:endParaRPr lang="tr-TR" sz="2000" b="1" u="sng" dirty="0"/>
            </a:p>
          </p:txBody>
        </p:sp>
      </p:grpSp>
      <p:sp>
        <p:nvSpPr>
          <p:cNvPr id="7" name="Dikdörtgen 6"/>
          <p:cNvSpPr/>
          <p:nvPr/>
        </p:nvSpPr>
        <p:spPr>
          <a:xfrm>
            <a:off x="950259" y="1817487"/>
            <a:ext cx="10650070" cy="3293209"/>
          </a:xfrm>
          <a:prstGeom prst="rect">
            <a:avLst/>
          </a:prstGeom>
        </p:spPr>
        <p:txBody>
          <a:bodyPr wrap="square">
            <a:spAutoFit/>
          </a:bodyPr>
          <a:lstStyle/>
          <a:p>
            <a:r>
              <a:rPr lang="en-US" sz="1600" b="1" dirty="0" smtClean="0"/>
              <a:t>H</a:t>
            </a:r>
            <a:r>
              <a:rPr lang="tr-TR" sz="1600" b="1" dirty="0" err="1" smtClean="0"/>
              <a:t>ow</a:t>
            </a:r>
            <a:r>
              <a:rPr lang="tr-TR" sz="1600" b="1" dirty="0" smtClean="0"/>
              <a:t> Do </a:t>
            </a:r>
            <a:r>
              <a:rPr lang="tr-TR" sz="1600" b="1" dirty="0" err="1" smtClean="0"/>
              <a:t>You</a:t>
            </a:r>
            <a:r>
              <a:rPr lang="tr-TR" sz="1600" b="1" dirty="0" smtClean="0"/>
              <a:t> Do </a:t>
            </a:r>
            <a:r>
              <a:rPr lang="tr-TR" sz="1600" b="1" dirty="0" err="1" smtClean="0"/>
              <a:t>It</a:t>
            </a:r>
            <a:r>
              <a:rPr lang="en-US" sz="1600" b="1" dirty="0" smtClean="0"/>
              <a:t>? </a:t>
            </a:r>
            <a:endParaRPr lang="tr-TR" sz="1600" b="1" dirty="0" smtClean="0"/>
          </a:p>
          <a:p>
            <a:endParaRPr lang="tr-TR" sz="1600" dirty="0" smtClean="0"/>
          </a:p>
          <a:p>
            <a:r>
              <a:rPr lang="en-US" sz="1600" dirty="0" smtClean="0"/>
              <a:t>Workplace </a:t>
            </a:r>
            <a:r>
              <a:rPr lang="en-US" sz="1600" dirty="0"/>
              <a:t>accidents should be investigated as soon as possible after they occur. The goals of a timely and thorough accident investigation should be to</a:t>
            </a:r>
            <a:r>
              <a:rPr lang="en-US" sz="1600" dirty="0" smtClean="0"/>
              <a:t>:</a:t>
            </a:r>
            <a:endParaRPr lang="tr-TR" sz="1600" dirty="0" smtClean="0"/>
          </a:p>
          <a:p>
            <a:pPr marL="742950" lvl="1" indent="-285750">
              <a:buFont typeface="Wingdings" panose="05000000000000000000" pitchFamily="2" charset="2"/>
              <a:buChar char="§"/>
            </a:pPr>
            <a:r>
              <a:rPr lang="tr-TR" sz="1600" dirty="0" smtClean="0"/>
              <a:t>D</a:t>
            </a:r>
            <a:r>
              <a:rPr lang="en-US" sz="1600" dirty="0" err="1" smtClean="0"/>
              <a:t>etermine</a:t>
            </a:r>
            <a:r>
              <a:rPr lang="en-US" sz="1600" dirty="0" smtClean="0"/>
              <a:t> </a:t>
            </a:r>
            <a:r>
              <a:rPr lang="en-US" sz="1600" dirty="0"/>
              <a:t>the cause of the </a:t>
            </a:r>
            <a:r>
              <a:rPr lang="en-US" sz="1600" dirty="0" smtClean="0"/>
              <a:t>accident</a:t>
            </a:r>
            <a:r>
              <a:rPr lang="tr-TR" sz="1600" dirty="0" smtClean="0"/>
              <a:t>.</a:t>
            </a:r>
          </a:p>
          <a:p>
            <a:pPr marL="742950" lvl="1" indent="-285750">
              <a:buFont typeface="Wingdings" panose="05000000000000000000" pitchFamily="2" charset="2"/>
              <a:buChar char="§"/>
            </a:pPr>
            <a:r>
              <a:rPr lang="tr-TR" sz="1600" dirty="0" smtClean="0"/>
              <a:t>P</a:t>
            </a:r>
            <a:r>
              <a:rPr lang="en-US" sz="1600" dirty="0" err="1" smtClean="0"/>
              <a:t>revent</a:t>
            </a:r>
            <a:r>
              <a:rPr lang="en-US" sz="1600" dirty="0" smtClean="0"/>
              <a:t> </a:t>
            </a:r>
            <a:r>
              <a:rPr lang="en-US" sz="1600" dirty="0"/>
              <a:t>the accident from happening </a:t>
            </a:r>
            <a:r>
              <a:rPr lang="en-US" sz="1600" dirty="0" smtClean="0"/>
              <a:t>again</a:t>
            </a:r>
            <a:r>
              <a:rPr lang="tr-TR" sz="1600" dirty="0" smtClean="0"/>
              <a:t>.</a:t>
            </a:r>
          </a:p>
          <a:p>
            <a:pPr marL="742950" lvl="1" indent="-285750">
              <a:buFont typeface="Wingdings" panose="05000000000000000000" pitchFamily="2" charset="2"/>
              <a:buChar char="§"/>
            </a:pPr>
            <a:r>
              <a:rPr lang="tr-TR" sz="1600" dirty="0" smtClean="0"/>
              <a:t>I</a:t>
            </a:r>
            <a:r>
              <a:rPr lang="en-US" sz="1600" dirty="0" err="1" smtClean="0"/>
              <a:t>mprove</a:t>
            </a:r>
            <a:r>
              <a:rPr lang="en-US" sz="1600" dirty="0" smtClean="0"/>
              <a:t> </a:t>
            </a:r>
            <a:r>
              <a:rPr lang="en-US" sz="1600" dirty="0"/>
              <a:t>health and safety conditions in the </a:t>
            </a:r>
            <a:r>
              <a:rPr lang="en-US" sz="1600" dirty="0" smtClean="0"/>
              <a:t>workplace</a:t>
            </a:r>
            <a:r>
              <a:rPr lang="tr-TR" sz="1600" dirty="0" smtClean="0"/>
              <a:t>.</a:t>
            </a:r>
          </a:p>
          <a:p>
            <a:pPr marL="742950" lvl="1" indent="-285750">
              <a:buFont typeface="Wingdings" panose="05000000000000000000" pitchFamily="2" charset="2"/>
              <a:buChar char="§"/>
            </a:pPr>
            <a:r>
              <a:rPr lang="tr-TR" sz="1600" dirty="0" smtClean="0"/>
              <a:t>D</a:t>
            </a:r>
            <a:r>
              <a:rPr lang="en-US" sz="1600" dirty="0" err="1" smtClean="0"/>
              <a:t>etermine</a:t>
            </a:r>
            <a:r>
              <a:rPr lang="en-US" sz="1600" dirty="0" smtClean="0"/>
              <a:t> </a:t>
            </a:r>
            <a:r>
              <a:rPr lang="en-US" sz="1600" dirty="0"/>
              <a:t>whether a violation of federal or state safety and health standards contributed to the </a:t>
            </a:r>
            <a:r>
              <a:rPr lang="en-US" sz="1600" dirty="0" smtClean="0"/>
              <a:t>accident</a:t>
            </a:r>
            <a:r>
              <a:rPr lang="tr-TR" sz="1600" dirty="0" smtClean="0"/>
              <a:t>.</a:t>
            </a:r>
          </a:p>
          <a:p>
            <a:pPr marL="742950" lvl="1" indent="-285750">
              <a:buFont typeface="Wingdings" panose="05000000000000000000" pitchFamily="2" charset="2"/>
              <a:buChar char="§"/>
            </a:pPr>
            <a:r>
              <a:rPr lang="tr-TR" sz="1600" dirty="0"/>
              <a:t>D</a:t>
            </a:r>
            <a:r>
              <a:rPr lang="en-US" sz="1600" dirty="0" err="1" smtClean="0"/>
              <a:t>etermine</a:t>
            </a:r>
            <a:r>
              <a:rPr lang="en-US" sz="1600" dirty="0" smtClean="0"/>
              <a:t> </a:t>
            </a:r>
            <a:r>
              <a:rPr lang="en-US" sz="1600" dirty="0"/>
              <a:t>company or individual liability in case of future legal </a:t>
            </a:r>
            <a:r>
              <a:rPr lang="en-US" sz="1600" dirty="0" smtClean="0"/>
              <a:t>action</a:t>
            </a:r>
            <a:r>
              <a:rPr lang="tr-TR" sz="1600" dirty="0" smtClean="0"/>
              <a:t>.</a:t>
            </a:r>
          </a:p>
          <a:p>
            <a:pPr marL="742950" lvl="1" indent="-285750">
              <a:buFont typeface="Wingdings" panose="05000000000000000000" pitchFamily="2" charset="2"/>
              <a:buChar char="§"/>
            </a:pPr>
            <a:r>
              <a:rPr lang="tr-TR" sz="1600" dirty="0" smtClean="0"/>
              <a:t>D</a:t>
            </a:r>
            <a:r>
              <a:rPr lang="en-US" sz="1600" dirty="0" err="1" smtClean="0"/>
              <a:t>etermine</a:t>
            </a:r>
            <a:r>
              <a:rPr lang="en-US" sz="1600" dirty="0" smtClean="0"/>
              <a:t> </a:t>
            </a:r>
            <a:r>
              <a:rPr lang="en-US" sz="1600" dirty="0"/>
              <a:t>the need for repairs or replacement of damaged </a:t>
            </a:r>
            <a:r>
              <a:rPr lang="en-US" sz="1600" dirty="0" smtClean="0"/>
              <a:t>items</a:t>
            </a:r>
            <a:r>
              <a:rPr lang="tr-TR" sz="1600" dirty="0" smtClean="0"/>
              <a:t>.</a:t>
            </a:r>
          </a:p>
          <a:p>
            <a:pPr marL="742950" lvl="1" indent="-285750">
              <a:buFont typeface="Wingdings" panose="05000000000000000000" pitchFamily="2" charset="2"/>
              <a:buChar char="§"/>
            </a:pPr>
            <a:r>
              <a:rPr lang="tr-TR" sz="1600" dirty="0"/>
              <a:t>D</a:t>
            </a:r>
            <a:r>
              <a:rPr lang="en-US" sz="1600" dirty="0" err="1" smtClean="0"/>
              <a:t>etermine</a:t>
            </a:r>
            <a:r>
              <a:rPr lang="en-US" sz="1600" dirty="0" smtClean="0"/>
              <a:t> </a:t>
            </a:r>
            <a:r>
              <a:rPr lang="en-US" sz="1600" dirty="0"/>
              <a:t>the need for additional education and training for employees. </a:t>
            </a:r>
            <a:endParaRPr lang="tr-TR" sz="1600" dirty="0" smtClean="0"/>
          </a:p>
          <a:p>
            <a:endParaRPr lang="tr-TR" sz="1600" dirty="0"/>
          </a:p>
          <a:p>
            <a:endParaRPr lang="tr-TR" sz="1600" dirty="0" smtClean="0"/>
          </a:p>
        </p:txBody>
      </p:sp>
    </p:spTree>
    <p:extLst>
      <p:ext uri="{BB962C8B-B14F-4D97-AF65-F5344CB8AC3E}">
        <p14:creationId xmlns:p14="http://schemas.microsoft.com/office/powerpoint/2010/main" val="42424255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p:cNvSpPr>
            <a:spLocks noGrp="1"/>
          </p:cNvSpPr>
          <p:nvPr>
            <p:ph type="dt" sz="half" idx="10"/>
          </p:nvPr>
        </p:nvSpPr>
        <p:spPr>
          <a:xfrm>
            <a:off x="518573" y="5954754"/>
            <a:ext cx="1173067" cy="365125"/>
          </a:xfrm>
        </p:spPr>
        <p:txBody>
          <a:bodyPr/>
          <a:lstStyle/>
          <a:p>
            <a:fld id="{5DBB18B1-ED7D-44BB-8F5D-C0DE91146256}" type="datetime10">
              <a:rPr lang="en-US" sz="2400" b="1" smtClean="0">
                <a:solidFill>
                  <a:schemeClr val="tx1"/>
                </a:solidFill>
              </a:rPr>
              <a:t>16:59</a:t>
            </a:fld>
            <a:endParaRPr lang="en-US" sz="2400" b="1" dirty="0">
              <a:solidFill>
                <a:schemeClr val="tx1"/>
              </a:solidFill>
            </a:endParaRPr>
          </a:p>
        </p:txBody>
      </p:sp>
      <p:grpSp>
        <p:nvGrpSpPr>
          <p:cNvPr id="3" name="Group 7">
            <a:extLst>
              <a:ext uri="{FF2B5EF4-FFF2-40B4-BE49-F238E27FC236}">
                <a16:creationId xmlns:a16="http://schemas.microsoft.com/office/drawing/2014/main" id="{4F80FCD9-6F6E-8C38-776D-E061987F0D62}"/>
              </a:ext>
            </a:extLst>
          </p:cNvPr>
          <p:cNvGrpSpPr/>
          <p:nvPr/>
        </p:nvGrpSpPr>
        <p:grpSpPr>
          <a:xfrm>
            <a:off x="228600" y="219075"/>
            <a:ext cx="11734800" cy="6419850"/>
            <a:chOff x="203755" y="143366"/>
            <a:chExt cx="11734800" cy="6419850"/>
          </a:xfrm>
        </p:grpSpPr>
        <p:sp>
          <p:nvSpPr>
            <p:cNvPr id="4" name="Rectangle 3">
              <a:extLst>
                <a:ext uri="{FF2B5EF4-FFF2-40B4-BE49-F238E27FC236}">
                  <a16:creationId xmlns:a16="http://schemas.microsoft.com/office/drawing/2014/main" id="{E7F73510-CE1C-7165-C8C4-9444DC4B9895}"/>
                </a:ext>
              </a:extLst>
            </p:cNvPr>
            <p:cNvSpPr/>
            <p:nvPr/>
          </p:nvSpPr>
          <p:spPr>
            <a:xfrm>
              <a:off x="203755" y="143366"/>
              <a:ext cx="11734800" cy="6419850"/>
            </a:xfrm>
            <a:prstGeom prst="rect">
              <a:avLst/>
            </a:prstGeom>
            <a:noFill/>
            <a:ln w="254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Picture 4">
              <a:extLst>
                <a:ext uri="{FF2B5EF4-FFF2-40B4-BE49-F238E27FC236}">
                  <a16:creationId xmlns:a16="http://schemas.microsoft.com/office/drawing/2014/main" id="{DDC51D5E-90AA-4CFF-EBB1-E46F15A650B3}"/>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10421922" y="5050116"/>
              <a:ext cx="1276350" cy="1276350"/>
            </a:xfrm>
            <a:prstGeom prst="rect">
              <a:avLst/>
            </a:prstGeom>
          </p:spPr>
        </p:pic>
        <p:sp>
          <p:nvSpPr>
            <p:cNvPr id="6" name="TextBox 6">
              <a:extLst>
                <a:ext uri="{FF2B5EF4-FFF2-40B4-BE49-F238E27FC236}">
                  <a16:creationId xmlns:a16="http://schemas.microsoft.com/office/drawing/2014/main" id="{4CB99B11-BEA2-20FC-B681-1D41A37D24E8}"/>
                </a:ext>
              </a:extLst>
            </p:cNvPr>
            <p:cNvSpPr txBox="1"/>
            <p:nvPr/>
          </p:nvSpPr>
          <p:spPr>
            <a:xfrm>
              <a:off x="493728" y="437266"/>
              <a:ext cx="3800878" cy="400110"/>
            </a:xfrm>
            <a:prstGeom prst="rect">
              <a:avLst/>
            </a:prstGeom>
            <a:noFill/>
          </p:spPr>
          <p:txBody>
            <a:bodyPr wrap="square" rtlCol="0">
              <a:spAutoFit/>
            </a:bodyPr>
            <a:lstStyle/>
            <a:p>
              <a:r>
                <a:rPr lang="tr-TR" sz="2000" b="1" u="sng" dirty="0" err="1"/>
                <a:t>Occupational</a:t>
              </a:r>
              <a:r>
                <a:rPr lang="tr-TR" sz="2000" b="1" u="sng" dirty="0"/>
                <a:t> </a:t>
              </a:r>
              <a:r>
                <a:rPr lang="tr-TR" sz="2000" b="1" u="sng" dirty="0" err="1"/>
                <a:t>Health</a:t>
              </a:r>
              <a:r>
                <a:rPr lang="tr-TR" sz="2000" b="1" u="sng" dirty="0"/>
                <a:t> </a:t>
              </a:r>
              <a:r>
                <a:rPr lang="tr-TR" sz="2000" b="1" u="sng" dirty="0" err="1"/>
                <a:t>and</a:t>
              </a:r>
              <a:r>
                <a:rPr lang="tr-TR" sz="2000" b="1" u="sng" dirty="0"/>
                <a:t> </a:t>
              </a:r>
              <a:r>
                <a:rPr lang="tr-TR" sz="2000" b="1" u="sng" dirty="0" err="1" smtClean="0"/>
                <a:t>Safety</a:t>
              </a:r>
              <a:r>
                <a:rPr lang="tr-TR" sz="2000" b="1" u="sng" dirty="0" smtClean="0"/>
                <a:t> II </a:t>
              </a:r>
              <a:endParaRPr lang="tr-TR" sz="2000" b="1" u="sng" dirty="0"/>
            </a:p>
          </p:txBody>
        </p:sp>
      </p:grpSp>
      <p:sp>
        <p:nvSpPr>
          <p:cNvPr id="7" name="Dikdörtgen 6"/>
          <p:cNvSpPr/>
          <p:nvPr/>
        </p:nvSpPr>
        <p:spPr>
          <a:xfrm>
            <a:off x="744071" y="1469497"/>
            <a:ext cx="10542494" cy="1323439"/>
          </a:xfrm>
          <a:prstGeom prst="rect">
            <a:avLst/>
          </a:prstGeom>
        </p:spPr>
        <p:txBody>
          <a:bodyPr wrap="square">
            <a:spAutoFit/>
          </a:bodyPr>
          <a:lstStyle/>
          <a:p>
            <a:r>
              <a:rPr lang="en-US" sz="1600" dirty="0"/>
              <a:t>A thorough and complete accident investigation involves specifically</a:t>
            </a:r>
            <a:r>
              <a:rPr lang="tr-TR" sz="1600" dirty="0"/>
              <a:t> </a:t>
            </a:r>
            <a:r>
              <a:rPr lang="tr-TR" sz="1600" dirty="0" err="1"/>
              <a:t>the</a:t>
            </a:r>
            <a:r>
              <a:rPr lang="tr-TR" sz="1600" dirty="0"/>
              <a:t> </a:t>
            </a:r>
            <a:r>
              <a:rPr lang="tr-TR" sz="1600" dirty="0" err="1"/>
              <a:t>following</a:t>
            </a:r>
            <a:r>
              <a:rPr lang="en-US" sz="1600" dirty="0"/>
              <a:t> steps:</a:t>
            </a:r>
            <a:endParaRPr lang="tr-TR" sz="1600" dirty="0"/>
          </a:p>
          <a:p>
            <a:pPr marL="742950" lvl="1" indent="-285750">
              <a:buFont typeface="Wingdings" panose="05000000000000000000" pitchFamily="2" charset="2"/>
              <a:buChar char="§"/>
            </a:pPr>
            <a:r>
              <a:rPr lang="tr-TR" sz="1600" dirty="0"/>
              <a:t>B</a:t>
            </a:r>
            <a:r>
              <a:rPr lang="en-US" sz="1600" dirty="0" err="1"/>
              <a:t>ackground</a:t>
            </a:r>
            <a:r>
              <a:rPr lang="en-US" sz="1600" dirty="0"/>
              <a:t> investigation</a:t>
            </a:r>
            <a:r>
              <a:rPr lang="tr-TR" sz="1600" dirty="0"/>
              <a:t>.</a:t>
            </a:r>
          </a:p>
          <a:p>
            <a:pPr marL="742950" lvl="1" indent="-285750">
              <a:buFont typeface="Wingdings" panose="05000000000000000000" pitchFamily="2" charset="2"/>
              <a:buChar char="§"/>
            </a:pPr>
            <a:r>
              <a:rPr lang="tr-TR" sz="1600" dirty="0"/>
              <a:t>S</a:t>
            </a:r>
            <a:r>
              <a:rPr lang="en-US" sz="1600" dirty="0" err="1"/>
              <a:t>ite</a:t>
            </a:r>
            <a:r>
              <a:rPr lang="en-US" sz="1600" dirty="0"/>
              <a:t> investigation</a:t>
            </a:r>
            <a:r>
              <a:rPr lang="tr-TR" sz="1600" dirty="0"/>
              <a:t>.</a:t>
            </a:r>
          </a:p>
          <a:p>
            <a:pPr marL="742950" lvl="1" indent="-285750">
              <a:buFont typeface="Wingdings" panose="05000000000000000000" pitchFamily="2" charset="2"/>
              <a:buChar char="§"/>
            </a:pPr>
            <a:r>
              <a:rPr lang="tr-TR" sz="1600" dirty="0"/>
              <a:t>I</a:t>
            </a:r>
            <a:r>
              <a:rPr lang="en-US" sz="1600" dirty="0" err="1"/>
              <a:t>nterviews</a:t>
            </a:r>
            <a:r>
              <a:rPr lang="tr-TR" sz="1600" dirty="0"/>
              <a:t>.</a:t>
            </a:r>
          </a:p>
          <a:p>
            <a:pPr marL="742950" lvl="1" indent="-285750">
              <a:buFont typeface="Wingdings" panose="05000000000000000000" pitchFamily="2" charset="2"/>
              <a:buChar char="§"/>
            </a:pPr>
            <a:r>
              <a:rPr lang="tr-TR" sz="1600" dirty="0"/>
              <a:t>A</a:t>
            </a:r>
            <a:r>
              <a:rPr lang="en-US" sz="1600" dirty="0" err="1"/>
              <a:t>nalysis</a:t>
            </a:r>
            <a:r>
              <a:rPr lang="en-US" sz="1600" dirty="0"/>
              <a:t> and reporting. </a:t>
            </a:r>
          </a:p>
        </p:txBody>
      </p:sp>
      <p:pic>
        <p:nvPicPr>
          <p:cNvPr id="2050" name="Picture 2" descr="Accident Investigation Basics: Free Downloadable PPT Presentation"/>
          <p:cNvPicPr>
            <a:picLocks noChangeAspect="1" noChangeArrowheads="1"/>
          </p:cNvPicPr>
          <p:nvPr/>
        </p:nvPicPr>
        <p:blipFill>
          <a:blip r:embed="rId4" cstate="print">
            <a:extLst>
              <a:ext uri="{BEBA8EAE-BF5A-486C-A8C5-ECC9F3942E4B}">
                <a14:imgProps xmlns:a14="http://schemas.microsoft.com/office/drawing/2010/main">
                  <a14:imgLayer r:embed="rId5">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4800432" y="2196353"/>
            <a:ext cx="5300370" cy="39752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47137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p:cNvSpPr>
            <a:spLocks noGrp="1"/>
          </p:cNvSpPr>
          <p:nvPr>
            <p:ph type="dt" sz="half" idx="10"/>
          </p:nvPr>
        </p:nvSpPr>
        <p:spPr>
          <a:xfrm>
            <a:off x="600456" y="6020137"/>
            <a:ext cx="1146048" cy="365125"/>
          </a:xfrm>
        </p:spPr>
        <p:txBody>
          <a:bodyPr/>
          <a:lstStyle/>
          <a:p>
            <a:fld id="{99545442-974A-46B7-B933-20B9A66515A0}" type="datetime10">
              <a:rPr lang="en-US" sz="2400" b="1" smtClean="0">
                <a:solidFill>
                  <a:schemeClr val="tx1"/>
                </a:solidFill>
              </a:rPr>
              <a:t>16:59</a:t>
            </a:fld>
            <a:endParaRPr lang="en-US" sz="2400" b="1">
              <a:solidFill>
                <a:schemeClr val="tx1"/>
              </a:solidFill>
            </a:endParaRPr>
          </a:p>
        </p:txBody>
      </p:sp>
      <p:grpSp>
        <p:nvGrpSpPr>
          <p:cNvPr id="3" name="Group 7">
            <a:extLst>
              <a:ext uri="{FF2B5EF4-FFF2-40B4-BE49-F238E27FC236}">
                <a16:creationId xmlns:a16="http://schemas.microsoft.com/office/drawing/2014/main" id="{4F80FCD9-6F6E-8C38-776D-E061987F0D62}"/>
              </a:ext>
            </a:extLst>
          </p:cNvPr>
          <p:cNvGrpSpPr/>
          <p:nvPr/>
        </p:nvGrpSpPr>
        <p:grpSpPr>
          <a:xfrm>
            <a:off x="228600" y="219075"/>
            <a:ext cx="11734800" cy="6419850"/>
            <a:chOff x="203755" y="143366"/>
            <a:chExt cx="11734800" cy="6419850"/>
          </a:xfrm>
        </p:grpSpPr>
        <p:sp>
          <p:nvSpPr>
            <p:cNvPr id="4" name="Rectangle 3">
              <a:extLst>
                <a:ext uri="{FF2B5EF4-FFF2-40B4-BE49-F238E27FC236}">
                  <a16:creationId xmlns:a16="http://schemas.microsoft.com/office/drawing/2014/main" id="{E7F73510-CE1C-7165-C8C4-9444DC4B9895}"/>
                </a:ext>
              </a:extLst>
            </p:cNvPr>
            <p:cNvSpPr/>
            <p:nvPr/>
          </p:nvSpPr>
          <p:spPr>
            <a:xfrm>
              <a:off x="203755" y="143366"/>
              <a:ext cx="11734800" cy="6419850"/>
            </a:xfrm>
            <a:prstGeom prst="rect">
              <a:avLst/>
            </a:prstGeom>
            <a:noFill/>
            <a:ln w="254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Picture 4">
              <a:extLst>
                <a:ext uri="{FF2B5EF4-FFF2-40B4-BE49-F238E27FC236}">
                  <a16:creationId xmlns:a16="http://schemas.microsoft.com/office/drawing/2014/main" id="{DDC51D5E-90AA-4CFF-EBB1-E46F15A650B3}"/>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10421922" y="5050116"/>
              <a:ext cx="1276350" cy="1276350"/>
            </a:xfrm>
            <a:prstGeom prst="rect">
              <a:avLst/>
            </a:prstGeom>
          </p:spPr>
        </p:pic>
        <p:sp>
          <p:nvSpPr>
            <p:cNvPr id="6" name="TextBox 6">
              <a:extLst>
                <a:ext uri="{FF2B5EF4-FFF2-40B4-BE49-F238E27FC236}">
                  <a16:creationId xmlns:a16="http://schemas.microsoft.com/office/drawing/2014/main" id="{4CB99B11-BEA2-20FC-B681-1D41A37D24E8}"/>
                </a:ext>
              </a:extLst>
            </p:cNvPr>
            <p:cNvSpPr txBox="1"/>
            <p:nvPr/>
          </p:nvSpPr>
          <p:spPr>
            <a:xfrm>
              <a:off x="493727" y="437266"/>
              <a:ext cx="3783461" cy="400110"/>
            </a:xfrm>
            <a:prstGeom prst="rect">
              <a:avLst/>
            </a:prstGeom>
            <a:noFill/>
          </p:spPr>
          <p:txBody>
            <a:bodyPr wrap="square" rtlCol="0">
              <a:spAutoFit/>
            </a:bodyPr>
            <a:lstStyle/>
            <a:p>
              <a:r>
                <a:rPr lang="tr-TR" sz="2000" b="1" u="sng" dirty="0" err="1"/>
                <a:t>Occupational</a:t>
              </a:r>
              <a:r>
                <a:rPr lang="tr-TR" sz="2000" b="1" u="sng" dirty="0"/>
                <a:t> </a:t>
              </a:r>
              <a:r>
                <a:rPr lang="tr-TR" sz="2000" b="1" u="sng" dirty="0" err="1"/>
                <a:t>Health</a:t>
              </a:r>
              <a:r>
                <a:rPr lang="tr-TR" sz="2000" b="1" u="sng" dirty="0"/>
                <a:t> </a:t>
              </a:r>
              <a:r>
                <a:rPr lang="tr-TR" sz="2000" b="1" u="sng" dirty="0" err="1"/>
                <a:t>and</a:t>
              </a:r>
              <a:r>
                <a:rPr lang="tr-TR" sz="2000" b="1" u="sng" dirty="0"/>
                <a:t> </a:t>
              </a:r>
              <a:r>
                <a:rPr lang="tr-TR" sz="2000" b="1" u="sng" dirty="0" err="1" smtClean="0"/>
                <a:t>Safety</a:t>
              </a:r>
              <a:r>
                <a:rPr lang="tr-TR" sz="2000" b="1" u="sng" dirty="0" smtClean="0"/>
                <a:t> II </a:t>
              </a:r>
              <a:endParaRPr lang="tr-TR" sz="2000" b="1" u="sng" dirty="0"/>
            </a:p>
          </p:txBody>
        </p:sp>
      </p:grpSp>
      <p:sp>
        <p:nvSpPr>
          <p:cNvPr id="7" name="Dikdörtgen 6"/>
          <p:cNvSpPr/>
          <p:nvPr/>
        </p:nvSpPr>
        <p:spPr>
          <a:xfrm>
            <a:off x="891988" y="1842317"/>
            <a:ext cx="10408023" cy="2800767"/>
          </a:xfrm>
          <a:prstGeom prst="rect">
            <a:avLst/>
          </a:prstGeom>
        </p:spPr>
        <p:txBody>
          <a:bodyPr wrap="square">
            <a:spAutoFit/>
          </a:bodyPr>
          <a:lstStyle/>
          <a:p>
            <a:r>
              <a:rPr lang="en-US" sz="1600" b="1" dirty="0"/>
              <a:t>Background </a:t>
            </a:r>
            <a:r>
              <a:rPr lang="en-US" sz="1600" b="1" dirty="0" smtClean="0"/>
              <a:t>investigation</a:t>
            </a:r>
            <a:endParaRPr lang="tr-TR" sz="1600" b="1" dirty="0" smtClean="0"/>
          </a:p>
          <a:p>
            <a:endParaRPr lang="tr-TR" sz="1600" dirty="0"/>
          </a:p>
          <a:p>
            <a:pPr marL="742950" lvl="1" indent="-285750">
              <a:buFont typeface="Wingdings" panose="05000000000000000000" pitchFamily="2" charset="2"/>
              <a:buChar char="§"/>
            </a:pPr>
            <a:r>
              <a:rPr lang="en-US" sz="1600" dirty="0" smtClean="0"/>
              <a:t>Review </a:t>
            </a:r>
            <a:r>
              <a:rPr lang="en-US" sz="1600" dirty="0"/>
              <a:t>the employment and injury records of any injured employee(s) and/or others whose actions contributed to the </a:t>
            </a:r>
            <a:r>
              <a:rPr lang="en-US" sz="1600" dirty="0" smtClean="0"/>
              <a:t>accident.</a:t>
            </a:r>
            <a:endParaRPr lang="tr-TR" sz="1600" dirty="0" smtClean="0"/>
          </a:p>
          <a:p>
            <a:pPr marL="742950" lvl="1" indent="-285750">
              <a:buFont typeface="Wingdings" panose="05000000000000000000" pitchFamily="2" charset="2"/>
              <a:buChar char="§"/>
            </a:pPr>
            <a:r>
              <a:rPr lang="en-US" sz="1600" dirty="0" smtClean="0"/>
              <a:t>Review </a:t>
            </a:r>
            <a:r>
              <a:rPr lang="en-US" sz="1600" dirty="0"/>
              <a:t>reports of any injuries and/or damage to equipment, machines, building, or </a:t>
            </a:r>
            <a:r>
              <a:rPr lang="en-US" sz="1600" dirty="0" smtClean="0"/>
              <a:t>property.</a:t>
            </a:r>
            <a:endParaRPr lang="tr-TR" sz="1600" dirty="0" smtClean="0"/>
          </a:p>
          <a:p>
            <a:pPr marL="742950" lvl="1" indent="-285750">
              <a:buFont typeface="Wingdings" panose="05000000000000000000" pitchFamily="2" charset="2"/>
              <a:buChar char="§"/>
            </a:pPr>
            <a:r>
              <a:rPr lang="en-US" sz="1600" dirty="0" smtClean="0"/>
              <a:t>Compile </a:t>
            </a:r>
            <a:r>
              <a:rPr lang="en-US" sz="1600" dirty="0"/>
              <a:t>a list of witnesses to the </a:t>
            </a:r>
            <a:r>
              <a:rPr lang="en-US" sz="1600" dirty="0" smtClean="0"/>
              <a:t>accident.</a:t>
            </a:r>
            <a:endParaRPr lang="tr-TR" sz="1600" dirty="0" smtClean="0"/>
          </a:p>
          <a:p>
            <a:pPr marL="742950" lvl="1" indent="-285750">
              <a:buFont typeface="Wingdings" panose="05000000000000000000" pitchFamily="2" charset="2"/>
              <a:buChar char="§"/>
            </a:pPr>
            <a:r>
              <a:rPr lang="en-US" sz="1600" dirty="0" smtClean="0"/>
              <a:t>Gather </a:t>
            </a:r>
            <a:r>
              <a:rPr lang="en-US" sz="1600" dirty="0"/>
              <a:t>information about normal conditions and/or operations of the area. Information would include maps, floor plans, wiring diagrams, and any other piping or architectural drawings or operational </a:t>
            </a:r>
            <a:r>
              <a:rPr lang="en-US" sz="1600" dirty="0" smtClean="0"/>
              <a:t>guidelines.</a:t>
            </a:r>
            <a:endParaRPr lang="tr-TR" sz="1600" dirty="0" smtClean="0"/>
          </a:p>
          <a:p>
            <a:pPr marL="742950" lvl="1" indent="-285750">
              <a:buFont typeface="Wingdings" panose="05000000000000000000" pitchFamily="2" charset="2"/>
              <a:buChar char="§"/>
            </a:pPr>
            <a:r>
              <a:rPr lang="en-US" sz="1600" dirty="0" smtClean="0"/>
              <a:t>Meet </a:t>
            </a:r>
            <a:r>
              <a:rPr lang="en-US" sz="1600" dirty="0"/>
              <a:t>with supervisors and other employees responsible for the affected area and employees of the affected area to outline the purpose and goals of the investigation. Ensure that there is a basic understanding of the materials, equipment, operation, or process involved.</a:t>
            </a:r>
          </a:p>
        </p:txBody>
      </p:sp>
    </p:spTree>
    <p:extLst>
      <p:ext uri="{BB962C8B-B14F-4D97-AF65-F5344CB8AC3E}">
        <p14:creationId xmlns:p14="http://schemas.microsoft.com/office/powerpoint/2010/main" val="17561663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7">
            <a:extLst>
              <a:ext uri="{FF2B5EF4-FFF2-40B4-BE49-F238E27FC236}">
                <a16:creationId xmlns:a16="http://schemas.microsoft.com/office/drawing/2014/main" id="{4F80FCD9-6F6E-8C38-776D-E061987F0D62}"/>
              </a:ext>
            </a:extLst>
          </p:cNvPr>
          <p:cNvGrpSpPr/>
          <p:nvPr/>
        </p:nvGrpSpPr>
        <p:grpSpPr>
          <a:xfrm>
            <a:off x="228600" y="219075"/>
            <a:ext cx="11734800" cy="6419850"/>
            <a:chOff x="203755" y="143366"/>
            <a:chExt cx="11734800" cy="6419850"/>
          </a:xfrm>
        </p:grpSpPr>
        <p:sp>
          <p:nvSpPr>
            <p:cNvPr id="5" name="Rectangle 3">
              <a:extLst>
                <a:ext uri="{FF2B5EF4-FFF2-40B4-BE49-F238E27FC236}">
                  <a16:creationId xmlns:a16="http://schemas.microsoft.com/office/drawing/2014/main" id="{E7F73510-CE1C-7165-C8C4-9444DC4B9895}"/>
                </a:ext>
              </a:extLst>
            </p:cNvPr>
            <p:cNvSpPr/>
            <p:nvPr/>
          </p:nvSpPr>
          <p:spPr>
            <a:xfrm>
              <a:off x="203755" y="143366"/>
              <a:ext cx="11734800" cy="6419850"/>
            </a:xfrm>
            <a:prstGeom prst="rect">
              <a:avLst/>
            </a:prstGeom>
            <a:noFill/>
            <a:ln w="254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6" name="Picture 4">
              <a:extLst>
                <a:ext uri="{FF2B5EF4-FFF2-40B4-BE49-F238E27FC236}">
                  <a16:creationId xmlns:a16="http://schemas.microsoft.com/office/drawing/2014/main" id="{DDC51D5E-90AA-4CFF-EBB1-E46F15A650B3}"/>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10421922" y="5050116"/>
              <a:ext cx="1276350" cy="1276350"/>
            </a:xfrm>
            <a:prstGeom prst="rect">
              <a:avLst/>
            </a:prstGeom>
          </p:spPr>
        </p:pic>
        <p:sp>
          <p:nvSpPr>
            <p:cNvPr id="7" name="TextBox 6">
              <a:extLst>
                <a:ext uri="{FF2B5EF4-FFF2-40B4-BE49-F238E27FC236}">
                  <a16:creationId xmlns:a16="http://schemas.microsoft.com/office/drawing/2014/main" id="{4CB99B11-BEA2-20FC-B681-1D41A37D24E8}"/>
                </a:ext>
              </a:extLst>
            </p:cNvPr>
            <p:cNvSpPr txBox="1"/>
            <p:nvPr/>
          </p:nvSpPr>
          <p:spPr>
            <a:xfrm>
              <a:off x="493727" y="437266"/>
              <a:ext cx="3748627" cy="400110"/>
            </a:xfrm>
            <a:prstGeom prst="rect">
              <a:avLst/>
            </a:prstGeom>
            <a:noFill/>
          </p:spPr>
          <p:txBody>
            <a:bodyPr wrap="square" rtlCol="0">
              <a:spAutoFit/>
            </a:bodyPr>
            <a:lstStyle/>
            <a:p>
              <a:r>
                <a:rPr lang="tr-TR" sz="2000" b="1" u="sng" dirty="0" err="1"/>
                <a:t>Occupational</a:t>
              </a:r>
              <a:r>
                <a:rPr lang="tr-TR" sz="2000" b="1" u="sng" dirty="0"/>
                <a:t> </a:t>
              </a:r>
              <a:r>
                <a:rPr lang="tr-TR" sz="2000" b="1" u="sng" dirty="0" err="1"/>
                <a:t>Health</a:t>
              </a:r>
              <a:r>
                <a:rPr lang="tr-TR" sz="2000" b="1" u="sng" dirty="0"/>
                <a:t> </a:t>
              </a:r>
              <a:r>
                <a:rPr lang="tr-TR" sz="2000" b="1" u="sng" dirty="0" err="1"/>
                <a:t>and</a:t>
              </a:r>
              <a:r>
                <a:rPr lang="tr-TR" sz="2000" b="1" u="sng" dirty="0"/>
                <a:t> </a:t>
              </a:r>
              <a:r>
                <a:rPr lang="tr-TR" sz="2000" b="1" u="sng" dirty="0" err="1" smtClean="0"/>
                <a:t>Safety</a:t>
              </a:r>
              <a:r>
                <a:rPr lang="tr-TR" sz="2000" b="1" u="sng" dirty="0" smtClean="0"/>
                <a:t> II </a:t>
              </a:r>
              <a:endParaRPr lang="tr-TR" sz="2000" b="1" u="sng" dirty="0"/>
            </a:p>
          </p:txBody>
        </p:sp>
      </p:grpSp>
      <p:sp>
        <p:nvSpPr>
          <p:cNvPr id="8" name="Title 1">
            <a:extLst>
              <a:ext uri="{FF2B5EF4-FFF2-40B4-BE49-F238E27FC236}">
                <a16:creationId xmlns:a16="http://schemas.microsoft.com/office/drawing/2014/main" id="{339B4C9B-BA08-CCBF-B212-0EE9548BF2E9}"/>
              </a:ext>
            </a:extLst>
          </p:cNvPr>
          <p:cNvSpPr>
            <a:spLocks noGrp="1"/>
          </p:cNvSpPr>
          <p:nvPr>
            <p:ph type="ctrTitle"/>
          </p:nvPr>
        </p:nvSpPr>
        <p:spPr>
          <a:xfrm>
            <a:off x="1524000" y="1122363"/>
            <a:ext cx="9144000" cy="2387600"/>
          </a:xfrm>
        </p:spPr>
        <p:txBody>
          <a:bodyPr anchor="ctr"/>
          <a:lstStyle/>
          <a:p>
            <a:r>
              <a:rPr lang="tr-TR" dirty="0">
                <a:latin typeface="Californian FB" panose="0207040306080B030204" pitchFamily="18" charset="0"/>
              </a:rPr>
              <a:t>JÜLİDE ZEYNEP AYDIN</a:t>
            </a:r>
          </a:p>
        </p:txBody>
      </p:sp>
      <p:sp>
        <p:nvSpPr>
          <p:cNvPr id="9" name="Subtitle 2">
            <a:extLst>
              <a:ext uri="{FF2B5EF4-FFF2-40B4-BE49-F238E27FC236}">
                <a16:creationId xmlns:a16="http://schemas.microsoft.com/office/drawing/2014/main" id="{E7AE15A5-400A-DBDA-1F79-609B6B80405B}"/>
              </a:ext>
            </a:extLst>
          </p:cNvPr>
          <p:cNvSpPr>
            <a:spLocks noGrp="1"/>
          </p:cNvSpPr>
          <p:nvPr>
            <p:ph type="subTitle" idx="1"/>
          </p:nvPr>
        </p:nvSpPr>
        <p:spPr>
          <a:xfrm>
            <a:off x="1524000" y="3602038"/>
            <a:ext cx="9144000" cy="1847040"/>
          </a:xfrm>
        </p:spPr>
        <p:txBody>
          <a:bodyPr>
            <a:normAutofit fontScale="25000" lnSpcReduction="20000"/>
          </a:bodyPr>
          <a:lstStyle/>
          <a:p>
            <a:r>
              <a:rPr lang="tr-TR" sz="9600" b="1" dirty="0">
                <a:latin typeface="Californian FB" panose="0207040306080B030204" pitchFamily="18" charset="0"/>
              </a:rPr>
              <a:t>METU MINING ENGINEER, </a:t>
            </a:r>
            <a:r>
              <a:rPr lang="tr-TR" sz="9600" b="1" dirty="0" err="1">
                <a:latin typeface="Californian FB" panose="0207040306080B030204" pitchFamily="18" charset="0"/>
              </a:rPr>
              <a:t>B.Sc</a:t>
            </a:r>
            <a:r>
              <a:rPr lang="tr-TR" sz="9600" b="1" dirty="0">
                <a:latin typeface="Californian FB" panose="0207040306080B030204" pitchFamily="18" charset="0"/>
              </a:rPr>
              <a:t>, 2000</a:t>
            </a:r>
          </a:p>
          <a:p>
            <a:r>
              <a:rPr lang="tr-TR" sz="9600" b="1" dirty="0">
                <a:latin typeface="Californian FB" panose="0207040306080B030204" pitchFamily="18" charset="0"/>
              </a:rPr>
              <a:t>UNIVERSITY OF ILLINOIS-CHICAGO, MBA, 2003</a:t>
            </a:r>
          </a:p>
          <a:p>
            <a:r>
              <a:rPr lang="tr-TR" sz="9600" b="1" dirty="0">
                <a:latin typeface="Californian FB" panose="0207040306080B030204" pitchFamily="18" charset="0"/>
              </a:rPr>
              <a:t>SERIAL ENTREPRENEUR</a:t>
            </a:r>
          </a:p>
          <a:p>
            <a:r>
              <a:rPr lang="tr-TR" sz="9600" b="1" dirty="0">
                <a:latin typeface="Californian FB" panose="0207040306080B030204" pitchFamily="18" charset="0"/>
              </a:rPr>
              <a:t>SOCIAL ENTREPRENEUR</a:t>
            </a:r>
          </a:p>
          <a:p>
            <a:r>
              <a:rPr lang="tr-TR" sz="9600" b="1" dirty="0">
                <a:latin typeface="Californian FB" panose="0207040306080B030204" pitchFamily="18" charset="0"/>
              </a:rPr>
              <a:t>INSTRUCTOR</a:t>
            </a:r>
          </a:p>
          <a:p>
            <a:r>
              <a:rPr lang="tr-TR" dirty="0"/>
              <a:t> </a:t>
            </a:r>
          </a:p>
        </p:txBody>
      </p:sp>
      <p:sp>
        <p:nvSpPr>
          <p:cNvPr id="10" name="Veri Yer Tutucusu 9"/>
          <p:cNvSpPr>
            <a:spLocks noGrp="1"/>
          </p:cNvSpPr>
          <p:nvPr>
            <p:ph type="dt" sz="half" idx="10"/>
          </p:nvPr>
        </p:nvSpPr>
        <p:spPr>
          <a:xfrm>
            <a:off x="518573" y="6037050"/>
            <a:ext cx="1145127" cy="365125"/>
          </a:xfrm>
        </p:spPr>
        <p:txBody>
          <a:bodyPr/>
          <a:lstStyle/>
          <a:p>
            <a:fld id="{B1C80945-81D1-4771-98A7-CC70704E8150}" type="datetime10">
              <a:rPr lang="en-US" sz="2400" b="1" smtClean="0">
                <a:solidFill>
                  <a:schemeClr val="tx1"/>
                </a:solidFill>
              </a:rPr>
              <a:t>16:59</a:t>
            </a:fld>
            <a:endParaRPr lang="en-US" sz="2400" b="1" dirty="0">
              <a:solidFill>
                <a:schemeClr val="tx1"/>
              </a:solidFill>
            </a:endParaRPr>
          </a:p>
        </p:txBody>
      </p:sp>
    </p:spTree>
    <p:extLst>
      <p:ext uri="{BB962C8B-B14F-4D97-AF65-F5344CB8AC3E}">
        <p14:creationId xmlns:p14="http://schemas.microsoft.com/office/powerpoint/2010/main" val="5367838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p:cNvSpPr>
            <a:spLocks noGrp="1"/>
          </p:cNvSpPr>
          <p:nvPr>
            <p:ph type="dt" sz="half" idx="10"/>
          </p:nvPr>
        </p:nvSpPr>
        <p:spPr>
          <a:xfrm>
            <a:off x="637032" y="6037050"/>
            <a:ext cx="1082040" cy="365125"/>
          </a:xfrm>
        </p:spPr>
        <p:txBody>
          <a:bodyPr/>
          <a:lstStyle/>
          <a:p>
            <a:fld id="{FD52B978-2856-4BE4-9D73-E156F528D00C}" type="datetime10">
              <a:rPr lang="en-US" sz="2400" b="1" smtClean="0">
                <a:solidFill>
                  <a:schemeClr val="tx1"/>
                </a:solidFill>
              </a:rPr>
              <a:t>16:59</a:t>
            </a:fld>
            <a:endParaRPr lang="en-US" sz="2400" b="1" dirty="0">
              <a:solidFill>
                <a:schemeClr val="tx1"/>
              </a:solidFill>
            </a:endParaRPr>
          </a:p>
        </p:txBody>
      </p:sp>
      <p:grpSp>
        <p:nvGrpSpPr>
          <p:cNvPr id="3" name="Group 7">
            <a:extLst>
              <a:ext uri="{FF2B5EF4-FFF2-40B4-BE49-F238E27FC236}">
                <a16:creationId xmlns:a16="http://schemas.microsoft.com/office/drawing/2014/main" id="{4F80FCD9-6F6E-8C38-776D-E061987F0D62}"/>
              </a:ext>
            </a:extLst>
          </p:cNvPr>
          <p:cNvGrpSpPr/>
          <p:nvPr/>
        </p:nvGrpSpPr>
        <p:grpSpPr>
          <a:xfrm>
            <a:off x="228600" y="219075"/>
            <a:ext cx="11734800" cy="6419850"/>
            <a:chOff x="203755" y="143366"/>
            <a:chExt cx="11734800" cy="6419850"/>
          </a:xfrm>
        </p:grpSpPr>
        <p:sp>
          <p:nvSpPr>
            <p:cNvPr id="4" name="Rectangle 3">
              <a:extLst>
                <a:ext uri="{FF2B5EF4-FFF2-40B4-BE49-F238E27FC236}">
                  <a16:creationId xmlns:a16="http://schemas.microsoft.com/office/drawing/2014/main" id="{E7F73510-CE1C-7165-C8C4-9444DC4B9895}"/>
                </a:ext>
              </a:extLst>
            </p:cNvPr>
            <p:cNvSpPr/>
            <p:nvPr/>
          </p:nvSpPr>
          <p:spPr>
            <a:xfrm>
              <a:off x="203755" y="143366"/>
              <a:ext cx="11734800" cy="6419850"/>
            </a:xfrm>
            <a:prstGeom prst="rect">
              <a:avLst/>
            </a:prstGeom>
            <a:noFill/>
            <a:ln w="254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Picture 4">
              <a:extLst>
                <a:ext uri="{FF2B5EF4-FFF2-40B4-BE49-F238E27FC236}">
                  <a16:creationId xmlns:a16="http://schemas.microsoft.com/office/drawing/2014/main" id="{DDC51D5E-90AA-4CFF-EBB1-E46F15A650B3}"/>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10421922" y="5050116"/>
              <a:ext cx="1276350" cy="1276350"/>
            </a:xfrm>
            <a:prstGeom prst="rect">
              <a:avLst/>
            </a:prstGeom>
          </p:spPr>
        </p:pic>
        <p:sp>
          <p:nvSpPr>
            <p:cNvPr id="6" name="TextBox 6">
              <a:extLst>
                <a:ext uri="{FF2B5EF4-FFF2-40B4-BE49-F238E27FC236}">
                  <a16:creationId xmlns:a16="http://schemas.microsoft.com/office/drawing/2014/main" id="{4CB99B11-BEA2-20FC-B681-1D41A37D24E8}"/>
                </a:ext>
              </a:extLst>
            </p:cNvPr>
            <p:cNvSpPr txBox="1"/>
            <p:nvPr/>
          </p:nvSpPr>
          <p:spPr>
            <a:xfrm>
              <a:off x="493728" y="437266"/>
              <a:ext cx="3757336" cy="400110"/>
            </a:xfrm>
            <a:prstGeom prst="rect">
              <a:avLst/>
            </a:prstGeom>
            <a:noFill/>
          </p:spPr>
          <p:txBody>
            <a:bodyPr wrap="square" rtlCol="0">
              <a:spAutoFit/>
            </a:bodyPr>
            <a:lstStyle/>
            <a:p>
              <a:r>
                <a:rPr lang="tr-TR" sz="2000" b="1" u="sng" dirty="0" err="1"/>
                <a:t>Occupational</a:t>
              </a:r>
              <a:r>
                <a:rPr lang="tr-TR" sz="2000" b="1" u="sng" dirty="0"/>
                <a:t> </a:t>
              </a:r>
              <a:r>
                <a:rPr lang="tr-TR" sz="2000" b="1" u="sng" dirty="0" err="1"/>
                <a:t>Health</a:t>
              </a:r>
              <a:r>
                <a:rPr lang="tr-TR" sz="2000" b="1" u="sng" dirty="0"/>
                <a:t> </a:t>
              </a:r>
              <a:r>
                <a:rPr lang="tr-TR" sz="2000" b="1" u="sng" dirty="0" err="1"/>
                <a:t>and</a:t>
              </a:r>
              <a:r>
                <a:rPr lang="tr-TR" sz="2000" b="1" u="sng" dirty="0"/>
                <a:t> </a:t>
              </a:r>
              <a:r>
                <a:rPr lang="tr-TR" sz="2000" b="1" u="sng" dirty="0" err="1" smtClean="0"/>
                <a:t>Safety</a:t>
              </a:r>
              <a:r>
                <a:rPr lang="tr-TR" sz="2000" b="1" u="sng" dirty="0" smtClean="0"/>
                <a:t> II </a:t>
              </a:r>
              <a:endParaRPr lang="tr-TR" sz="2000" b="1" u="sng" dirty="0"/>
            </a:p>
          </p:txBody>
        </p:sp>
      </p:grpSp>
      <p:sp>
        <p:nvSpPr>
          <p:cNvPr id="7" name="Dikdörtgen 6"/>
          <p:cNvSpPr/>
          <p:nvPr/>
        </p:nvSpPr>
        <p:spPr>
          <a:xfrm>
            <a:off x="518573" y="893841"/>
            <a:ext cx="11086085" cy="5509200"/>
          </a:xfrm>
          <a:prstGeom prst="rect">
            <a:avLst/>
          </a:prstGeom>
        </p:spPr>
        <p:txBody>
          <a:bodyPr wrap="square">
            <a:spAutoFit/>
          </a:bodyPr>
          <a:lstStyle/>
          <a:p>
            <a:r>
              <a:rPr lang="en-US" sz="1600" b="1" dirty="0"/>
              <a:t>Site </a:t>
            </a:r>
            <a:r>
              <a:rPr lang="en-US" sz="1600" b="1" dirty="0" smtClean="0"/>
              <a:t>investigation</a:t>
            </a:r>
            <a:endParaRPr lang="tr-TR" sz="1600" b="1" dirty="0" smtClean="0"/>
          </a:p>
          <a:p>
            <a:pPr marL="742950" lvl="1" indent="-285750">
              <a:buFont typeface="Wingdings" panose="05000000000000000000" pitchFamily="2" charset="2"/>
              <a:buChar char="§"/>
            </a:pPr>
            <a:r>
              <a:rPr lang="en-US" sz="1400" dirty="0" smtClean="0"/>
              <a:t>Arrive </a:t>
            </a:r>
            <a:r>
              <a:rPr lang="en-US" sz="1400" dirty="0"/>
              <a:t>at the scene of the accident as soon as possible after the incident has </a:t>
            </a:r>
            <a:r>
              <a:rPr lang="en-US" sz="1400" dirty="0" smtClean="0"/>
              <a:t>occurred.</a:t>
            </a:r>
            <a:endParaRPr lang="tr-TR" sz="1400" dirty="0" smtClean="0"/>
          </a:p>
          <a:p>
            <a:pPr marL="742950" lvl="1" indent="-285750">
              <a:buFont typeface="Wingdings" panose="05000000000000000000" pitchFamily="2" charset="2"/>
              <a:buChar char="§"/>
            </a:pPr>
            <a:r>
              <a:rPr lang="en-US" sz="1400" dirty="0" smtClean="0"/>
              <a:t>Restrict </a:t>
            </a:r>
            <a:r>
              <a:rPr lang="en-US" sz="1400" dirty="0"/>
              <a:t>the accident scene to authorized persons during the site </a:t>
            </a:r>
            <a:r>
              <a:rPr lang="en-US" sz="1400" dirty="0" smtClean="0"/>
              <a:t>investigation.</a:t>
            </a:r>
            <a:endParaRPr lang="tr-TR" sz="1400" dirty="0" smtClean="0"/>
          </a:p>
          <a:p>
            <a:pPr marL="742950" lvl="1" indent="-285750">
              <a:buFont typeface="Wingdings" panose="05000000000000000000" pitchFamily="2" charset="2"/>
              <a:buChar char="§"/>
            </a:pPr>
            <a:r>
              <a:rPr lang="en-US" sz="1400" dirty="0" smtClean="0"/>
              <a:t>Ensure </a:t>
            </a:r>
            <a:r>
              <a:rPr lang="en-US" sz="1400" dirty="0"/>
              <a:t>that movable evidence is secured to prevent tampering or other </a:t>
            </a:r>
            <a:r>
              <a:rPr lang="en-US" sz="1400" dirty="0" smtClean="0"/>
              <a:t>changes.</a:t>
            </a:r>
            <a:endParaRPr lang="tr-TR" sz="1400" dirty="0" smtClean="0"/>
          </a:p>
          <a:p>
            <a:pPr marL="742950" lvl="1" indent="-285750">
              <a:buFont typeface="Wingdings" panose="05000000000000000000" pitchFamily="2" charset="2"/>
              <a:buChar char="§"/>
            </a:pPr>
            <a:r>
              <a:rPr lang="en-US" sz="1400" dirty="0" smtClean="0"/>
              <a:t>Determine </a:t>
            </a:r>
            <a:r>
              <a:rPr lang="en-US" sz="1400" dirty="0"/>
              <a:t>what physical changes may have occurred following the accident. Changes could be attributed to clean-up, weather, maintenance, and normal </a:t>
            </a:r>
            <a:r>
              <a:rPr lang="en-US" sz="1400" dirty="0" smtClean="0"/>
              <a:t>usage.</a:t>
            </a:r>
            <a:endParaRPr lang="tr-TR" sz="1400" dirty="0" smtClean="0"/>
          </a:p>
          <a:p>
            <a:pPr marL="742950" lvl="1" indent="-285750">
              <a:buFont typeface="Wingdings" panose="05000000000000000000" pitchFamily="2" charset="2"/>
              <a:buChar char="§"/>
            </a:pPr>
            <a:r>
              <a:rPr lang="en-US" sz="1400" dirty="0" smtClean="0"/>
              <a:t>Tour </a:t>
            </a:r>
            <a:r>
              <a:rPr lang="en-US" sz="1400" dirty="0"/>
              <a:t>the entire area and record pertinent initial perceptions of the status and condition of building, grounds, equipment, lighting, and </a:t>
            </a:r>
            <a:r>
              <a:rPr lang="en-US" sz="1400" dirty="0" smtClean="0"/>
              <a:t>ventilation.</a:t>
            </a:r>
            <a:endParaRPr lang="tr-TR" sz="1400" dirty="0" smtClean="0"/>
          </a:p>
          <a:p>
            <a:pPr marL="742950" lvl="1" indent="-285750">
              <a:buFont typeface="Wingdings" panose="05000000000000000000" pitchFamily="2" charset="2"/>
              <a:buChar char="§"/>
            </a:pPr>
            <a:r>
              <a:rPr lang="en-US" sz="1400" dirty="0" smtClean="0"/>
              <a:t>Sketch </a:t>
            </a:r>
            <a:r>
              <a:rPr lang="en-US" sz="1400" dirty="0"/>
              <a:t>or draw parts of the accident scene where equipment or machinery involved in the accident is located or where actions that contributed to the accident occurred. Use the following guidelines when sketching or drawing an accident </a:t>
            </a:r>
            <a:r>
              <a:rPr lang="en-US" sz="1400" dirty="0" smtClean="0"/>
              <a:t>scene:</a:t>
            </a:r>
            <a:endParaRPr lang="tr-TR" sz="1400" dirty="0" smtClean="0"/>
          </a:p>
          <a:p>
            <a:pPr marL="1200150" lvl="2" indent="-285750">
              <a:buFont typeface="Courier New" panose="02070309020205020404" pitchFamily="49" charset="0"/>
              <a:buChar char="o"/>
            </a:pPr>
            <a:r>
              <a:rPr lang="en-US" sz="1400" dirty="0" smtClean="0"/>
              <a:t>Use </a:t>
            </a:r>
            <a:r>
              <a:rPr lang="en-US" sz="1400" dirty="0"/>
              <a:t>squared (graph) paper. If distance or size is important determine the value for each square and note this at the bottom of each </a:t>
            </a:r>
            <a:r>
              <a:rPr lang="en-US" sz="1400" dirty="0" smtClean="0"/>
              <a:t>sketch.</a:t>
            </a:r>
            <a:endParaRPr lang="tr-TR" sz="1400" dirty="0" smtClean="0"/>
          </a:p>
          <a:p>
            <a:pPr marL="1200150" lvl="2" indent="-285750">
              <a:buFont typeface="Courier New" panose="02070309020205020404" pitchFamily="49" charset="0"/>
              <a:buChar char="o"/>
            </a:pPr>
            <a:r>
              <a:rPr lang="en-US" sz="1400" dirty="0" smtClean="0"/>
              <a:t>Orient </a:t>
            </a:r>
            <a:r>
              <a:rPr lang="en-US" sz="1400" dirty="0"/>
              <a:t>each sketch with an arrow pointing </a:t>
            </a:r>
            <a:r>
              <a:rPr lang="en-US" sz="1400" dirty="0" smtClean="0"/>
              <a:t>north.</a:t>
            </a:r>
            <a:endParaRPr lang="tr-TR" sz="1400" dirty="0" smtClean="0"/>
          </a:p>
          <a:p>
            <a:pPr marL="1200150" lvl="2" indent="-285750">
              <a:buFont typeface="Courier New" panose="02070309020205020404" pitchFamily="49" charset="0"/>
              <a:buChar char="o"/>
            </a:pPr>
            <a:r>
              <a:rPr lang="en-US" sz="1400" dirty="0" smtClean="0"/>
              <a:t>Label </a:t>
            </a:r>
            <a:r>
              <a:rPr lang="en-US" sz="1400" dirty="0"/>
              <a:t>all </a:t>
            </a:r>
            <a:r>
              <a:rPr lang="en-US" sz="1400" dirty="0" smtClean="0"/>
              <a:t>objects.</a:t>
            </a:r>
            <a:endParaRPr lang="tr-TR" sz="1400" dirty="0" smtClean="0"/>
          </a:p>
          <a:p>
            <a:pPr marL="1200150" lvl="2" indent="-285750">
              <a:buFont typeface="Courier New" panose="02070309020205020404" pitchFamily="49" charset="0"/>
              <a:buChar char="o"/>
            </a:pPr>
            <a:r>
              <a:rPr lang="en-US" sz="1400" dirty="0" smtClean="0"/>
              <a:t>Use </a:t>
            </a:r>
            <a:r>
              <a:rPr lang="en-US" sz="1400" dirty="0"/>
              <a:t>arrows to indicate paths of travel of individuals and/or </a:t>
            </a:r>
            <a:r>
              <a:rPr lang="en-US" sz="1400" dirty="0" smtClean="0"/>
              <a:t>vehicles.</a:t>
            </a:r>
            <a:endParaRPr lang="tr-TR" sz="1400" dirty="0" smtClean="0"/>
          </a:p>
          <a:p>
            <a:pPr marL="1200150" lvl="2" indent="-285750">
              <a:buFont typeface="Courier New" panose="02070309020205020404" pitchFamily="49" charset="0"/>
              <a:buChar char="o"/>
            </a:pPr>
            <a:r>
              <a:rPr lang="en-US" sz="1400" dirty="0" smtClean="0"/>
              <a:t>Indicate </a:t>
            </a:r>
            <a:r>
              <a:rPr lang="en-US" sz="1400" dirty="0"/>
              <a:t>the distance of movable objects from two fixed </a:t>
            </a:r>
            <a:r>
              <a:rPr lang="en-US" sz="1400" dirty="0" smtClean="0"/>
              <a:t>locations.</a:t>
            </a:r>
            <a:endParaRPr lang="tr-TR" sz="1400" dirty="0" smtClean="0"/>
          </a:p>
          <a:p>
            <a:pPr marL="1200150" lvl="2" indent="-285750">
              <a:buFont typeface="Courier New" panose="02070309020205020404" pitchFamily="49" charset="0"/>
              <a:buChar char="o"/>
            </a:pPr>
            <a:r>
              <a:rPr lang="en-US" sz="1400" dirty="0" smtClean="0"/>
              <a:t>Note </a:t>
            </a:r>
            <a:r>
              <a:rPr lang="en-US" sz="1400" dirty="0"/>
              <a:t>the location of witnesses present at the time of the </a:t>
            </a:r>
            <a:r>
              <a:rPr lang="en-US" sz="1400" dirty="0" smtClean="0"/>
              <a:t>accident.</a:t>
            </a:r>
            <a:endParaRPr lang="tr-TR" sz="1400" dirty="0" smtClean="0"/>
          </a:p>
          <a:p>
            <a:pPr marL="742950" lvl="1" indent="-285750">
              <a:buFont typeface="Wingdings" panose="05000000000000000000" pitchFamily="2" charset="2"/>
              <a:buChar char="§"/>
            </a:pPr>
            <a:r>
              <a:rPr lang="en-US" sz="1400" dirty="0" smtClean="0"/>
              <a:t>Take </a:t>
            </a:r>
            <a:r>
              <a:rPr lang="en-US" sz="1400" dirty="0"/>
              <a:t>photographs of the overall scene, damaged areas, and pertinent machinery and/or equipment. Photographs should be made before any adjustments occur to the scene of the </a:t>
            </a:r>
            <a:r>
              <a:rPr lang="en-US" sz="1400" dirty="0" smtClean="0"/>
              <a:t>accident.</a:t>
            </a:r>
            <a:endParaRPr lang="tr-TR" sz="1400" dirty="0" smtClean="0"/>
          </a:p>
          <a:p>
            <a:pPr marL="1200150" lvl="2" indent="-285750">
              <a:buFont typeface="Courier New" panose="02070309020205020404" pitchFamily="49" charset="0"/>
              <a:buChar char="o"/>
            </a:pPr>
            <a:r>
              <a:rPr lang="en-US" sz="1400" dirty="0" smtClean="0"/>
              <a:t>Prior </a:t>
            </a:r>
            <a:r>
              <a:rPr lang="en-US" sz="1400" dirty="0"/>
              <a:t>to taking photographs, determine if the area has been altered. If items have been moved or changed, do not move them back for photographs. Photograph items as found, yet document the change and the individual responsible or knowledgeable of the </a:t>
            </a:r>
            <a:endParaRPr lang="tr-TR" sz="1400" dirty="0" smtClean="0"/>
          </a:p>
          <a:p>
            <a:pPr lvl="2"/>
            <a:r>
              <a:rPr lang="tr-TR" sz="1400" dirty="0" smtClean="0"/>
              <a:t>       </a:t>
            </a:r>
            <a:r>
              <a:rPr lang="en-US" sz="1400" dirty="0" smtClean="0"/>
              <a:t>change.</a:t>
            </a:r>
            <a:endParaRPr lang="tr-TR" sz="1400" dirty="0" smtClean="0"/>
          </a:p>
          <a:p>
            <a:pPr marL="1200150" lvl="2" indent="-285750">
              <a:buFont typeface="Courier New" panose="02070309020205020404" pitchFamily="49" charset="0"/>
              <a:buChar char="o"/>
            </a:pPr>
            <a:r>
              <a:rPr lang="en-US" sz="1400" dirty="0" smtClean="0"/>
              <a:t>For </a:t>
            </a:r>
            <a:r>
              <a:rPr lang="en-US" sz="1400" dirty="0"/>
              <a:t>close-ups, use reference items such as a ruler or level measurer to indicate size or slope of the items photographed. </a:t>
            </a:r>
            <a:endParaRPr lang="tr-TR" sz="1400" dirty="0" smtClean="0"/>
          </a:p>
          <a:p>
            <a:pPr lvl="2"/>
            <a:r>
              <a:rPr lang="tr-TR" sz="1400" dirty="0" smtClean="0"/>
              <a:t>       </a:t>
            </a:r>
            <a:r>
              <a:rPr lang="en-US" sz="1400" dirty="0" smtClean="0"/>
              <a:t>For </a:t>
            </a:r>
            <a:r>
              <a:rPr lang="en-US" sz="1400" dirty="0"/>
              <a:t>each close-up, photograph the same item from a distance to provide a reference. Photograph the area where the </a:t>
            </a:r>
            <a:endParaRPr lang="tr-TR" sz="1400" dirty="0" smtClean="0"/>
          </a:p>
          <a:p>
            <a:pPr lvl="2"/>
            <a:r>
              <a:rPr lang="tr-TR" sz="1400" dirty="0"/>
              <a:t> </a:t>
            </a:r>
            <a:r>
              <a:rPr lang="tr-TR" sz="1400" dirty="0" smtClean="0"/>
              <a:t>      </a:t>
            </a:r>
            <a:r>
              <a:rPr lang="en-US" sz="1400" dirty="0" smtClean="0"/>
              <a:t>injured </a:t>
            </a:r>
            <a:r>
              <a:rPr lang="en-US" sz="1400" dirty="0"/>
              <a:t>worker(s) were found, using reference marks to indicate individuals’ placement.</a:t>
            </a:r>
          </a:p>
        </p:txBody>
      </p:sp>
    </p:spTree>
    <p:extLst>
      <p:ext uri="{BB962C8B-B14F-4D97-AF65-F5344CB8AC3E}">
        <p14:creationId xmlns:p14="http://schemas.microsoft.com/office/powerpoint/2010/main" val="13069556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p:cNvSpPr>
            <a:spLocks noGrp="1"/>
          </p:cNvSpPr>
          <p:nvPr>
            <p:ph type="dt" sz="half" idx="10"/>
          </p:nvPr>
        </p:nvSpPr>
        <p:spPr>
          <a:xfrm>
            <a:off x="518573" y="5954754"/>
            <a:ext cx="1173067" cy="365125"/>
          </a:xfrm>
        </p:spPr>
        <p:txBody>
          <a:bodyPr/>
          <a:lstStyle/>
          <a:p>
            <a:fld id="{5DBB18B1-ED7D-44BB-8F5D-C0DE91146256}" type="datetime10">
              <a:rPr lang="en-US" sz="2400" b="1" smtClean="0">
                <a:solidFill>
                  <a:schemeClr val="tx1"/>
                </a:solidFill>
              </a:rPr>
              <a:t>16:59</a:t>
            </a:fld>
            <a:endParaRPr lang="en-US" sz="2400" b="1" dirty="0">
              <a:solidFill>
                <a:schemeClr val="tx1"/>
              </a:solidFill>
            </a:endParaRPr>
          </a:p>
        </p:txBody>
      </p:sp>
      <p:grpSp>
        <p:nvGrpSpPr>
          <p:cNvPr id="3" name="Group 7">
            <a:extLst>
              <a:ext uri="{FF2B5EF4-FFF2-40B4-BE49-F238E27FC236}">
                <a16:creationId xmlns:a16="http://schemas.microsoft.com/office/drawing/2014/main" id="{4F80FCD9-6F6E-8C38-776D-E061987F0D62}"/>
              </a:ext>
            </a:extLst>
          </p:cNvPr>
          <p:cNvGrpSpPr/>
          <p:nvPr/>
        </p:nvGrpSpPr>
        <p:grpSpPr>
          <a:xfrm>
            <a:off x="228600" y="219075"/>
            <a:ext cx="11734800" cy="6419850"/>
            <a:chOff x="203755" y="143366"/>
            <a:chExt cx="11734800" cy="6419850"/>
          </a:xfrm>
        </p:grpSpPr>
        <p:sp>
          <p:nvSpPr>
            <p:cNvPr id="4" name="Rectangle 3">
              <a:extLst>
                <a:ext uri="{FF2B5EF4-FFF2-40B4-BE49-F238E27FC236}">
                  <a16:creationId xmlns:a16="http://schemas.microsoft.com/office/drawing/2014/main" id="{E7F73510-CE1C-7165-C8C4-9444DC4B9895}"/>
                </a:ext>
              </a:extLst>
            </p:cNvPr>
            <p:cNvSpPr/>
            <p:nvPr/>
          </p:nvSpPr>
          <p:spPr>
            <a:xfrm>
              <a:off x="203755" y="143366"/>
              <a:ext cx="11734800" cy="6419850"/>
            </a:xfrm>
            <a:prstGeom prst="rect">
              <a:avLst/>
            </a:prstGeom>
            <a:noFill/>
            <a:ln w="254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Picture 4">
              <a:extLst>
                <a:ext uri="{FF2B5EF4-FFF2-40B4-BE49-F238E27FC236}">
                  <a16:creationId xmlns:a16="http://schemas.microsoft.com/office/drawing/2014/main" id="{DDC51D5E-90AA-4CFF-EBB1-E46F15A650B3}"/>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10421922" y="5050116"/>
              <a:ext cx="1276350" cy="1276350"/>
            </a:xfrm>
            <a:prstGeom prst="rect">
              <a:avLst/>
            </a:prstGeom>
          </p:spPr>
        </p:pic>
        <p:sp>
          <p:nvSpPr>
            <p:cNvPr id="6" name="TextBox 6">
              <a:extLst>
                <a:ext uri="{FF2B5EF4-FFF2-40B4-BE49-F238E27FC236}">
                  <a16:creationId xmlns:a16="http://schemas.microsoft.com/office/drawing/2014/main" id="{4CB99B11-BEA2-20FC-B681-1D41A37D24E8}"/>
                </a:ext>
              </a:extLst>
            </p:cNvPr>
            <p:cNvSpPr txBox="1"/>
            <p:nvPr/>
          </p:nvSpPr>
          <p:spPr>
            <a:xfrm>
              <a:off x="493728" y="437266"/>
              <a:ext cx="3800878" cy="400110"/>
            </a:xfrm>
            <a:prstGeom prst="rect">
              <a:avLst/>
            </a:prstGeom>
            <a:noFill/>
          </p:spPr>
          <p:txBody>
            <a:bodyPr wrap="square" rtlCol="0">
              <a:spAutoFit/>
            </a:bodyPr>
            <a:lstStyle/>
            <a:p>
              <a:r>
                <a:rPr lang="tr-TR" sz="2000" b="1" u="sng" dirty="0" err="1"/>
                <a:t>Occupational</a:t>
              </a:r>
              <a:r>
                <a:rPr lang="tr-TR" sz="2000" b="1" u="sng" dirty="0"/>
                <a:t> </a:t>
              </a:r>
              <a:r>
                <a:rPr lang="tr-TR" sz="2000" b="1" u="sng" dirty="0" err="1"/>
                <a:t>Health</a:t>
              </a:r>
              <a:r>
                <a:rPr lang="tr-TR" sz="2000" b="1" u="sng" dirty="0"/>
                <a:t> </a:t>
              </a:r>
              <a:r>
                <a:rPr lang="tr-TR" sz="2000" b="1" u="sng" dirty="0" err="1"/>
                <a:t>and</a:t>
              </a:r>
              <a:r>
                <a:rPr lang="tr-TR" sz="2000" b="1" u="sng" dirty="0"/>
                <a:t> </a:t>
              </a:r>
              <a:r>
                <a:rPr lang="tr-TR" sz="2000" b="1" u="sng" dirty="0" err="1" smtClean="0"/>
                <a:t>Safety</a:t>
              </a:r>
              <a:r>
                <a:rPr lang="tr-TR" sz="2000" b="1" u="sng" dirty="0" smtClean="0"/>
                <a:t> II </a:t>
              </a:r>
              <a:endParaRPr lang="tr-TR" sz="2000" b="1" u="sng" dirty="0"/>
            </a:p>
          </p:txBody>
        </p:sp>
      </p:grpSp>
      <p:sp>
        <p:nvSpPr>
          <p:cNvPr id="7" name="Dikdörtgen 6"/>
          <p:cNvSpPr/>
          <p:nvPr/>
        </p:nvSpPr>
        <p:spPr>
          <a:xfrm>
            <a:off x="518573" y="911770"/>
            <a:ext cx="11270015" cy="5293757"/>
          </a:xfrm>
          <a:prstGeom prst="rect">
            <a:avLst/>
          </a:prstGeom>
        </p:spPr>
        <p:txBody>
          <a:bodyPr wrap="square">
            <a:spAutoFit/>
          </a:bodyPr>
          <a:lstStyle/>
          <a:p>
            <a:r>
              <a:rPr lang="en-US" sz="1600" b="1" dirty="0" smtClean="0"/>
              <a:t>Interviews</a:t>
            </a:r>
            <a:endParaRPr lang="tr-TR" sz="1600" b="1" dirty="0" smtClean="0"/>
          </a:p>
          <a:p>
            <a:pPr marL="742950" lvl="1" indent="-285750">
              <a:buFont typeface="Wingdings" panose="05000000000000000000" pitchFamily="2" charset="2"/>
              <a:buChar char="§"/>
            </a:pPr>
            <a:r>
              <a:rPr lang="en-US" sz="1400" dirty="0" smtClean="0"/>
              <a:t>Prepare </a:t>
            </a:r>
            <a:r>
              <a:rPr lang="en-US" sz="1400" dirty="0"/>
              <a:t>a list of witnesses and other individuals to be </a:t>
            </a:r>
            <a:r>
              <a:rPr lang="en-US" sz="1400" dirty="0" smtClean="0"/>
              <a:t>interviewed.</a:t>
            </a:r>
            <a:endParaRPr lang="tr-TR" sz="1400" dirty="0" smtClean="0"/>
          </a:p>
          <a:p>
            <a:pPr marL="742950" lvl="1" indent="-285750">
              <a:buFont typeface="Wingdings" panose="05000000000000000000" pitchFamily="2" charset="2"/>
              <a:buChar char="§"/>
            </a:pPr>
            <a:r>
              <a:rPr lang="en-US" sz="1400" dirty="0" smtClean="0"/>
              <a:t>When </a:t>
            </a:r>
            <a:r>
              <a:rPr lang="en-US" sz="1400" dirty="0"/>
              <a:t>possible, do not allow more than 24 hours to elapse before conducting </a:t>
            </a:r>
            <a:r>
              <a:rPr lang="en-US" sz="1400" dirty="0" smtClean="0"/>
              <a:t>interviews.</a:t>
            </a:r>
            <a:endParaRPr lang="tr-TR" sz="1400" dirty="0" smtClean="0"/>
          </a:p>
          <a:p>
            <a:pPr marL="742950" lvl="1" indent="-285750">
              <a:buFont typeface="Wingdings" panose="05000000000000000000" pitchFamily="2" charset="2"/>
              <a:buChar char="§"/>
            </a:pPr>
            <a:r>
              <a:rPr lang="en-US" sz="1400" dirty="0" smtClean="0"/>
              <a:t>Conduct </a:t>
            </a:r>
            <a:r>
              <a:rPr lang="en-US" sz="1400" dirty="0"/>
              <a:t>interviews in a private setting to avoid interruptions and </a:t>
            </a:r>
            <a:r>
              <a:rPr lang="en-US" sz="1400" dirty="0" smtClean="0"/>
              <a:t>distractions.</a:t>
            </a:r>
            <a:endParaRPr lang="tr-TR" sz="1400" dirty="0" smtClean="0"/>
          </a:p>
          <a:p>
            <a:pPr marL="742950" lvl="1" indent="-285750">
              <a:buFont typeface="Wingdings" panose="05000000000000000000" pitchFamily="2" charset="2"/>
              <a:buChar char="§"/>
            </a:pPr>
            <a:r>
              <a:rPr lang="en-US" sz="1400" dirty="0" smtClean="0"/>
              <a:t>Prepare </a:t>
            </a:r>
            <a:r>
              <a:rPr lang="en-US" sz="1400" dirty="0"/>
              <a:t>a list of questions in advance of any interview. Use questions that require narrative answers. Avoid questions that suggest an expected answer (Example: “Isn’t it true that the injured employee was running?”) or that can be answered with either “yes” or “no.” Questions should be structured from the following six key elements: Who? What? Where? When? How? </a:t>
            </a:r>
            <a:r>
              <a:rPr lang="en-US" sz="1400" dirty="0" smtClean="0"/>
              <a:t>Why?</a:t>
            </a:r>
            <a:endParaRPr lang="tr-TR" sz="1400" dirty="0" smtClean="0"/>
          </a:p>
          <a:p>
            <a:pPr marL="1200150" lvl="2" indent="-285750">
              <a:buFont typeface="Courier New" panose="02070309020205020404" pitchFamily="49" charset="0"/>
              <a:buChar char="o"/>
            </a:pPr>
            <a:r>
              <a:rPr lang="en-US" sz="1400" b="1" dirty="0" smtClean="0"/>
              <a:t>Who</a:t>
            </a:r>
            <a:r>
              <a:rPr lang="en-US" sz="1400" dirty="0" smtClean="0"/>
              <a:t> </a:t>
            </a:r>
            <a:r>
              <a:rPr lang="en-US" sz="1400" dirty="0"/>
              <a:t>questions identify all parties </a:t>
            </a:r>
            <a:r>
              <a:rPr lang="en-US" sz="1400" dirty="0" smtClean="0"/>
              <a:t>involved.</a:t>
            </a:r>
            <a:endParaRPr lang="tr-TR" sz="1400" dirty="0" smtClean="0"/>
          </a:p>
          <a:p>
            <a:pPr marL="1200150" lvl="2" indent="-285750">
              <a:buFont typeface="Courier New" panose="02070309020205020404" pitchFamily="49" charset="0"/>
              <a:buChar char="o"/>
            </a:pPr>
            <a:r>
              <a:rPr lang="en-US" sz="1400" b="1" dirty="0" smtClean="0"/>
              <a:t>What</a:t>
            </a:r>
            <a:r>
              <a:rPr lang="en-US" sz="1400" dirty="0" smtClean="0"/>
              <a:t> </a:t>
            </a:r>
            <a:r>
              <a:rPr lang="en-US" sz="1400" dirty="0"/>
              <a:t>questions identify pertinent actions, events, and physical </a:t>
            </a:r>
            <a:r>
              <a:rPr lang="en-US" sz="1400" dirty="0" smtClean="0"/>
              <a:t>objects.</a:t>
            </a:r>
            <a:endParaRPr lang="tr-TR" sz="1400" dirty="0" smtClean="0"/>
          </a:p>
          <a:p>
            <a:pPr marL="1200150" lvl="2" indent="-285750">
              <a:buFont typeface="Courier New" panose="02070309020205020404" pitchFamily="49" charset="0"/>
              <a:buChar char="o"/>
            </a:pPr>
            <a:r>
              <a:rPr lang="en-US" sz="1400" b="1" dirty="0" smtClean="0"/>
              <a:t>Where</a:t>
            </a:r>
            <a:r>
              <a:rPr lang="en-US" sz="1400" dirty="0" smtClean="0"/>
              <a:t> </a:t>
            </a:r>
            <a:r>
              <a:rPr lang="en-US" sz="1400" dirty="0"/>
              <a:t>questions locate participants, witnesses, and key objects involved in the </a:t>
            </a:r>
            <a:r>
              <a:rPr lang="en-US" sz="1400" dirty="0" smtClean="0"/>
              <a:t>accident.</a:t>
            </a:r>
            <a:endParaRPr lang="tr-TR" sz="1400" dirty="0" smtClean="0"/>
          </a:p>
          <a:p>
            <a:pPr marL="1200150" lvl="2" indent="-285750">
              <a:buFont typeface="Courier New" panose="02070309020205020404" pitchFamily="49" charset="0"/>
              <a:buChar char="o"/>
            </a:pPr>
            <a:r>
              <a:rPr lang="en-US" sz="1400" b="1" dirty="0" smtClean="0"/>
              <a:t>When </a:t>
            </a:r>
            <a:r>
              <a:rPr lang="en-US" sz="1400" dirty="0"/>
              <a:t>questions determine the time of the accident and establish relationships between pairs of activities or </a:t>
            </a:r>
            <a:r>
              <a:rPr lang="en-US" sz="1400" dirty="0" smtClean="0"/>
              <a:t>events.</a:t>
            </a:r>
            <a:endParaRPr lang="tr-TR" sz="1400" dirty="0" smtClean="0"/>
          </a:p>
          <a:p>
            <a:pPr marL="1200150" lvl="2" indent="-285750">
              <a:buFont typeface="Courier New" panose="02070309020205020404" pitchFamily="49" charset="0"/>
              <a:buChar char="o"/>
            </a:pPr>
            <a:r>
              <a:rPr lang="en-US" sz="1400" b="1" dirty="0" smtClean="0"/>
              <a:t>How</a:t>
            </a:r>
            <a:r>
              <a:rPr lang="en-US" sz="1400" dirty="0" smtClean="0"/>
              <a:t> </a:t>
            </a:r>
            <a:r>
              <a:rPr lang="en-US" sz="1400" dirty="0"/>
              <a:t>questions provide information on the interaction and relationships among participants, equipment, and the events leading up to, during, and after the </a:t>
            </a:r>
            <a:r>
              <a:rPr lang="en-US" sz="1400" dirty="0" smtClean="0"/>
              <a:t>accident.</a:t>
            </a:r>
            <a:endParaRPr lang="tr-TR" sz="1400" dirty="0" smtClean="0"/>
          </a:p>
          <a:p>
            <a:pPr marL="1200150" lvl="2" indent="-285750">
              <a:buFont typeface="Courier New" panose="02070309020205020404" pitchFamily="49" charset="0"/>
              <a:buChar char="o"/>
            </a:pPr>
            <a:r>
              <a:rPr lang="en-US" sz="1400" b="1" dirty="0" smtClean="0"/>
              <a:t>Why </a:t>
            </a:r>
            <a:r>
              <a:rPr lang="en-US" sz="1400" dirty="0"/>
              <a:t>questions determine unsafe acts or hazardous </a:t>
            </a:r>
            <a:r>
              <a:rPr lang="en-US" sz="1400" dirty="0" smtClean="0"/>
              <a:t>conditions.</a:t>
            </a:r>
            <a:endParaRPr lang="tr-TR" sz="1400" dirty="0" smtClean="0"/>
          </a:p>
          <a:p>
            <a:pPr marL="742950" lvl="1" indent="-285750">
              <a:buFont typeface="Wingdings" panose="05000000000000000000" pitchFamily="2" charset="2"/>
              <a:buChar char="§"/>
            </a:pPr>
            <a:r>
              <a:rPr lang="en-US" sz="1400" dirty="0" smtClean="0"/>
              <a:t>Before </a:t>
            </a:r>
            <a:r>
              <a:rPr lang="en-US" sz="1400" dirty="0"/>
              <a:t>starting the interview, advise the person to be interviewed that the purpose of the session is to determine the cause of the accident and to prevent any future </a:t>
            </a:r>
            <a:r>
              <a:rPr lang="en-US" sz="1400" dirty="0" smtClean="0"/>
              <a:t>occurrence.</a:t>
            </a:r>
            <a:endParaRPr lang="tr-TR" sz="1400" dirty="0" smtClean="0"/>
          </a:p>
          <a:p>
            <a:pPr marL="742950" lvl="1" indent="-285750">
              <a:buFont typeface="Wingdings" panose="05000000000000000000" pitchFamily="2" charset="2"/>
              <a:buChar char="§"/>
            </a:pPr>
            <a:r>
              <a:rPr lang="en-US" sz="1400" dirty="0" smtClean="0"/>
              <a:t>Start </a:t>
            </a:r>
            <a:r>
              <a:rPr lang="en-US" sz="1400" dirty="0"/>
              <a:t>the interview by asking the individual to describe what happened. Do not interrupt with </a:t>
            </a:r>
            <a:r>
              <a:rPr lang="en-US" sz="1400" dirty="0" smtClean="0"/>
              <a:t>questions.</a:t>
            </a:r>
            <a:endParaRPr lang="tr-TR" sz="1400" dirty="0" smtClean="0"/>
          </a:p>
          <a:p>
            <a:pPr marL="742950" lvl="1" indent="-285750">
              <a:buFont typeface="Wingdings" panose="05000000000000000000" pitchFamily="2" charset="2"/>
              <a:buChar char="§"/>
            </a:pPr>
            <a:r>
              <a:rPr lang="en-US" sz="1400" dirty="0" smtClean="0"/>
              <a:t>After </a:t>
            </a:r>
            <a:r>
              <a:rPr lang="en-US" sz="1400" dirty="0"/>
              <a:t>the individual has given his or her initial statement, ask the prepared questions and any additional questions prompted by the individual’s </a:t>
            </a:r>
            <a:r>
              <a:rPr lang="en-US" sz="1400" dirty="0" smtClean="0"/>
              <a:t>statement.</a:t>
            </a:r>
            <a:endParaRPr lang="tr-TR" sz="1400" dirty="0" smtClean="0"/>
          </a:p>
          <a:p>
            <a:pPr marL="742950" lvl="1" indent="-285750">
              <a:buFont typeface="Wingdings" panose="05000000000000000000" pitchFamily="2" charset="2"/>
              <a:buChar char="§"/>
            </a:pPr>
            <a:r>
              <a:rPr lang="en-US" sz="1400" dirty="0" smtClean="0"/>
              <a:t>Record </a:t>
            </a:r>
            <a:r>
              <a:rPr lang="en-US" sz="1400" dirty="0"/>
              <a:t>the individual’s statement, the questions asked, and the answers received in the order that they occur. Let the individual talk, but not ramble. Interrupt when necessary to turn the conversation back to the subject at </a:t>
            </a:r>
            <a:r>
              <a:rPr lang="en-US" sz="1400" dirty="0" smtClean="0"/>
              <a:t>hand.</a:t>
            </a:r>
            <a:endParaRPr lang="tr-TR" sz="1400" dirty="0" smtClean="0"/>
          </a:p>
          <a:p>
            <a:pPr marL="742950" lvl="1" indent="-285750">
              <a:buFont typeface="Wingdings" panose="05000000000000000000" pitchFamily="2" charset="2"/>
              <a:buChar char="§"/>
            </a:pPr>
            <a:r>
              <a:rPr lang="en-US" sz="1400" dirty="0" smtClean="0"/>
              <a:t>Close </a:t>
            </a:r>
            <a:r>
              <a:rPr lang="en-US" sz="1400" dirty="0"/>
              <a:t>the interview when all questions have been answered and when the individual indicates no additional information can </a:t>
            </a:r>
            <a:endParaRPr lang="tr-TR" sz="1400" dirty="0" smtClean="0"/>
          </a:p>
          <a:p>
            <a:pPr lvl="1"/>
            <a:r>
              <a:rPr lang="tr-TR" sz="1400" dirty="0"/>
              <a:t> </a:t>
            </a:r>
            <a:r>
              <a:rPr lang="tr-TR" sz="1400" dirty="0" smtClean="0"/>
              <a:t>      </a:t>
            </a:r>
            <a:r>
              <a:rPr lang="en-US" sz="1400" dirty="0" smtClean="0"/>
              <a:t>be </a:t>
            </a:r>
            <a:r>
              <a:rPr lang="en-US" sz="1400" dirty="0"/>
              <a:t>provided. Encourage the individual to contact you if other pertinent information comes to mind. Immediately after </a:t>
            </a:r>
            <a:r>
              <a:rPr lang="en-US" sz="1400" dirty="0" smtClean="0"/>
              <a:t>the</a:t>
            </a:r>
            <a:endParaRPr lang="tr-TR" sz="1400" dirty="0" smtClean="0"/>
          </a:p>
          <a:p>
            <a:pPr lvl="1"/>
            <a:r>
              <a:rPr lang="tr-TR" sz="1400" dirty="0"/>
              <a:t> </a:t>
            </a:r>
            <a:r>
              <a:rPr lang="tr-TR" sz="1400" dirty="0" smtClean="0"/>
              <a:t>     </a:t>
            </a:r>
            <a:r>
              <a:rPr lang="en-US" sz="1400" dirty="0" smtClean="0"/>
              <a:t> </a:t>
            </a:r>
            <a:r>
              <a:rPr lang="en-US" sz="1400" dirty="0"/>
              <a:t>interview, review the individual’s statement and answers and record your impressions and judgments.</a:t>
            </a:r>
          </a:p>
        </p:txBody>
      </p:sp>
    </p:spTree>
    <p:extLst>
      <p:ext uri="{BB962C8B-B14F-4D97-AF65-F5344CB8AC3E}">
        <p14:creationId xmlns:p14="http://schemas.microsoft.com/office/powerpoint/2010/main" val="17880649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p:cNvSpPr>
            <a:spLocks noGrp="1"/>
          </p:cNvSpPr>
          <p:nvPr>
            <p:ph type="dt" sz="half" idx="10"/>
          </p:nvPr>
        </p:nvSpPr>
        <p:spPr>
          <a:xfrm>
            <a:off x="600456" y="6020137"/>
            <a:ext cx="1146048" cy="365125"/>
          </a:xfrm>
        </p:spPr>
        <p:txBody>
          <a:bodyPr/>
          <a:lstStyle/>
          <a:p>
            <a:fld id="{99545442-974A-46B7-B933-20B9A66515A0}" type="datetime10">
              <a:rPr lang="en-US" sz="2400" b="1" smtClean="0">
                <a:solidFill>
                  <a:schemeClr val="tx1"/>
                </a:solidFill>
              </a:rPr>
              <a:t>16:59</a:t>
            </a:fld>
            <a:endParaRPr lang="en-US" sz="2400" b="1">
              <a:solidFill>
                <a:schemeClr val="tx1"/>
              </a:solidFill>
            </a:endParaRPr>
          </a:p>
        </p:txBody>
      </p:sp>
      <p:grpSp>
        <p:nvGrpSpPr>
          <p:cNvPr id="3" name="Group 7">
            <a:extLst>
              <a:ext uri="{FF2B5EF4-FFF2-40B4-BE49-F238E27FC236}">
                <a16:creationId xmlns:a16="http://schemas.microsoft.com/office/drawing/2014/main" id="{4F80FCD9-6F6E-8C38-776D-E061987F0D62}"/>
              </a:ext>
            </a:extLst>
          </p:cNvPr>
          <p:cNvGrpSpPr/>
          <p:nvPr/>
        </p:nvGrpSpPr>
        <p:grpSpPr>
          <a:xfrm>
            <a:off x="228600" y="219075"/>
            <a:ext cx="11734800" cy="6419850"/>
            <a:chOff x="203755" y="143366"/>
            <a:chExt cx="11734800" cy="6419850"/>
          </a:xfrm>
        </p:grpSpPr>
        <p:sp>
          <p:nvSpPr>
            <p:cNvPr id="4" name="Rectangle 3">
              <a:extLst>
                <a:ext uri="{FF2B5EF4-FFF2-40B4-BE49-F238E27FC236}">
                  <a16:creationId xmlns:a16="http://schemas.microsoft.com/office/drawing/2014/main" id="{E7F73510-CE1C-7165-C8C4-9444DC4B9895}"/>
                </a:ext>
              </a:extLst>
            </p:cNvPr>
            <p:cNvSpPr/>
            <p:nvPr/>
          </p:nvSpPr>
          <p:spPr>
            <a:xfrm>
              <a:off x="203755" y="143366"/>
              <a:ext cx="11734800" cy="6419850"/>
            </a:xfrm>
            <a:prstGeom prst="rect">
              <a:avLst/>
            </a:prstGeom>
            <a:noFill/>
            <a:ln w="254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Picture 4">
              <a:extLst>
                <a:ext uri="{FF2B5EF4-FFF2-40B4-BE49-F238E27FC236}">
                  <a16:creationId xmlns:a16="http://schemas.microsoft.com/office/drawing/2014/main" id="{DDC51D5E-90AA-4CFF-EBB1-E46F15A650B3}"/>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10421922" y="5050116"/>
              <a:ext cx="1276350" cy="1276350"/>
            </a:xfrm>
            <a:prstGeom prst="rect">
              <a:avLst/>
            </a:prstGeom>
          </p:spPr>
        </p:pic>
        <p:sp>
          <p:nvSpPr>
            <p:cNvPr id="6" name="TextBox 6">
              <a:extLst>
                <a:ext uri="{FF2B5EF4-FFF2-40B4-BE49-F238E27FC236}">
                  <a16:creationId xmlns:a16="http://schemas.microsoft.com/office/drawing/2014/main" id="{4CB99B11-BEA2-20FC-B681-1D41A37D24E8}"/>
                </a:ext>
              </a:extLst>
            </p:cNvPr>
            <p:cNvSpPr txBox="1"/>
            <p:nvPr/>
          </p:nvSpPr>
          <p:spPr>
            <a:xfrm>
              <a:off x="493727" y="437266"/>
              <a:ext cx="3783461" cy="400110"/>
            </a:xfrm>
            <a:prstGeom prst="rect">
              <a:avLst/>
            </a:prstGeom>
            <a:noFill/>
          </p:spPr>
          <p:txBody>
            <a:bodyPr wrap="square" rtlCol="0">
              <a:spAutoFit/>
            </a:bodyPr>
            <a:lstStyle/>
            <a:p>
              <a:r>
                <a:rPr lang="tr-TR" sz="2000" b="1" u="sng" dirty="0" err="1"/>
                <a:t>Occupational</a:t>
              </a:r>
              <a:r>
                <a:rPr lang="tr-TR" sz="2000" b="1" u="sng" dirty="0"/>
                <a:t> </a:t>
              </a:r>
              <a:r>
                <a:rPr lang="tr-TR" sz="2000" b="1" u="sng" dirty="0" err="1"/>
                <a:t>Health</a:t>
              </a:r>
              <a:r>
                <a:rPr lang="tr-TR" sz="2000" b="1" u="sng" dirty="0"/>
                <a:t> </a:t>
              </a:r>
              <a:r>
                <a:rPr lang="tr-TR" sz="2000" b="1" u="sng" dirty="0" err="1"/>
                <a:t>and</a:t>
              </a:r>
              <a:r>
                <a:rPr lang="tr-TR" sz="2000" b="1" u="sng" dirty="0"/>
                <a:t> </a:t>
              </a:r>
              <a:r>
                <a:rPr lang="tr-TR" sz="2000" b="1" u="sng" dirty="0" err="1" smtClean="0"/>
                <a:t>Safety</a:t>
              </a:r>
              <a:r>
                <a:rPr lang="tr-TR" sz="2000" b="1" u="sng" dirty="0" smtClean="0"/>
                <a:t> II </a:t>
              </a:r>
              <a:endParaRPr lang="tr-TR" sz="2000" b="1" u="sng" dirty="0"/>
            </a:p>
          </p:txBody>
        </p:sp>
      </p:grpSp>
      <p:sp>
        <p:nvSpPr>
          <p:cNvPr id="7" name="Dikdörtgen 6"/>
          <p:cNvSpPr/>
          <p:nvPr/>
        </p:nvSpPr>
        <p:spPr>
          <a:xfrm>
            <a:off x="842681" y="1582341"/>
            <a:ext cx="10730753" cy="2800767"/>
          </a:xfrm>
          <a:prstGeom prst="rect">
            <a:avLst/>
          </a:prstGeom>
        </p:spPr>
        <p:txBody>
          <a:bodyPr wrap="square">
            <a:spAutoFit/>
          </a:bodyPr>
          <a:lstStyle/>
          <a:p>
            <a:r>
              <a:rPr lang="en-US" sz="1600" b="1" dirty="0"/>
              <a:t>Analysis and reporting </a:t>
            </a:r>
            <a:endParaRPr lang="tr-TR" sz="1600" b="1" dirty="0" smtClean="0"/>
          </a:p>
          <a:p>
            <a:endParaRPr lang="tr-TR" sz="1600" dirty="0"/>
          </a:p>
          <a:p>
            <a:r>
              <a:rPr lang="en-US" sz="1600" dirty="0" smtClean="0"/>
              <a:t>After </a:t>
            </a:r>
            <a:r>
              <a:rPr lang="en-US" sz="1600" dirty="0"/>
              <a:t>all fact-finding efforts are complete, analyze the data to determine all causes of the accident. Then prepare a comprehensive report outlining the identified causes and describing corrective measures to prevent similar future accidents. To best understand why an accident occurred and to plan for preventive actions, it is important to realize that most accidents have more than one cause. It is important to realize that an accident may be the result of the interaction of seemingly unrelated events. </a:t>
            </a:r>
            <a:endParaRPr lang="tr-TR" sz="1600" dirty="0" smtClean="0"/>
          </a:p>
          <a:p>
            <a:endParaRPr lang="tr-TR" sz="1600" dirty="0"/>
          </a:p>
          <a:p>
            <a:r>
              <a:rPr lang="en-US" sz="1600" b="1" dirty="0" smtClean="0"/>
              <a:t>Causes </a:t>
            </a:r>
            <a:endParaRPr lang="tr-TR" sz="1600" b="1" dirty="0" smtClean="0"/>
          </a:p>
          <a:p>
            <a:r>
              <a:rPr lang="en-US" sz="1600" dirty="0" smtClean="0"/>
              <a:t>The </a:t>
            </a:r>
            <a:r>
              <a:rPr lang="en-US" sz="1600" dirty="0"/>
              <a:t>cause of an accident is any behavior, condition, act, or omission without which the accident may not </a:t>
            </a:r>
            <a:r>
              <a:rPr lang="en-US" sz="1600" dirty="0" smtClean="0"/>
              <a:t>have </a:t>
            </a:r>
            <a:r>
              <a:rPr lang="tr-TR" sz="1600" dirty="0" smtClean="0"/>
              <a:t>	</a:t>
            </a:r>
            <a:r>
              <a:rPr lang="en-US" sz="1600" dirty="0" smtClean="0"/>
              <a:t>happened</a:t>
            </a:r>
            <a:r>
              <a:rPr lang="en-US" sz="1600" dirty="0"/>
              <a:t>, or the severity of the injuries would have been less. Causes can be characterized as direct, indirect, </a:t>
            </a:r>
            <a:r>
              <a:rPr lang="en-US" sz="1600" dirty="0" smtClean="0"/>
              <a:t>or contributing</a:t>
            </a:r>
            <a:r>
              <a:rPr lang="en-US" sz="1600" dirty="0"/>
              <a:t>.</a:t>
            </a:r>
          </a:p>
        </p:txBody>
      </p:sp>
    </p:spTree>
    <p:extLst>
      <p:ext uri="{BB962C8B-B14F-4D97-AF65-F5344CB8AC3E}">
        <p14:creationId xmlns:p14="http://schemas.microsoft.com/office/powerpoint/2010/main" val="7375422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p:cNvSpPr>
            <a:spLocks noGrp="1"/>
          </p:cNvSpPr>
          <p:nvPr>
            <p:ph type="dt" sz="half" idx="10"/>
          </p:nvPr>
        </p:nvSpPr>
        <p:spPr>
          <a:xfrm>
            <a:off x="637032" y="6037050"/>
            <a:ext cx="1082040" cy="365125"/>
          </a:xfrm>
        </p:spPr>
        <p:txBody>
          <a:bodyPr/>
          <a:lstStyle/>
          <a:p>
            <a:fld id="{FD52B978-2856-4BE4-9D73-E156F528D00C}" type="datetime10">
              <a:rPr lang="en-US" sz="2400" b="1" smtClean="0">
                <a:solidFill>
                  <a:schemeClr val="tx1"/>
                </a:solidFill>
              </a:rPr>
              <a:t>16:59</a:t>
            </a:fld>
            <a:endParaRPr lang="en-US" sz="2400" b="1" dirty="0">
              <a:solidFill>
                <a:schemeClr val="tx1"/>
              </a:solidFill>
            </a:endParaRPr>
          </a:p>
        </p:txBody>
      </p:sp>
      <p:grpSp>
        <p:nvGrpSpPr>
          <p:cNvPr id="3" name="Group 7">
            <a:extLst>
              <a:ext uri="{FF2B5EF4-FFF2-40B4-BE49-F238E27FC236}">
                <a16:creationId xmlns:a16="http://schemas.microsoft.com/office/drawing/2014/main" id="{4F80FCD9-6F6E-8C38-776D-E061987F0D62}"/>
              </a:ext>
            </a:extLst>
          </p:cNvPr>
          <p:cNvGrpSpPr/>
          <p:nvPr/>
        </p:nvGrpSpPr>
        <p:grpSpPr>
          <a:xfrm>
            <a:off x="228600" y="219075"/>
            <a:ext cx="11734800" cy="6419850"/>
            <a:chOff x="203755" y="143366"/>
            <a:chExt cx="11734800" cy="6419850"/>
          </a:xfrm>
        </p:grpSpPr>
        <p:sp>
          <p:nvSpPr>
            <p:cNvPr id="4" name="Rectangle 3">
              <a:extLst>
                <a:ext uri="{FF2B5EF4-FFF2-40B4-BE49-F238E27FC236}">
                  <a16:creationId xmlns:a16="http://schemas.microsoft.com/office/drawing/2014/main" id="{E7F73510-CE1C-7165-C8C4-9444DC4B9895}"/>
                </a:ext>
              </a:extLst>
            </p:cNvPr>
            <p:cNvSpPr/>
            <p:nvPr/>
          </p:nvSpPr>
          <p:spPr>
            <a:xfrm>
              <a:off x="203755" y="143366"/>
              <a:ext cx="11734800" cy="6419850"/>
            </a:xfrm>
            <a:prstGeom prst="rect">
              <a:avLst/>
            </a:prstGeom>
            <a:noFill/>
            <a:ln w="254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Picture 4">
              <a:extLst>
                <a:ext uri="{FF2B5EF4-FFF2-40B4-BE49-F238E27FC236}">
                  <a16:creationId xmlns:a16="http://schemas.microsoft.com/office/drawing/2014/main" id="{DDC51D5E-90AA-4CFF-EBB1-E46F15A650B3}"/>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10421922" y="5050116"/>
              <a:ext cx="1276350" cy="1276350"/>
            </a:xfrm>
            <a:prstGeom prst="rect">
              <a:avLst/>
            </a:prstGeom>
          </p:spPr>
        </p:pic>
        <p:sp>
          <p:nvSpPr>
            <p:cNvPr id="6" name="TextBox 6">
              <a:extLst>
                <a:ext uri="{FF2B5EF4-FFF2-40B4-BE49-F238E27FC236}">
                  <a16:creationId xmlns:a16="http://schemas.microsoft.com/office/drawing/2014/main" id="{4CB99B11-BEA2-20FC-B681-1D41A37D24E8}"/>
                </a:ext>
              </a:extLst>
            </p:cNvPr>
            <p:cNvSpPr txBox="1"/>
            <p:nvPr/>
          </p:nvSpPr>
          <p:spPr>
            <a:xfrm>
              <a:off x="493728" y="437266"/>
              <a:ext cx="3757336" cy="400110"/>
            </a:xfrm>
            <a:prstGeom prst="rect">
              <a:avLst/>
            </a:prstGeom>
            <a:noFill/>
          </p:spPr>
          <p:txBody>
            <a:bodyPr wrap="square" rtlCol="0">
              <a:spAutoFit/>
            </a:bodyPr>
            <a:lstStyle/>
            <a:p>
              <a:r>
                <a:rPr lang="tr-TR" sz="2000" b="1" u="sng" dirty="0" err="1"/>
                <a:t>Occupational</a:t>
              </a:r>
              <a:r>
                <a:rPr lang="tr-TR" sz="2000" b="1" u="sng" dirty="0"/>
                <a:t> </a:t>
              </a:r>
              <a:r>
                <a:rPr lang="tr-TR" sz="2000" b="1" u="sng" dirty="0" err="1"/>
                <a:t>Health</a:t>
              </a:r>
              <a:r>
                <a:rPr lang="tr-TR" sz="2000" b="1" u="sng" dirty="0"/>
                <a:t> </a:t>
              </a:r>
              <a:r>
                <a:rPr lang="tr-TR" sz="2000" b="1" u="sng" dirty="0" err="1"/>
                <a:t>and</a:t>
              </a:r>
              <a:r>
                <a:rPr lang="tr-TR" sz="2000" b="1" u="sng" dirty="0"/>
                <a:t> </a:t>
              </a:r>
              <a:r>
                <a:rPr lang="tr-TR" sz="2000" b="1" u="sng" dirty="0" err="1" smtClean="0"/>
                <a:t>Safety</a:t>
              </a:r>
              <a:r>
                <a:rPr lang="tr-TR" sz="2000" b="1" u="sng" dirty="0" smtClean="0"/>
                <a:t> II </a:t>
              </a:r>
              <a:endParaRPr lang="tr-TR" sz="2000" b="1" u="sng" dirty="0"/>
            </a:p>
          </p:txBody>
        </p:sp>
      </p:grpSp>
      <p:sp>
        <p:nvSpPr>
          <p:cNvPr id="7" name="Dikdörtgen 6"/>
          <p:cNvSpPr/>
          <p:nvPr/>
        </p:nvSpPr>
        <p:spPr>
          <a:xfrm>
            <a:off x="1010831" y="913085"/>
            <a:ext cx="10712286" cy="5509200"/>
          </a:xfrm>
          <a:prstGeom prst="rect">
            <a:avLst/>
          </a:prstGeom>
        </p:spPr>
        <p:txBody>
          <a:bodyPr wrap="square">
            <a:spAutoFit/>
          </a:bodyPr>
          <a:lstStyle/>
          <a:p>
            <a:pPr marL="285750" indent="-285750">
              <a:buFont typeface="Wingdings" panose="05000000000000000000" pitchFamily="2" charset="2"/>
              <a:buChar char="§"/>
            </a:pPr>
            <a:r>
              <a:rPr lang="en-US" sz="1600" b="1" dirty="0"/>
              <a:t>Direct causes </a:t>
            </a:r>
            <a:r>
              <a:rPr lang="en-US" sz="1600" dirty="0"/>
              <a:t>are acts or omissions that directly relate to the accident. These could include workers or other individuals </a:t>
            </a:r>
            <a:r>
              <a:rPr lang="en-US" sz="1600" dirty="0" smtClean="0"/>
              <a:t>who:</a:t>
            </a:r>
            <a:endParaRPr lang="tr-TR" sz="1600" dirty="0" smtClean="0"/>
          </a:p>
          <a:p>
            <a:pPr marL="742950" lvl="1" indent="-285750">
              <a:buFont typeface="Courier New" panose="02070309020205020404" pitchFamily="49" charset="0"/>
              <a:buChar char="o"/>
            </a:pPr>
            <a:r>
              <a:rPr lang="tr-TR" sz="1600" dirty="0" smtClean="0"/>
              <a:t>O</a:t>
            </a:r>
            <a:r>
              <a:rPr lang="en-US" sz="1600" dirty="0" err="1" smtClean="0"/>
              <a:t>perate</a:t>
            </a:r>
            <a:r>
              <a:rPr lang="en-US" sz="1600" dirty="0" smtClean="0"/>
              <a:t> </a:t>
            </a:r>
            <a:r>
              <a:rPr lang="en-US" sz="1600" dirty="0"/>
              <a:t>equipment in an unsafe manner or operate equipment known to have safety defects or </a:t>
            </a:r>
            <a:r>
              <a:rPr lang="en-US" sz="1600" dirty="0" smtClean="0"/>
              <a:t>deficiencies</a:t>
            </a:r>
            <a:r>
              <a:rPr lang="tr-TR" sz="1600" dirty="0" smtClean="0"/>
              <a:t>.</a:t>
            </a:r>
          </a:p>
          <a:p>
            <a:pPr marL="742950" lvl="1" indent="-285750">
              <a:buFont typeface="Courier New" panose="02070309020205020404" pitchFamily="49" charset="0"/>
              <a:buChar char="o"/>
            </a:pPr>
            <a:r>
              <a:rPr lang="tr-TR" sz="1600" dirty="0" smtClean="0"/>
              <a:t>D</a:t>
            </a:r>
            <a:r>
              <a:rPr lang="en-US" sz="1600" dirty="0" smtClean="0"/>
              <a:t>o </a:t>
            </a:r>
            <a:r>
              <a:rPr lang="en-US" sz="1600" dirty="0"/>
              <a:t>not follow required or necessary safety precautions or </a:t>
            </a:r>
            <a:r>
              <a:rPr lang="en-US" sz="1600" dirty="0" smtClean="0"/>
              <a:t>procedures</a:t>
            </a:r>
            <a:r>
              <a:rPr lang="tr-TR" sz="1600" dirty="0" smtClean="0"/>
              <a:t>.</a:t>
            </a:r>
          </a:p>
          <a:p>
            <a:pPr marL="742950" lvl="1" indent="-285750">
              <a:buFont typeface="Courier New" panose="02070309020205020404" pitchFamily="49" charset="0"/>
              <a:buChar char="o"/>
            </a:pPr>
            <a:r>
              <a:rPr lang="tr-TR" sz="1600" dirty="0" smtClean="0"/>
              <a:t>F</a:t>
            </a:r>
            <a:r>
              <a:rPr lang="en-US" sz="1600" dirty="0" smtClean="0"/>
              <a:t>ail </a:t>
            </a:r>
            <a:r>
              <a:rPr lang="en-US" sz="1600" dirty="0"/>
              <a:t>to correct known damage to or faulty operations of equipment, machinery, or vehicles. </a:t>
            </a:r>
            <a:endParaRPr lang="tr-TR" sz="1600" dirty="0" smtClean="0"/>
          </a:p>
          <a:p>
            <a:pPr marL="285750" indent="-285750">
              <a:buFont typeface="Wingdings" panose="05000000000000000000" pitchFamily="2" charset="2"/>
              <a:buChar char="§"/>
            </a:pPr>
            <a:endParaRPr lang="tr-TR" sz="1600" dirty="0"/>
          </a:p>
          <a:p>
            <a:pPr marL="285750" indent="-285750">
              <a:buFont typeface="Wingdings" panose="05000000000000000000" pitchFamily="2" charset="2"/>
              <a:buChar char="§"/>
            </a:pPr>
            <a:r>
              <a:rPr lang="en-US" sz="1600" b="1" dirty="0" smtClean="0"/>
              <a:t>Indirect </a:t>
            </a:r>
            <a:r>
              <a:rPr lang="en-US" sz="1600" b="1" dirty="0"/>
              <a:t>causes </a:t>
            </a:r>
            <a:r>
              <a:rPr lang="en-US" sz="1600" dirty="0"/>
              <a:t>are conditions that directly contribute to the occurrence of a direct cause. These causes could </a:t>
            </a:r>
            <a:r>
              <a:rPr lang="en-US" sz="1600" dirty="0" smtClean="0"/>
              <a:t>include:</a:t>
            </a:r>
            <a:endParaRPr lang="tr-TR" sz="1600" dirty="0" smtClean="0"/>
          </a:p>
          <a:p>
            <a:pPr marL="742950" lvl="1" indent="-285750">
              <a:buFont typeface="Courier New" panose="02070309020205020404" pitchFamily="49" charset="0"/>
              <a:buChar char="o"/>
            </a:pPr>
            <a:r>
              <a:rPr lang="tr-TR" sz="1600" dirty="0" smtClean="0"/>
              <a:t>D</a:t>
            </a:r>
            <a:r>
              <a:rPr lang="en-US" sz="1600" dirty="0" err="1" smtClean="0"/>
              <a:t>efective</a:t>
            </a:r>
            <a:r>
              <a:rPr lang="en-US" sz="1600" dirty="0" smtClean="0"/>
              <a:t> </a:t>
            </a:r>
            <a:r>
              <a:rPr lang="en-US" sz="1600" dirty="0"/>
              <a:t>or unusual conditions of equipment, machinery, vehicles, buildings, or </a:t>
            </a:r>
            <a:r>
              <a:rPr lang="en-US" sz="1600" dirty="0" smtClean="0"/>
              <a:t>grounds</a:t>
            </a:r>
            <a:endParaRPr lang="tr-TR" sz="1600" dirty="0" smtClean="0"/>
          </a:p>
          <a:p>
            <a:pPr marL="742950" lvl="1" indent="-285750">
              <a:buFont typeface="Courier New" panose="02070309020205020404" pitchFamily="49" charset="0"/>
              <a:buChar char="o"/>
            </a:pPr>
            <a:r>
              <a:rPr lang="tr-TR" sz="1600" dirty="0" smtClean="0"/>
              <a:t>D</a:t>
            </a:r>
            <a:r>
              <a:rPr lang="en-US" sz="1600" dirty="0" err="1" smtClean="0"/>
              <a:t>efective</a:t>
            </a:r>
            <a:r>
              <a:rPr lang="en-US" sz="1600" dirty="0" smtClean="0"/>
              <a:t> </a:t>
            </a:r>
            <a:r>
              <a:rPr lang="en-US" sz="1600" dirty="0"/>
              <a:t>or unusual conditions of workers or other individuals, such as intoxication, physical defects or limitations, or psychological defects or </a:t>
            </a:r>
            <a:r>
              <a:rPr lang="en-US" sz="1600" dirty="0" smtClean="0"/>
              <a:t>limitations</a:t>
            </a:r>
            <a:endParaRPr lang="tr-TR" sz="1600" dirty="0" smtClean="0"/>
          </a:p>
          <a:p>
            <a:pPr marL="742950" lvl="1" indent="-285750">
              <a:buFont typeface="Courier New" panose="02070309020205020404" pitchFamily="49" charset="0"/>
              <a:buChar char="o"/>
            </a:pPr>
            <a:r>
              <a:rPr lang="tr-TR" sz="1600" dirty="0" smtClean="0"/>
              <a:t>H</a:t>
            </a:r>
            <a:r>
              <a:rPr lang="en-US" sz="1600" dirty="0" err="1" smtClean="0"/>
              <a:t>azardous</a:t>
            </a:r>
            <a:r>
              <a:rPr lang="en-US" sz="1600" dirty="0" smtClean="0"/>
              <a:t> </a:t>
            </a:r>
            <a:r>
              <a:rPr lang="en-US" sz="1600" dirty="0"/>
              <a:t>or unusual conditions of </a:t>
            </a:r>
            <a:r>
              <a:rPr lang="en-US" sz="1600" dirty="0" smtClean="0"/>
              <a:t>weather.</a:t>
            </a:r>
            <a:endParaRPr lang="tr-TR" sz="1600" dirty="0" smtClean="0"/>
          </a:p>
          <a:p>
            <a:pPr marL="285750" indent="-285750">
              <a:buFont typeface="Wingdings" panose="05000000000000000000" pitchFamily="2" charset="2"/>
              <a:buChar char="§"/>
            </a:pPr>
            <a:endParaRPr lang="tr-TR" sz="1600" dirty="0"/>
          </a:p>
          <a:p>
            <a:pPr marL="285750" indent="-285750">
              <a:buFont typeface="Wingdings" panose="05000000000000000000" pitchFamily="2" charset="2"/>
              <a:buChar char="§"/>
            </a:pPr>
            <a:r>
              <a:rPr lang="en-US" sz="1600" b="1" dirty="0" smtClean="0"/>
              <a:t>Contributing </a:t>
            </a:r>
            <a:r>
              <a:rPr lang="en-US" sz="1600" b="1" dirty="0"/>
              <a:t>causes </a:t>
            </a:r>
            <a:r>
              <a:rPr lang="en-US" sz="1600" dirty="0"/>
              <a:t>are conditions, programs, acts, or omissions that are not directly related to the accident but did contribute to the occurrence or existence of a direct or indirect cause. These causes could include lack of or </a:t>
            </a:r>
            <a:r>
              <a:rPr lang="en-US" sz="1600" dirty="0" smtClean="0"/>
              <a:t>inadequate:</a:t>
            </a:r>
            <a:endParaRPr lang="tr-TR" sz="1600" dirty="0" smtClean="0"/>
          </a:p>
          <a:p>
            <a:pPr marL="742950" lvl="1" indent="-285750">
              <a:buFont typeface="Courier New" panose="02070309020205020404" pitchFamily="49" charset="0"/>
              <a:buChar char="o"/>
            </a:pPr>
            <a:r>
              <a:rPr lang="tr-TR" sz="1600" dirty="0" smtClean="0"/>
              <a:t>S</a:t>
            </a:r>
            <a:r>
              <a:rPr lang="en-US" sz="1600" dirty="0" err="1" smtClean="0"/>
              <a:t>afety</a:t>
            </a:r>
            <a:r>
              <a:rPr lang="en-US" sz="1600" dirty="0" smtClean="0"/>
              <a:t> program</a:t>
            </a:r>
            <a:r>
              <a:rPr lang="tr-TR" sz="1600" dirty="0" smtClean="0"/>
              <a:t>.</a:t>
            </a:r>
          </a:p>
          <a:p>
            <a:pPr marL="742950" lvl="1" indent="-285750">
              <a:buFont typeface="Courier New" panose="02070309020205020404" pitchFamily="49" charset="0"/>
              <a:buChar char="o"/>
            </a:pPr>
            <a:r>
              <a:rPr lang="tr-TR" sz="1600" dirty="0" smtClean="0"/>
              <a:t>T</a:t>
            </a:r>
            <a:r>
              <a:rPr lang="en-US" sz="1600" dirty="0" smtClean="0"/>
              <a:t>raining programs</a:t>
            </a:r>
            <a:r>
              <a:rPr lang="tr-TR" sz="1600" dirty="0" smtClean="0"/>
              <a:t>.</a:t>
            </a:r>
          </a:p>
          <a:p>
            <a:pPr marL="742950" lvl="1" indent="-285750">
              <a:buFont typeface="Courier New" panose="02070309020205020404" pitchFamily="49" charset="0"/>
              <a:buChar char="o"/>
            </a:pPr>
            <a:r>
              <a:rPr lang="tr-TR" sz="1600" dirty="0" smtClean="0"/>
              <a:t>P</a:t>
            </a:r>
            <a:r>
              <a:rPr lang="en-US" sz="1600" dirty="0" err="1" smtClean="0"/>
              <a:t>reventive</a:t>
            </a:r>
            <a:r>
              <a:rPr lang="en-US" sz="1600" dirty="0" smtClean="0"/>
              <a:t> </a:t>
            </a:r>
            <a:r>
              <a:rPr lang="en-US" sz="1600" dirty="0"/>
              <a:t>maintenance </a:t>
            </a:r>
            <a:r>
              <a:rPr lang="en-US" sz="1600" dirty="0" smtClean="0"/>
              <a:t>programs</a:t>
            </a:r>
            <a:r>
              <a:rPr lang="tr-TR" sz="1600" dirty="0" smtClean="0"/>
              <a:t>.</a:t>
            </a:r>
          </a:p>
          <a:p>
            <a:pPr marL="742950" lvl="1" indent="-285750">
              <a:buFont typeface="Courier New" panose="02070309020205020404" pitchFamily="49" charset="0"/>
              <a:buChar char="o"/>
            </a:pPr>
            <a:r>
              <a:rPr lang="tr-TR" sz="1600" dirty="0" smtClean="0"/>
              <a:t>C</a:t>
            </a:r>
            <a:r>
              <a:rPr lang="en-US" sz="1600" dirty="0" err="1" smtClean="0"/>
              <a:t>orrective</a:t>
            </a:r>
            <a:r>
              <a:rPr lang="en-US" sz="1600" dirty="0" smtClean="0"/>
              <a:t> </a:t>
            </a:r>
            <a:r>
              <a:rPr lang="en-US" sz="1600" dirty="0"/>
              <a:t>maintenance </a:t>
            </a:r>
            <a:r>
              <a:rPr lang="en-US" sz="1600" dirty="0" smtClean="0"/>
              <a:t>programs</a:t>
            </a:r>
            <a:r>
              <a:rPr lang="tr-TR" sz="1600" dirty="0" smtClean="0"/>
              <a:t>.</a:t>
            </a:r>
          </a:p>
          <a:p>
            <a:pPr marL="742950" lvl="1" indent="-285750">
              <a:buFont typeface="Courier New" panose="02070309020205020404" pitchFamily="49" charset="0"/>
              <a:buChar char="o"/>
            </a:pPr>
            <a:r>
              <a:rPr lang="tr-TR" sz="1600" dirty="0" smtClean="0"/>
              <a:t>S</a:t>
            </a:r>
            <a:r>
              <a:rPr lang="en-US" sz="1600" dirty="0" err="1" smtClean="0"/>
              <a:t>upervision</a:t>
            </a:r>
            <a:r>
              <a:rPr lang="tr-TR" sz="1600" dirty="0" smtClean="0"/>
              <a:t>.</a:t>
            </a:r>
          </a:p>
          <a:p>
            <a:pPr marL="742950" lvl="1" indent="-285750">
              <a:buFont typeface="Courier New" panose="02070309020205020404" pitchFamily="49" charset="0"/>
              <a:buChar char="o"/>
            </a:pPr>
            <a:r>
              <a:rPr lang="tr-TR" sz="1600" dirty="0" smtClean="0"/>
              <a:t>E</a:t>
            </a:r>
            <a:r>
              <a:rPr lang="en-US" sz="1600" dirty="0" err="1" smtClean="0"/>
              <a:t>nforcement</a:t>
            </a:r>
            <a:r>
              <a:rPr lang="tr-TR" sz="1600" dirty="0" smtClean="0"/>
              <a:t>.</a:t>
            </a:r>
          </a:p>
          <a:p>
            <a:pPr marL="742950" lvl="1" indent="-285750">
              <a:buFont typeface="Courier New" panose="02070309020205020404" pitchFamily="49" charset="0"/>
              <a:buChar char="o"/>
            </a:pPr>
            <a:r>
              <a:rPr lang="tr-TR" sz="1600" dirty="0" smtClean="0"/>
              <a:t>D</a:t>
            </a:r>
            <a:r>
              <a:rPr lang="en-US" sz="1600" dirty="0" err="1" smtClean="0"/>
              <a:t>esign</a:t>
            </a:r>
            <a:r>
              <a:rPr lang="en-US" sz="1600" dirty="0" smtClean="0"/>
              <a:t> </a:t>
            </a:r>
            <a:r>
              <a:rPr lang="en-US" sz="1600" dirty="0"/>
              <a:t>of equipment, machinery, vehicles, or </a:t>
            </a:r>
            <a:r>
              <a:rPr lang="en-US" sz="1600" dirty="0" smtClean="0"/>
              <a:t>facilities</a:t>
            </a:r>
            <a:r>
              <a:rPr lang="tr-TR" sz="1600" dirty="0" smtClean="0"/>
              <a:t>.</a:t>
            </a:r>
          </a:p>
          <a:p>
            <a:pPr marL="742950" lvl="1" indent="-285750">
              <a:buFont typeface="Courier New" panose="02070309020205020404" pitchFamily="49" charset="0"/>
              <a:buChar char="o"/>
            </a:pPr>
            <a:r>
              <a:rPr lang="tr-TR" sz="1600" dirty="0" smtClean="0"/>
              <a:t>A</a:t>
            </a:r>
            <a:r>
              <a:rPr lang="en-US" sz="1600" dirty="0" err="1" smtClean="0"/>
              <a:t>dvisory</a:t>
            </a:r>
            <a:r>
              <a:rPr lang="en-US" sz="1600" dirty="0" smtClean="0"/>
              <a:t> </a:t>
            </a:r>
            <a:r>
              <a:rPr lang="en-US" sz="1600" dirty="0"/>
              <a:t>or warning communication, labels, or signs.</a:t>
            </a:r>
          </a:p>
        </p:txBody>
      </p:sp>
    </p:spTree>
    <p:extLst>
      <p:ext uri="{BB962C8B-B14F-4D97-AF65-F5344CB8AC3E}">
        <p14:creationId xmlns:p14="http://schemas.microsoft.com/office/powerpoint/2010/main" val="23898173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p:cNvSpPr>
            <a:spLocks noGrp="1"/>
          </p:cNvSpPr>
          <p:nvPr>
            <p:ph type="dt" sz="half" idx="10"/>
          </p:nvPr>
        </p:nvSpPr>
        <p:spPr>
          <a:xfrm>
            <a:off x="518573" y="5954754"/>
            <a:ext cx="1173067" cy="365125"/>
          </a:xfrm>
        </p:spPr>
        <p:txBody>
          <a:bodyPr/>
          <a:lstStyle/>
          <a:p>
            <a:fld id="{5DBB18B1-ED7D-44BB-8F5D-C0DE91146256}" type="datetime10">
              <a:rPr lang="en-US" sz="2400" b="1" smtClean="0">
                <a:solidFill>
                  <a:schemeClr val="tx1"/>
                </a:solidFill>
              </a:rPr>
              <a:t>16:59</a:t>
            </a:fld>
            <a:endParaRPr lang="en-US" sz="2400" b="1" dirty="0">
              <a:solidFill>
                <a:schemeClr val="tx1"/>
              </a:solidFill>
            </a:endParaRPr>
          </a:p>
        </p:txBody>
      </p:sp>
      <p:grpSp>
        <p:nvGrpSpPr>
          <p:cNvPr id="3" name="Group 7">
            <a:extLst>
              <a:ext uri="{FF2B5EF4-FFF2-40B4-BE49-F238E27FC236}">
                <a16:creationId xmlns:a16="http://schemas.microsoft.com/office/drawing/2014/main" id="{4F80FCD9-6F6E-8C38-776D-E061987F0D62}"/>
              </a:ext>
            </a:extLst>
          </p:cNvPr>
          <p:cNvGrpSpPr/>
          <p:nvPr/>
        </p:nvGrpSpPr>
        <p:grpSpPr>
          <a:xfrm>
            <a:off x="228600" y="219075"/>
            <a:ext cx="11734800" cy="6419850"/>
            <a:chOff x="203755" y="143366"/>
            <a:chExt cx="11734800" cy="6419850"/>
          </a:xfrm>
        </p:grpSpPr>
        <p:sp>
          <p:nvSpPr>
            <p:cNvPr id="4" name="Rectangle 3">
              <a:extLst>
                <a:ext uri="{FF2B5EF4-FFF2-40B4-BE49-F238E27FC236}">
                  <a16:creationId xmlns:a16="http://schemas.microsoft.com/office/drawing/2014/main" id="{E7F73510-CE1C-7165-C8C4-9444DC4B9895}"/>
                </a:ext>
              </a:extLst>
            </p:cNvPr>
            <p:cNvSpPr/>
            <p:nvPr/>
          </p:nvSpPr>
          <p:spPr>
            <a:xfrm>
              <a:off x="203755" y="143366"/>
              <a:ext cx="11734800" cy="6419850"/>
            </a:xfrm>
            <a:prstGeom prst="rect">
              <a:avLst/>
            </a:prstGeom>
            <a:noFill/>
            <a:ln w="254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Picture 4">
              <a:extLst>
                <a:ext uri="{FF2B5EF4-FFF2-40B4-BE49-F238E27FC236}">
                  <a16:creationId xmlns:a16="http://schemas.microsoft.com/office/drawing/2014/main" id="{DDC51D5E-90AA-4CFF-EBB1-E46F15A650B3}"/>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10421922" y="5050116"/>
              <a:ext cx="1276350" cy="1276350"/>
            </a:xfrm>
            <a:prstGeom prst="rect">
              <a:avLst/>
            </a:prstGeom>
          </p:spPr>
        </p:pic>
        <p:sp>
          <p:nvSpPr>
            <p:cNvPr id="6" name="TextBox 6">
              <a:extLst>
                <a:ext uri="{FF2B5EF4-FFF2-40B4-BE49-F238E27FC236}">
                  <a16:creationId xmlns:a16="http://schemas.microsoft.com/office/drawing/2014/main" id="{4CB99B11-BEA2-20FC-B681-1D41A37D24E8}"/>
                </a:ext>
              </a:extLst>
            </p:cNvPr>
            <p:cNvSpPr txBox="1"/>
            <p:nvPr/>
          </p:nvSpPr>
          <p:spPr>
            <a:xfrm>
              <a:off x="493728" y="437266"/>
              <a:ext cx="3800878" cy="400110"/>
            </a:xfrm>
            <a:prstGeom prst="rect">
              <a:avLst/>
            </a:prstGeom>
            <a:noFill/>
          </p:spPr>
          <p:txBody>
            <a:bodyPr wrap="square" rtlCol="0">
              <a:spAutoFit/>
            </a:bodyPr>
            <a:lstStyle/>
            <a:p>
              <a:r>
                <a:rPr lang="tr-TR" sz="2000" b="1" u="sng" dirty="0" err="1"/>
                <a:t>Occupational</a:t>
              </a:r>
              <a:r>
                <a:rPr lang="tr-TR" sz="2000" b="1" u="sng" dirty="0"/>
                <a:t> </a:t>
              </a:r>
              <a:r>
                <a:rPr lang="tr-TR" sz="2000" b="1" u="sng" dirty="0" err="1"/>
                <a:t>Health</a:t>
              </a:r>
              <a:r>
                <a:rPr lang="tr-TR" sz="2000" b="1" u="sng" dirty="0"/>
                <a:t> </a:t>
              </a:r>
              <a:r>
                <a:rPr lang="tr-TR" sz="2000" b="1" u="sng" dirty="0" err="1"/>
                <a:t>and</a:t>
              </a:r>
              <a:r>
                <a:rPr lang="tr-TR" sz="2000" b="1" u="sng" dirty="0"/>
                <a:t> </a:t>
              </a:r>
              <a:r>
                <a:rPr lang="tr-TR" sz="2000" b="1" u="sng" dirty="0" err="1" smtClean="0"/>
                <a:t>Safety</a:t>
              </a:r>
              <a:r>
                <a:rPr lang="tr-TR" sz="2000" b="1" u="sng" dirty="0" smtClean="0"/>
                <a:t> II </a:t>
              </a:r>
              <a:endParaRPr lang="tr-TR" sz="2000" b="1" u="sng" dirty="0"/>
            </a:p>
          </p:txBody>
        </p:sp>
      </p:grpSp>
      <p:sp>
        <p:nvSpPr>
          <p:cNvPr id="7" name="Dikdörtgen 6"/>
          <p:cNvSpPr/>
          <p:nvPr/>
        </p:nvSpPr>
        <p:spPr>
          <a:xfrm>
            <a:off x="667954" y="1093952"/>
            <a:ext cx="10416988" cy="4031873"/>
          </a:xfrm>
          <a:prstGeom prst="rect">
            <a:avLst/>
          </a:prstGeom>
        </p:spPr>
        <p:txBody>
          <a:bodyPr wrap="square">
            <a:spAutoFit/>
          </a:bodyPr>
          <a:lstStyle/>
          <a:p>
            <a:r>
              <a:rPr lang="en-US" sz="1600" b="1" dirty="0" smtClean="0"/>
              <a:t>Analysis</a:t>
            </a:r>
            <a:endParaRPr lang="tr-TR" sz="1600" b="1" dirty="0"/>
          </a:p>
          <a:p>
            <a:endParaRPr lang="tr-TR" sz="1600" b="1" dirty="0" smtClean="0"/>
          </a:p>
          <a:p>
            <a:pPr marL="742950" lvl="1" indent="-285750">
              <a:buFont typeface="Wingdings" panose="05000000000000000000" pitchFamily="2" charset="2"/>
              <a:buChar char="Ø"/>
            </a:pPr>
            <a:r>
              <a:rPr lang="en-US" sz="1600" b="1" dirty="0" smtClean="0"/>
              <a:t>Collect </a:t>
            </a:r>
            <a:r>
              <a:rPr lang="en-US" sz="1600" b="1" dirty="0"/>
              <a:t>and correlate data</a:t>
            </a:r>
            <a:r>
              <a:rPr lang="en-US" sz="1600" dirty="0"/>
              <a:t>. The following are examples of materials that can be used to ascertain all causes </a:t>
            </a:r>
            <a:r>
              <a:rPr lang="tr-TR" sz="1600" dirty="0" smtClean="0"/>
              <a:t>	</a:t>
            </a:r>
            <a:r>
              <a:rPr lang="en-US" sz="1600" dirty="0" smtClean="0"/>
              <a:t>related </a:t>
            </a:r>
            <a:r>
              <a:rPr lang="en-US" sz="1600" dirty="0"/>
              <a:t>to the accident. These materials should be collected and organized to allow investigators to review all </a:t>
            </a:r>
            <a:r>
              <a:rPr lang="tr-TR" sz="1600" dirty="0" smtClean="0"/>
              <a:t>	</a:t>
            </a:r>
            <a:r>
              <a:rPr lang="en-US" sz="1600" dirty="0" smtClean="0"/>
              <a:t>information </a:t>
            </a:r>
            <a:r>
              <a:rPr lang="en-US" sz="1600" dirty="0"/>
              <a:t>at one </a:t>
            </a:r>
            <a:r>
              <a:rPr lang="en-US" sz="1600" dirty="0" smtClean="0"/>
              <a:t>time:</a:t>
            </a:r>
            <a:endParaRPr lang="tr-TR" sz="1600" dirty="0" smtClean="0"/>
          </a:p>
          <a:p>
            <a:pPr marL="1657350" lvl="3" indent="-285750">
              <a:buFont typeface="Courier New" panose="02070309020205020404" pitchFamily="49" charset="0"/>
              <a:buChar char="o"/>
            </a:pPr>
            <a:r>
              <a:rPr lang="tr-TR" sz="1600" dirty="0" smtClean="0"/>
              <a:t>S</a:t>
            </a:r>
            <a:r>
              <a:rPr lang="en-US" sz="1600" dirty="0" err="1" smtClean="0"/>
              <a:t>ummary</a:t>
            </a:r>
            <a:r>
              <a:rPr lang="en-US" sz="1600" dirty="0" smtClean="0"/>
              <a:t> </a:t>
            </a:r>
            <a:r>
              <a:rPr lang="en-US" sz="1600" dirty="0"/>
              <a:t>of employment and injury records of pertinent </a:t>
            </a:r>
            <a:r>
              <a:rPr lang="en-US" sz="1600" dirty="0" smtClean="0"/>
              <a:t>employees</a:t>
            </a:r>
            <a:r>
              <a:rPr lang="tr-TR" sz="1600" dirty="0" smtClean="0"/>
              <a:t>.</a:t>
            </a:r>
          </a:p>
          <a:p>
            <a:pPr marL="1657350" lvl="3" indent="-285750">
              <a:buFont typeface="Courier New" panose="02070309020205020404" pitchFamily="49" charset="0"/>
              <a:buChar char="o"/>
            </a:pPr>
            <a:r>
              <a:rPr lang="tr-TR" sz="1600" dirty="0" smtClean="0"/>
              <a:t>S</a:t>
            </a:r>
            <a:r>
              <a:rPr lang="en-US" sz="1600" dirty="0" err="1" smtClean="0"/>
              <a:t>ummary</a:t>
            </a:r>
            <a:r>
              <a:rPr lang="en-US" sz="1600" dirty="0" smtClean="0"/>
              <a:t> </a:t>
            </a:r>
            <a:r>
              <a:rPr lang="en-US" sz="1600" dirty="0"/>
              <a:t>of orientation and training records for pertinent </a:t>
            </a:r>
            <a:r>
              <a:rPr lang="en-US" sz="1600" dirty="0" smtClean="0"/>
              <a:t>employees</a:t>
            </a:r>
            <a:r>
              <a:rPr lang="tr-TR" sz="1600" dirty="0" smtClean="0"/>
              <a:t>.</a:t>
            </a:r>
          </a:p>
          <a:p>
            <a:pPr marL="1657350" lvl="3" indent="-285750">
              <a:buFont typeface="Courier New" panose="02070309020205020404" pitchFamily="49" charset="0"/>
              <a:buChar char="o"/>
            </a:pPr>
            <a:r>
              <a:rPr lang="tr-TR" sz="1600" dirty="0" smtClean="0"/>
              <a:t>S</a:t>
            </a:r>
            <a:r>
              <a:rPr lang="en-US" sz="1600" dirty="0" err="1" smtClean="0"/>
              <a:t>ummary</a:t>
            </a:r>
            <a:r>
              <a:rPr lang="en-US" sz="1600" dirty="0" smtClean="0"/>
              <a:t> </a:t>
            </a:r>
            <a:r>
              <a:rPr lang="en-US" sz="1600" dirty="0"/>
              <a:t>of normal conditions and/or operation of the pertinent </a:t>
            </a:r>
            <a:r>
              <a:rPr lang="en-US" sz="1600" dirty="0" smtClean="0"/>
              <a:t>area.</a:t>
            </a:r>
            <a:endParaRPr lang="tr-TR" sz="1600" dirty="0" smtClean="0"/>
          </a:p>
          <a:p>
            <a:pPr marL="1657350" lvl="3" indent="-285750">
              <a:buFont typeface="Courier New" panose="02070309020205020404" pitchFamily="49" charset="0"/>
              <a:buChar char="o"/>
            </a:pPr>
            <a:r>
              <a:rPr lang="tr-TR" sz="1600" dirty="0" smtClean="0"/>
              <a:t>D</a:t>
            </a:r>
            <a:r>
              <a:rPr lang="en-US" sz="1600" dirty="0" err="1" smtClean="0"/>
              <a:t>escription</a:t>
            </a:r>
            <a:r>
              <a:rPr lang="en-US" sz="1600" dirty="0" smtClean="0"/>
              <a:t> </a:t>
            </a:r>
            <a:r>
              <a:rPr lang="en-US" sz="1600" dirty="0"/>
              <a:t>of usual and safe operations or use of materials, equipment, facilities, operations, or processes </a:t>
            </a:r>
            <a:r>
              <a:rPr lang="en-US" sz="1600" dirty="0" smtClean="0"/>
              <a:t>involved.</a:t>
            </a:r>
            <a:endParaRPr lang="tr-TR" sz="1600" dirty="0" smtClean="0"/>
          </a:p>
          <a:p>
            <a:pPr marL="1657350" lvl="3" indent="-285750">
              <a:buFont typeface="Courier New" panose="02070309020205020404" pitchFamily="49" charset="0"/>
              <a:buChar char="o"/>
            </a:pPr>
            <a:r>
              <a:rPr lang="tr-TR" sz="1600" dirty="0" smtClean="0"/>
              <a:t>S</a:t>
            </a:r>
            <a:r>
              <a:rPr lang="en-US" sz="1600" dirty="0" err="1" smtClean="0"/>
              <a:t>ummary</a:t>
            </a:r>
            <a:r>
              <a:rPr lang="en-US" sz="1600" dirty="0" smtClean="0"/>
              <a:t> </a:t>
            </a:r>
            <a:r>
              <a:rPr lang="en-US" sz="1600" dirty="0"/>
              <a:t>of inspections of materials, equipment, and facilities </a:t>
            </a:r>
            <a:r>
              <a:rPr lang="en-US" sz="1600" dirty="0" smtClean="0"/>
              <a:t>involved.</a:t>
            </a:r>
            <a:endParaRPr lang="tr-TR" sz="1600" dirty="0" smtClean="0"/>
          </a:p>
          <a:p>
            <a:pPr marL="1657350" lvl="3" indent="-285750">
              <a:buFont typeface="Courier New" panose="02070309020205020404" pitchFamily="49" charset="0"/>
              <a:buChar char="o"/>
            </a:pPr>
            <a:r>
              <a:rPr lang="tr-TR" sz="1600" dirty="0" smtClean="0"/>
              <a:t>S</a:t>
            </a:r>
            <a:r>
              <a:rPr lang="en-US" sz="1600" dirty="0" err="1" smtClean="0"/>
              <a:t>ummary</a:t>
            </a:r>
            <a:r>
              <a:rPr lang="en-US" sz="1600" dirty="0" smtClean="0"/>
              <a:t> </a:t>
            </a:r>
            <a:r>
              <a:rPr lang="en-US" sz="1600" dirty="0"/>
              <a:t>of witness statements that includes an outline of areas of agreement and disagreement between </a:t>
            </a:r>
            <a:r>
              <a:rPr lang="en-US" sz="1600" dirty="0" smtClean="0"/>
              <a:t>statements</a:t>
            </a:r>
            <a:r>
              <a:rPr lang="tr-TR" sz="1600" dirty="0" smtClean="0"/>
              <a:t>.</a:t>
            </a:r>
          </a:p>
          <a:p>
            <a:pPr marL="1657350" lvl="3" indent="-285750">
              <a:buFont typeface="Courier New" panose="02070309020205020404" pitchFamily="49" charset="0"/>
              <a:buChar char="o"/>
            </a:pPr>
            <a:r>
              <a:rPr lang="tr-TR" sz="1600" dirty="0" smtClean="0"/>
              <a:t>S</a:t>
            </a:r>
            <a:r>
              <a:rPr lang="en-US" sz="1600" dirty="0" err="1" smtClean="0"/>
              <a:t>ummary</a:t>
            </a:r>
            <a:r>
              <a:rPr lang="en-US" sz="1600" dirty="0" smtClean="0"/>
              <a:t> </a:t>
            </a:r>
            <a:r>
              <a:rPr lang="en-US" sz="1600" dirty="0"/>
              <a:t>of pertinent records of preventive maintenance or </a:t>
            </a:r>
            <a:r>
              <a:rPr lang="en-US" sz="1600" dirty="0" smtClean="0"/>
              <a:t>repair</a:t>
            </a:r>
            <a:r>
              <a:rPr lang="tr-TR" sz="1600" dirty="0" smtClean="0"/>
              <a:t>.</a:t>
            </a:r>
          </a:p>
          <a:p>
            <a:pPr marL="1657350" lvl="3" indent="-285750">
              <a:buFont typeface="Courier New" panose="02070309020205020404" pitchFamily="49" charset="0"/>
              <a:buChar char="o"/>
            </a:pPr>
            <a:r>
              <a:rPr lang="tr-TR" sz="1600" dirty="0" smtClean="0"/>
              <a:t>W</a:t>
            </a:r>
            <a:r>
              <a:rPr lang="en-US" sz="1600" dirty="0" err="1" smtClean="0"/>
              <a:t>ritten</a:t>
            </a:r>
            <a:r>
              <a:rPr lang="en-US" sz="1600" dirty="0" smtClean="0"/>
              <a:t> </a:t>
            </a:r>
            <a:r>
              <a:rPr lang="en-US" sz="1600" dirty="0"/>
              <a:t>company policies or directives that pertain to the materials, equipment, facilities, operations, or </a:t>
            </a:r>
            <a:r>
              <a:rPr lang="en-US" sz="1600" dirty="0" smtClean="0"/>
              <a:t>processes </a:t>
            </a:r>
            <a:r>
              <a:rPr lang="en-US" sz="1600" dirty="0"/>
              <a:t>involved.</a:t>
            </a:r>
          </a:p>
        </p:txBody>
      </p:sp>
    </p:spTree>
    <p:extLst>
      <p:ext uri="{BB962C8B-B14F-4D97-AF65-F5344CB8AC3E}">
        <p14:creationId xmlns:p14="http://schemas.microsoft.com/office/powerpoint/2010/main" val="18626232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p:cNvSpPr>
            <a:spLocks noGrp="1"/>
          </p:cNvSpPr>
          <p:nvPr>
            <p:ph type="dt" sz="half" idx="10"/>
          </p:nvPr>
        </p:nvSpPr>
        <p:spPr>
          <a:xfrm>
            <a:off x="600456" y="6020137"/>
            <a:ext cx="1146048" cy="365125"/>
          </a:xfrm>
        </p:spPr>
        <p:txBody>
          <a:bodyPr/>
          <a:lstStyle/>
          <a:p>
            <a:fld id="{99545442-974A-46B7-B933-20B9A66515A0}" type="datetime10">
              <a:rPr lang="en-US" sz="2400" b="1" smtClean="0">
                <a:solidFill>
                  <a:schemeClr val="tx1"/>
                </a:solidFill>
              </a:rPr>
              <a:t>16:59</a:t>
            </a:fld>
            <a:endParaRPr lang="en-US" sz="2400" b="1">
              <a:solidFill>
                <a:schemeClr val="tx1"/>
              </a:solidFill>
            </a:endParaRPr>
          </a:p>
        </p:txBody>
      </p:sp>
      <p:grpSp>
        <p:nvGrpSpPr>
          <p:cNvPr id="3" name="Group 7">
            <a:extLst>
              <a:ext uri="{FF2B5EF4-FFF2-40B4-BE49-F238E27FC236}">
                <a16:creationId xmlns:a16="http://schemas.microsoft.com/office/drawing/2014/main" id="{4F80FCD9-6F6E-8C38-776D-E061987F0D62}"/>
              </a:ext>
            </a:extLst>
          </p:cNvPr>
          <p:cNvGrpSpPr/>
          <p:nvPr/>
        </p:nvGrpSpPr>
        <p:grpSpPr>
          <a:xfrm>
            <a:off x="228600" y="219075"/>
            <a:ext cx="11734800" cy="6419850"/>
            <a:chOff x="203755" y="143366"/>
            <a:chExt cx="11734800" cy="6419850"/>
          </a:xfrm>
        </p:grpSpPr>
        <p:sp>
          <p:nvSpPr>
            <p:cNvPr id="4" name="Rectangle 3">
              <a:extLst>
                <a:ext uri="{FF2B5EF4-FFF2-40B4-BE49-F238E27FC236}">
                  <a16:creationId xmlns:a16="http://schemas.microsoft.com/office/drawing/2014/main" id="{E7F73510-CE1C-7165-C8C4-9444DC4B9895}"/>
                </a:ext>
              </a:extLst>
            </p:cNvPr>
            <p:cNvSpPr/>
            <p:nvPr/>
          </p:nvSpPr>
          <p:spPr>
            <a:xfrm>
              <a:off x="203755" y="143366"/>
              <a:ext cx="11734800" cy="6419850"/>
            </a:xfrm>
            <a:prstGeom prst="rect">
              <a:avLst/>
            </a:prstGeom>
            <a:noFill/>
            <a:ln w="254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Picture 4">
              <a:extLst>
                <a:ext uri="{FF2B5EF4-FFF2-40B4-BE49-F238E27FC236}">
                  <a16:creationId xmlns:a16="http://schemas.microsoft.com/office/drawing/2014/main" id="{DDC51D5E-90AA-4CFF-EBB1-E46F15A650B3}"/>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10421922" y="5050116"/>
              <a:ext cx="1276350" cy="1276350"/>
            </a:xfrm>
            <a:prstGeom prst="rect">
              <a:avLst/>
            </a:prstGeom>
          </p:spPr>
        </p:pic>
        <p:sp>
          <p:nvSpPr>
            <p:cNvPr id="6" name="TextBox 6">
              <a:extLst>
                <a:ext uri="{FF2B5EF4-FFF2-40B4-BE49-F238E27FC236}">
                  <a16:creationId xmlns:a16="http://schemas.microsoft.com/office/drawing/2014/main" id="{4CB99B11-BEA2-20FC-B681-1D41A37D24E8}"/>
                </a:ext>
              </a:extLst>
            </p:cNvPr>
            <p:cNvSpPr txBox="1"/>
            <p:nvPr/>
          </p:nvSpPr>
          <p:spPr>
            <a:xfrm>
              <a:off x="493727" y="437266"/>
              <a:ext cx="3783461" cy="400110"/>
            </a:xfrm>
            <a:prstGeom prst="rect">
              <a:avLst/>
            </a:prstGeom>
            <a:noFill/>
          </p:spPr>
          <p:txBody>
            <a:bodyPr wrap="square" rtlCol="0">
              <a:spAutoFit/>
            </a:bodyPr>
            <a:lstStyle/>
            <a:p>
              <a:r>
                <a:rPr lang="tr-TR" sz="2000" b="1" u="sng" dirty="0" err="1"/>
                <a:t>Occupational</a:t>
              </a:r>
              <a:r>
                <a:rPr lang="tr-TR" sz="2000" b="1" u="sng" dirty="0"/>
                <a:t> </a:t>
              </a:r>
              <a:r>
                <a:rPr lang="tr-TR" sz="2000" b="1" u="sng" dirty="0" err="1"/>
                <a:t>Health</a:t>
              </a:r>
              <a:r>
                <a:rPr lang="tr-TR" sz="2000" b="1" u="sng" dirty="0"/>
                <a:t> </a:t>
              </a:r>
              <a:r>
                <a:rPr lang="tr-TR" sz="2000" b="1" u="sng" dirty="0" err="1"/>
                <a:t>and</a:t>
              </a:r>
              <a:r>
                <a:rPr lang="tr-TR" sz="2000" b="1" u="sng" dirty="0"/>
                <a:t> </a:t>
              </a:r>
              <a:r>
                <a:rPr lang="tr-TR" sz="2000" b="1" u="sng" dirty="0" err="1" smtClean="0"/>
                <a:t>Safety</a:t>
              </a:r>
              <a:r>
                <a:rPr lang="tr-TR" sz="2000" b="1" u="sng" dirty="0" smtClean="0"/>
                <a:t> II </a:t>
              </a:r>
              <a:endParaRPr lang="tr-TR" sz="2000" b="1" u="sng" dirty="0"/>
            </a:p>
          </p:txBody>
        </p:sp>
      </p:grpSp>
      <p:sp>
        <p:nvSpPr>
          <p:cNvPr id="7" name="Dikdörtgen 6"/>
          <p:cNvSpPr/>
          <p:nvPr/>
        </p:nvSpPr>
        <p:spPr>
          <a:xfrm>
            <a:off x="600456" y="1720840"/>
            <a:ext cx="10901261" cy="2308324"/>
          </a:xfrm>
          <a:prstGeom prst="rect">
            <a:avLst/>
          </a:prstGeom>
        </p:spPr>
        <p:txBody>
          <a:bodyPr wrap="square">
            <a:spAutoFit/>
          </a:bodyPr>
          <a:lstStyle/>
          <a:p>
            <a:pPr marL="742950" lvl="1" indent="-285750">
              <a:buFont typeface="Wingdings" panose="05000000000000000000" pitchFamily="2" charset="2"/>
              <a:buChar char="Ø"/>
            </a:pPr>
            <a:r>
              <a:rPr lang="en-US" sz="1600" b="1" dirty="0"/>
              <a:t>Review data and pose hypothetical causes</a:t>
            </a:r>
            <a:r>
              <a:rPr lang="en-US" sz="1600" dirty="0"/>
              <a:t>. The investigator should review all pertinent data. After the initial review, the investigator should outline potential direct, indirect, and contributing causes. It is important that all potential causes be listed and that the investigator not draw preliminary conclusions as to the probability that a potential cause was or was not related to the incident. It may be helpful to have a second individual conduct an independent review of the pertinent data to list all of the potential causes. </a:t>
            </a:r>
            <a:endParaRPr lang="tr-TR" sz="1600" dirty="0"/>
          </a:p>
          <a:p>
            <a:pPr lvl="1"/>
            <a:endParaRPr lang="tr-TR" sz="1600" b="1" dirty="0" smtClean="0"/>
          </a:p>
          <a:p>
            <a:pPr lvl="1"/>
            <a:endParaRPr lang="tr-TR" sz="1600" b="1" dirty="0" smtClean="0"/>
          </a:p>
          <a:p>
            <a:pPr marL="742950" lvl="1" indent="-285750">
              <a:buFont typeface="Wingdings" panose="05000000000000000000" pitchFamily="2" charset="2"/>
              <a:buChar char="Ø"/>
            </a:pPr>
            <a:r>
              <a:rPr lang="en-US" sz="1600" b="1" dirty="0" smtClean="0"/>
              <a:t>Test </a:t>
            </a:r>
            <a:r>
              <a:rPr lang="en-US" sz="1600" b="1" dirty="0"/>
              <a:t>potential causes</a:t>
            </a:r>
            <a:r>
              <a:rPr lang="en-US" sz="1600" dirty="0"/>
              <a:t>. Review again the pertinent data looking for specific data that affirm or reject each potential cause. Connect related direct, indirect, and contributing causes.</a:t>
            </a:r>
          </a:p>
        </p:txBody>
      </p:sp>
    </p:spTree>
    <p:extLst>
      <p:ext uri="{BB962C8B-B14F-4D97-AF65-F5344CB8AC3E}">
        <p14:creationId xmlns:p14="http://schemas.microsoft.com/office/powerpoint/2010/main" val="5430491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p:cNvSpPr>
            <a:spLocks noGrp="1"/>
          </p:cNvSpPr>
          <p:nvPr>
            <p:ph type="dt" sz="half" idx="10"/>
          </p:nvPr>
        </p:nvSpPr>
        <p:spPr>
          <a:xfrm>
            <a:off x="637032" y="6037050"/>
            <a:ext cx="1082040" cy="365125"/>
          </a:xfrm>
        </p:spPr>
        <p:txBody>
          <a:bodyPr/>
          <a:lstStyle/>
          <a:p>
            <a:fld id="{FD52B978-2856-4BE4-9D73-E156F528D00C}" type="datetime10">
              <a:rPr lang="en-US" sz="2400" b="1" smtClean="0">
                <a:solidFill>
                  <a:schemeClr val="tx1"/>
                </a:solidFill>
              </a:rPr>
              <a:t>16:59</a:t>
            </a:fld>
            <a:endParaRPr lang="en-US" sz="2400" b="1" dirty="0">
              <a:solidFill>
                <a:schemeClr val="tx1"/>
              </a:solidFill>
            </a:endParaRPr>
          </a:p>
        </p:txBody>
      </p:sp>
      <p:grpSp>
        <p:nvGrpSpPr>
          <p:cNvPr id="3" name="Group 7">
            <a:extLst>
              <a:ext uri="{FF2B5EF4-FFF2-40B4-BE49-F238E27FC236}">
                <a16:creationId xmlns:a16="http://schemas.microsoft.com/office/drawing/2014/main" id="{4F80FCD9-6F6E-8C38-776D-E061987F0D62}"/>
              </a:ext>
            </a:extLst>
          </p:cNvPr>
          <p:cNvGrpSpPr/>
          <p:nvPr/>
        </p:nvGrpSpPr>
        <p:grpSpPr>
          <a:xfrm>
            <a:off x="228600" y="219075"/>
            <a:ext cx="11734800" cy="6419850"/>
            <a:chOff x="203755" y="143366"/>
            <a:chExt cx="11734800" cy="6419850"/>
          </a:xfrm>
        </p:grpSpPr>
        <p:sp>
          <p:nvSpPr>
            <p:cNvPr id="4" name="Rectangle 3">
              <a:extLst>
                <a:ext uri="{FF2B5EF4-FFF2-40B4-BE49-F238E27FC236}">
                  <a16:creationId xmlns:a16="http://schemas.microsoft.com/office/drawing/2014/main" id="{E7F73510-CE1C-7165-C8C4-9444DC4B9895}"/>
                </a:ext>
              </a:extLst>
            </p:cNvPr>
            <p:cNvSpPr/>
            <p:nvPr/>
          </p:nvSpPr>
          <p:spPr>
            <a:xfrm>
              <a:off x="203755" y="143366"/>
              <a:ext cx="11734800" cy="6419850"/>
            </a:xfrm>
            <a:prstGeom prst="rect">
              <a:avLst/>
            </a:prstGeom>
            <a:noFill/>
            <a:ln w="254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Picture 4">
              <a:extLst>
                <a:ext uri="{FF2B5EF4-FFF2-40B4-BE49-F238E27FC236}">
                  <a16:creationId xmlns:a16="http://schemas.microsoft.com/office/drawing/2014/main" id="{DDC51D5E-90AA-4CFF-EBB1-E46F15A650B3}"/>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10421922" y="5050116"/>
              <a:ext cx="1276350" cy="1276350"/>
            </a:xfrm>
            <a:prstGeom prst="rect">
              <a:avLst/>
            </a:prstGeom>
          </p:spPr>
        </p:pic>
        <p:sp>
          <p:nvSpPr>
            <p:cNvPr id="6" name="TextBox 6">
              <a:extLst>
                <a:ext uri="{FF2B5EF4-FFF2-40B4-BE49-F238E27FC236}">
                  <a16:creationId xmlns:a16="http://schemas.microsoft.com/office/drawing/2014/main" id="{4CB99B11-BEA2-20FC-B681-1D41A37D24E8}"/>
                </a:ext>
              </a:extLst>
            </p:cNvPr>
            <p:cNvSpPr txBox="1"/>
            <p:nvPr/>
          </p:nvSpPr>
          <p:spPr>
            <a:xfrm>
              <a:off x="493728" y="437266"/>
              <a:ext cx="3757336" cy="400110"/>
            </a:xfrm>
            <a:prstGeom prst="rect">
              <a:avLst/>
            </a:prstGeom>
            <a:noFill/>
          </p:spPr>
          <p:txBody>
            <a:bodyPr wrap="square" rtlCol="0">
              <a:spAutoFit/>
            </a:bodyPr>
            <a:lstStyle/>
            <a:p>
              <a:r>
                <a:rPr lang="tr-TR" sz="2000" b="1" u="sng" dirty="0" err="1"/>
                <a:t>Occupational</a:t>
              </a:r>
              <a:r>
                <a:rPr lang="tr-TR" sz="2000" b="1" u="sng" dirty="0"/>
                <a:t> </a:t>
              </a:r>
              <a:r>
                <a:rPr lang="tr-TR" sz="2000" b="1" u="sng" dirty="0" err="1"/>
                <a:t>Health</a:t>
              </a:r>
              <a:r>
                <a:rPr lang="tr-TR" sz="2000" b="1" u="sng" dirty="0"/>
                <a:t> </a:t>
              </a:r>
              <a:r>
                <a:rPr lang="tr-TR" sz="2000" b="1" u="sng" dirty="0" err="1"/>
                <a:t>and</a:t>
              </a:r>
              <a:r>
                <a:rPr lang="tr-TR" sz="2000" b="1" u="sng" dirty="0"/>
                <a:t> </a:t>
              </a:r>
              <a:r>
                <a:rPr lang="tr-TR" sz="2000" b="1" u="sng" dirty="0" err="1" smtClean="0"/>
                <a:t>Safety</a:t>
              </a:r>
              <a:r>
                <a:rPr lang="tr-TR" sz="2000" b="1" u="sng" dirty="0" smtClean="0"/>
                <a:t> II </a:t>
              </a:r>
              <a:endParaRPr lang="tr-TR" sz="2000" b="1" u="sng" dirty="0"/>
            </a:p>
          </p:txBody>
        </p:sp>
      </p:grpSp>
      <p:sp>
        <p:nvSpPr>
          <p:cNvPr id="7" name="Dikdörtgen 6"/>
          <p:cNvSpPr/>
          <p:nvPr/>
        </p:nvSpPr>
        <p:spPr>
          <a:xfrm>
            <a:off x="637032" y="1017564"/>
            <a:ext cx="10909509" cy="5262979"/>
          </a:xfrm>
          <a:prstGeom prst="rect">
            <a:avLst/>
          </a:prstGeom>
        </p:spPr>
        <p:txBody>
          <a:bodyPr wrap="square">
            <a:spAutoFit/>
          </a:bodyPr>
          <a:lstStyle/>
          <a:p>
            <a:r>
              <a:rPr lang="en-US" sz="1600" b="1" dirty="0" smtClean="0"/>
              <a:t>Reporting</a:t>
            </a:r>
            <a:endParaRPr lang="tr-TR" sz="1600" b="1" dirty="0" smtClean="0"/>
          </a:p>
          <a:p>
            <a:r>
              <a:rPr lang="en-US" sz="1600" b="1" dirty="0" smtClean="0"/>
              <a:t> </a:t>
            </a:r>
            <a:endParaRPr lang="tr-TR" sz="1600" b="1" dirty="0" smtClean="0"/>
          </a:p>
          <a:p>
            <a:r>
              <a:rPr lang="en-US" sz="1600" dirty="0" smtClean="0"/>
              <a:t>A </a:t>
            </a:r>
            <a:r>
              <a:rPr lang="en-US" sz="1600" dirty="0"/>
              <a:t>written report should be generated that contains the following </a:t>
            </a:r>
            <a:r>
              <a:rPr lang="en-US" sz="1600" dirty="0" smtClean="0"/>
              <a:t>sections:</a:t>
            </a:r>
            <a:endParaRPr lang="tr-TR" sz="1600" dirty="0" smtClean="0"/>
          </a:p>
          <a:p>
            <a:pPr marL="742950" lvl="1" indent="-285750">
              <a:buFont typeface="Wingdings" panose="05000000000000000000" pitchFamily="2" charset="2"/>
              <a:buChar char="§"/>
            </a:pPr>
            <a:r>
              <a:rPr lang="en-US" sz="1600" b="1" dirty="0" smtClean="0"/>
              <a:t>Statement </a:t>
            </a:r>
            <a:r>
              <a:rPr lang="en-US" sz="1600" b="1" dirty="0"/>
              <a:t>of the problem</a:t>
            </a:r>
            <a:r>
              <a:rPr lang="en-US" sz="1600" dirty="0"/>
              <a:t>. </a:t>
            </a:r>
            <a:r>
              <a:rPr lang="en-US" sz="1400" dirty="0"/>
              <a:t>This section should </a:t>
            </a:r>
            <a:r>
              <a:rPr lang="en-US" sz="1400" dirty="0" smtClean="0"/>
              <a:t>include:</a:t>
            </a:r>
            <a:endParaRPr lang="tr-TR" sz="1400" dirty="0" smtClean="0"/>
          </a:p>
          <a:p>
            <a:pPr marL="1200150" lvl="2" indent="-285750">
              <a:buFont typeface="Courier New" panose="02070309020205020404" pitchFamily="49" charset="0"/>
              <a:buChar char="o"/>
            </a:pPr>
            <a:r>
              <a:rPr lang="tr-TR" sz="1400" dirty="0" smtClean="0"/>
              <a:t>A</a:t>
            </a:r>
            <a:r>
              <a:rPr lang="en-US" sz="1400" dirty="0" smtClean="0"/>
              <a:t> </a:t>
            </a:r>
            <a:r>
              <a:rPr lang="en-US" sz="1400" dirty="0"/>
              <a:t>review of the </a:t>
            </a:r>
            <a:r>
              <a:rPr lang="en-US" sz="1400" dirty="0" smtClean="0"/>
              <a:t>incident</a:t>
            </a:r>
            <a:r>
              <a:rPr lang="tr-TR" sz="1400" dirty="0" smtClean="0"/>
              <a:t>.</a:t>
            </a:r>
          </a:p>
          <a:p>
            <a:pPr marL="1200150" lvl="2" indent="-285750">
              <a:buFont typeface="Courier New" panose="02070309020205020404" pitchFamily="49" charset="0"/>
              <a:buChar char="o"/>
            </a:pPr>
            <a:r>
              <a:rPr lang="tr-TR" sz="1400" dirty="0" smtClean="0"/>
              <a:t>A</a:t>
            </a:r>
            <a:r>
              <a:rPr lang="en-US" sz="1400" dirty="0" smtClean="0"/>
              <a:t> </a:t>
            </a:r>
            <a:r>
              <a:rPr lang="en-US" sz="1400" dirty="0"/>
              <a:t>summary of injuries, lost time, and equipment and/or property </a:t>
            </a:r>
            <a:r>
              <a:rPr lang="en-US" sz="1400" dirty="0" smtClean="0"/>
              <a:t>damage.</a:t>
            </a:r>
            <a:endParaRPr lang="tr-TR" sz="1400" dirty="0" smtClean="0"/>
          </a:p>
          <a:p>
            <a:pPr marL="742950" lvl="1" indent="-285750">
              <a:buFont typeface="Wingdings" panose="05000000000000000000" pitchFamily="2" charset="2"/>
              <a:buChar char="§"/>
            </a:pPr>
            <a:r>
              <a:rPr lang="en-US" sz="1600" b="1" dirty="0" smtClean="0"/>
              <a:t>Review </a:t>
            </a:r>
            <a:r>
              <a:rPr lang="en-US" sz="1600" b="1" dirty="0"/>
              <a:t>of the data</a:t>
            </a:r>
            <a:r>
              <a:rPr lang="en-US" sz="1600" dirty="0"/>
              <a:t>. </a:t>
            </a:r>
            <a:r>
              <a:rPr lang="en-US" sz="1400" dirty="0"/>
              <a:t>This section should </a:t>
            </a:r>
            <a:r>
              <a:rPr lang="en-US" sz="1400" dirty="0" smtClean="0"/>
              <a:t>include:</a:t>
            </a:r>
            <a:endParaRPr lang="tr-TR" sz="1400" dirty="0" smtClean="0"/>
          </a:p>
          <a:p>
            <a:pPr marL="1200150" lvl="2" indent="-285750">
              <a:buFont typeface="Courier New" panose="02070309020205020404" pitchFamily="49" charset="0"/>
              <a:buChar char="o"/>
            </a:pPr>
            <a:r>
              <a:rPr lang="tr-TR" sz="1400" dirty="0"/>
              <a:t>A</a:t>
            </a:r>
            <a:r>
              <a:rPr lang="en-US" sz="1400" dirty="0" smtClean="0"/>
              <a:t> </a:t>
            </a:r>
            <a:r>
              <a:rPr lang="en-US" sz="1400" dirty="0"/>
              <a:t>summary of witness </a:t>
            </a:r>
            <a:r>
              <a:rPr lang="en-US" sz="1400" dirty="0" smtClean="0"/>
              <a:t>statements</a:t>
            </a:r>
            <a:r>
              <a:rPr lang="tr-TR" sz="1400" dirty="0" smtClean="0"/>
              <a:t>.</a:t>
            </a:r>
          </a:p>
          <a:p>
            <a:pPr marL="1200150" lvl="2" indent="-285750">
              <a:buFont typeface="Courier New" panose="02070309020205020404" pitchFamily="49" charset="0"/>
              <a:buChar char="o"/>
            </a:pPr>
            <a:r>
              <a:rPr lang="tr-TR" sz="1400" dirty="0" smtClean="0"/>
              <a:t>A</a:t>
            </a:r>
            <a:r>
              <a:rPr lang="en-US" sz="1400" dirty="0" smtClean="0"/>
              <a:t> </a:t>
            </a:r>
            <a:r>
              <a:rPr lang="en-US" sz="1400" dirty="0"/>
              <a:t>summary of relevant findings concerning the accident and work history of affected employees and the operation of machinery or </a:t>
            </a:r>
            <a:r>
              <a:rPr lang="en-US" sz="1400" dirty="0" smtClean="0"/>
              <a:t>equipment</a:t>
            </a:r>
            <a:r>
              <a:rPr lang="tr-TR" sz="1400" dirty="0" smtClean="0"/>
              <a:t>.</a:t>
            </a:r>
          </a:p>
          <a:p>
            <a:pPr marL="1200150" lvl="2" indent="-285750">
              <a:buFont typeface="Courier New" panose="02070309020205020404" pitchFamily="49" charset="0"/>
              <a:buChar char="o"/>
            </a:pPr>
            <a:r>
              <a:rPr lang="tr-TR" sz="1400" dirty="0" smtClean="0"/>
              <a:t>A</a:t>
            </a:r>
            <a:r>
              <a:rPr lang="en-US" sz="1400" dirty="0" smtClean="0"/>
              <a:t> </a:t>
            </a:r>
            <a:r>
              <a:rPr lang="en-US" sz="1400" dirty="0"/>
              <a:t>storyboard with photographs or </a:t>
            </a:r>
            <a:r>
              <a:rPr lang="en-US" sz="1400" dirty="0" smtClean="0"/>
              <a:t>sketches</a:t>
            </a:r>
            <a:r>
              <a:rPr lang="tr-TR" sz="1400" dirty="0" smtClean="0"/>
              <a:t>.</a:t>
            </a:r>
          </a:p>
          <a:p>
            <a:pPr marL="1200150" lvl="2" indent="-285750">
              <a:buFont typeface="Courier New" panose="02070309020205020404" pitchFamily="49" charset="0"/>
              <a:buChar char="o"/>
            </a:pPr>
            <a:r>
              <a:rPr lang="tr-TR" sz="1400" dirty="0" smtClean="0"/>
              <a:t>A</a:t>
            </a:r>
            <a:r>
              <a:rPr lang="en-US" sz="1400" dirty="0" smtClean="0"/>
              <a:t>n </a:t>
            </a:r>
            <a:r>
              <a:rPr lang="en-US" sz="1400" dirty="0"/>
              <a:t>overview of existing, written company policies or </a:t>
            </a:r>
            <a:r>
              <a:rPr lang="en-US" sz="1400" dirty="0" smtClean="0"/>
              <a:t>directives.</a:t>
            </a:r>
            <a:endParaRPr lang="tr-TR" sz="1400" dirty="0" smtClean="0"/>
          </a:p>
          <a:p>
            <a:pPr marL="742950" lvl="1" indent="-285750">
              <a:buFont typeface="Wingdings" panose="05000000000000000000" pitchFamily="2" charset="2"/>
              <a:buChar char="§"/>
            </a:pPr>
            <a:r>
              <a:rPr lang="en-US" sz="1600" b="1" dirty="0" smtClean="0"/>
              <a:t>Causes</a:t>
            </a:r>
            <a:r>
              <a:rPr lang="en-US" sz="1600" dirty="0"/>
              <a:t>. </a:t>
            </a:r>
            <a:r>
              <a:rPr lang="en-US" sz="1400" dirty="0"/>
              <a:t>This section should list the direct, indirect, and contributing causes that have been affirmed by the data. A reference should be made to the data that support each </a:t>
            </a:r>
            <a:r>
              <a:rPr lang="en-US" sz="1400" dirty="0" smtClean="0"/>
              <a:t>cause.</a:t>
            </a:r>
            <a:endParaRPr lang="tr-TR" sz="1400" dirty="0" smtClean="0"/>
          </a:p>
          <a:p>
            <a:pPr marL="742950" lvl="1" indent="-285750">
              <a:buFont typeface="Wingdings" panose="05000000000000000000" pitchFamily="2" charset="2"/>
              <a:buChar char="§"/>
            </a:pPr>
            <a:r>
              <a:rPr lang="en-US" sz="1600" b="1" dirty="0" smtClean="0"/>
              <a:t>Recommendations</a:t>
            </a:r>
            <a:r>
              <a:rPr lang="en-US" sz="1600" dirty="0"/>
              <a:t>. </a:t>
            </a:r>
            <a:r>
              <a:rPr lang="en-US" sz="1400" dirty="0"/>
              <a:t>These should be based directly on each of the noted causes. These recommendations could include the </a:t>
            </a:r>
            <a:r>
              <a:rPr lang="en-US" sz="1400" dirty="0" smtClean="0"/>
              <a:t>following:</a:t>
            </a:r>
            <a:endParaRPr lang="tr-TR" sz="1400" dirty="0" smtClean="0"/>
          </a:p>
          <a:p>
            <a:pPr marL="1200150" lvl="2" indent="-285750">
              <a:buFont typeface="Courier New" panose="02070309020205020404" pitchFamily="49" charset="0"/>
              <a:buChar char="o"/>
            </a:pPr>
            <a:r>
              <a:rPr lang="tr-TR" sz="1400" dirty="0" smtClean="0"/>
              <a:t>M</a:t>
            </a:r>
            <a:r>
              <a:rPr lang="en-US" sz="1400" dirty="0" smtClean="0"/>
              <a:t>ore </a:t>
            </a:r>
            <a:r>
              <a:rPr lang="en-US" sz="1400" dirty="0"/>
              <a:t>or improved training for </a:t>
            </a:r>
            <a:r>
              <a:rPr lang="en-US" sz="1400" dirty="0" smtClean="0"/>
              <a:t>employees</a:t>
            </a:r>
            <a:r>
              <a:rPr lang="tr-TR" sz="1400" dirty="0" smtClean="0"/>
              <a:t>.</a:t>
            </a:r>
          </a:p>
          <a:p>
            <a:pPr marL="1200150" lvl="2" indent="-285750">
              <a:buFont typeface="Courier New" panose="02070309020205020404" pitchFamily="49" charset="0"/>
              <a:buChar char="o"/>
            </a:pPr>
            <a:r>
              <a:rPr lang="tr-TR" sz="1400" dirty="0" smtClean="0"/>
              <a:t>N</a:t>
            </a:r>
            <a:r>
              <a:rPr lang="en-US" sz="1400" dirty="0" err="1" smtClean="0"/>
              <a:t>ew</a:t>
            </a:r>
            <a:r>
              <a:rPr lang="en-US" sz="1400" dirty="0" smtClean="0"/>
              <a:t> </a:t>
            </a:r>
            <a:r>
              <a:rPr lang="en-US" sz="1400" dirty="0"/>
              <a:t>company policies or directives, or better clarification or dissemination of existing </a:t>
            </a:r>
            <a:r>
              <a:rPr lang="en-US" sz="1400" dirty="0" smtClean="0"/>
              <a:t>ones</a:t>
            </a:r>
            <a:r>
              <a:rPr lang="tr-TR" sz="1400" dirty="0" smtClean="0"/>
              <a:t>.</a:t>
            </a:r>
          </a:p>
          <a:p>
            <a:pPr marL="1200150" lvl="2" indent="-285750">
              <a:buFont typeface="Courier New" panose="02070309020205020404" pitchFamily="49" charset="0"/>
              <a:buChar char="o"/>
            </a:pPr>
            <a:r>
              <a:rPr lang="tr-TR" sz="1400" dirty="0" smtClean="0"/>
              <a:t>I</a:t>
            </a:r>
            <a:r>
              <a:rPr lang="en-US" sz="1400" dirty="0" err="1" smtClean="0"/>
              <a:t>mproved</a:t>
            </a:r>
            <a:r>
              <a:rPr lang="en-US" sz="1400" dirty="0" smtClean="0"/>
              <a:t> </a:t>
            </a:r>
            <a:r>
              <a:rPr lang="en-US" sz="1400" dirty="0"/>
              <a:t>communication between employees, supervisors, and </a:t>
            </a:r>
            <a:r>
              <a:rPr lang="en-US" sz="1400" dirty="0" smtClean="0"/>
              <a:t>management</a:t>
            </a:r>
            <a:r>
              <a:rPr lang="tr-TR" sz="1400" dirty="0" smtClean="0"/>
              <a:t>.</a:t>
            </a:r>
          </a:p>
          <a:p>
            <a:pPr marL="1200150" lvl="2" indent="-285750">
              <a:buFont typeface="Courier New" panose="02070309020205020404" pitchFamily="49" charset="0"/>
              <a:buChar char="o"/>
            </a:pPr>
            <a:r>
              <a:rPr lang="tr-TR" sz="1400" dirty="0" smtClean="0"/>
              <a:t>D</a:t>
            </a:r>
            <a:r>
              <a:rPr lang="en-US" sz="1400" dirty="0" err="1" smtClean="0"/>
              <a:t>esign</a:t>
            </a:r>
            <a:r>
              <a:rPr lang="en-US" sz="1400" dirty="0" smtClean="0"/>
              <a:t> </a:t>
            </a:r>
            <a:r>
              <a:rPr lang="en-US" sz="1400" dirty="0"/>
              <a:t>or operation changes or improvements to machines, equipment, or </a:t>
            </a:r>
            <a:r>
              <a:rPr lang="en-US" sz="1400" dirty="0" smtClean="0"/>
              <a:t>processes</a:t>
            </a:r>
            <a:r>
              <a:rPr lang="tr-TR" sz="1400" dirty="0" smtClean="0"/>
              <a:t>.</a:t>
            </a:r>
          </a:p>
          <a:p>
            <a:pPr marL="1200150" lvl="2" indent="-285750">
              <a:buFont typeface="Courier New" panose="02070309020205020404" pitchFamily="49" charset="0"/>
              <a:buChar char="o"/>
            </a:pPr>
            <a:r>
              <a:rPr lang="tr-TR" sz="1400" dirty="0" smtClean="0"/>
              <a:t>D</a:t>
            </a:r>
            <a:r>
              <a:rPr lang="en-US" sz="1400" dirty="0" err="1" smtClean="0"/>
              <a:t>ifferent</a:t>
            </a:r>
            <a:r>
              <a:rPr lang="en-US" sz="1400" dirty="0" smtClean="0"/>
              <a:t> </a:t>
            </a:r>
            <a:r>
              <a:rPr lang="en-US" sz="1400" dirty="0"/>
              <a:t>or improved safety </a:t>
            </a:r>
            <a:r>
              <a:rPr lang="en-US" sz="1400" dirty="0" smtClean="0"/>
              <a:t>equipment</a:t>
            </a:r>
            <a:r>
              <a:rPr lang="tr-TR" sz="1400" dirty="0" smtClean="0"/>
              <a:t>.</a:t>
            </a:r>
          </a:p>
          <a:p>
            <a:pPr marL="1200150" lvl="2" indent="-285750">
              <a:buFont typeface="Courier New" panose="02070309020205020404" pitchFamily="49" charset="0"/>
              <a:buChar char="o"/>
            </a:pPr>
            <a:r>
              <a:rPr lang="tr-TR" sz="1400" dirty="0" smtClean="0"/>
              <a:t>D</a:t>
            </a:r>
            <a:r>
              <a:rPr lang="en-US" sz="1400" dirty="0" err="1" smtClean="0"/>
              <a:t>ifferent</a:t>
            </a:r>
            <a:r>
              <a:rPr lang="en-US" sz="1400" dirty="0" smtClean="0"/>
              <a:t> </a:t>
            </a:r>
            <a:r>
              <a:rPr lang="en-US" sz="1400" dirty="0"/>
              <a:t>or improved protection from natural phenomena or </a:t>
            </a:r>
            <a:r>
              <a:rPr lang="en-US" sz="1400" dirty="0" smtClean="0"/>
              <a:t>disasters</a:t>
            </a:r>
            <a:r>
              <a:rPr lang="tr-TR" sz="1400" dirty="0" smtClean="0"/>
              <a:t>.</a:t>
            </a:r>
          </a:p>
          <a:p>
            <a:pPr marL="1200150" lvl="2" indent="-285750">
              <a:buFont typeface="Courier New" panose="02070309020205020404" pitchFamily="49" charset="0"/>
              <a:buChar char="o"/>
            </a:pPr>
            <a:r>
              <a:rPr lang="tr-TR" sz="1400" dirty="0" smtClean="0"/>
              <a:t>D</a:t>
            </a:r>
            <a:r>
              <a:rPr lang="en-US" sz="1400" dirty="0" err="1" smtClean="0"/>
              <a:t>ifferent</a:t>
            </a:r>
            <a:r>
              <a:rPr lang="en-US" sz="1400" dirty="0" smtClean="0"/>
              <a:t> </a:t>
            </a:r>
            <a:r>
              <a:rPr lang="en-US" sz="1400" dirty="0"/>
              <a:t>or improved systems to account for possible physical, physiological, or psychological limitations of employees</a:t>
            </a:r>
            <a:r>
              <a:rPr lang="en-US" sz="1400" dirty="0" smtClean="0"/>
              <a:t>,</a:t>
            </a:r>
            <a:endParaRPr lang="tr-TR" sz="1400" dirty="0" smtClean="0"/>
          </a:p>
          <a:p>
            <a:pPr lvl="2"/>
            <a:r>
              <a:rPr lang="tr-TR" sz="1400" dirty="0"/>
              <a:t> </a:t>
            </a:r>
            <a:r>
              <a:rPr lang="tr-TR" sz="1400" dirty="0" smtClean="0"/>
              <a:t>      </a:t>
            </a:r>
            <a:r>
              <a:rPr lang="en-US" sz="1400" dirty="0" smtClean="0"/>
              <a:t>customers</a:t>
            </a:r>
            <a:r>
              <a:rPr lang="en-US" sz="1400" dirty="0"/>
              <a:t>, or others.</a:t>
            </a:r>
          </a:p>
        </p:txBody>
      </p:sp>
    </p:spTree>
    <p:extLst>
      <p:ext uri="{BB962C8B-B14F-4D97-AF65-F5344CB8AC3E}">
        <p14:creationId xmlns:p14="http://schemas.microsoft.com/office/powerpoint/2010/main" val="31031491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p:cNvSpPr>
            <a:spLocks noGrp="1"/>
          </p:cNvSpPr>
          <p:nvPr>
            <p:ph type="dt" sz="half" idx="10"/>
          </p:nvPr>
        </p:nvSpPr>
        <p:spPr>
          <a:xfrm>
            <a:off x="518573" y="5954754"/>
            <a:ext cx="1173067" cy="365125"/>
          </a:xfrm>
        </p:spPr>
        <p:txBody>
          <a:bodyPr/>
          <a:lstStyle/>
          <a:p>
            <a:fld id="{5DBB18B1-ED7D-44BB-8F5D-C0DE91146256}" type="datetime10">
              <a:rPr lang="en-US" sz="2400" b="1" smtClean="0">
                <a:solidFill>
                  <a:schemeClr val="tx1"/>
                </a:solidFill>
              </a:rPr>
              <a:t>16:59</a:t>
            </a:fld>
            <a:endParaRPr lang="en-US" sz="2400" b="1" dirty="0">
              <a:solidFill>
                <a:schemeClr val="tx1"/>
              </a:solidFill>
            </a:endParaRPr>
          </a:p>
        </p:txBody>
      </p:sp>
      <p:grpSp>
        <p:nvGrpSpPr>
          <p:cNvPr id="3" name="Group 7">
            <a:extLst>
              <a:ext uri="{FF2B5EF4-FFF2-40B4-BE49-F238E27FC236}">
                <a16:creationId xmlns:a16="http://schemas.microsoft.com/office/drawing/2014/main" id="{4F80FCD9-6F6E-8C38-776D-E061987F0D62}"/>
              </a:ext>
            </a:extLst>
          </p:cNvPr>
          <p:cNvGrpSpPr/>
          <p:nvPr/>
        </p:nvGrpSpPr>
        <p:grpSpPr>
          <a:xfrm>
            <a:off x="228600" y="219075"/>
            <a:ext cx="11734800" cy="6419850"/>
            <a:chOff x="203755" y="143366"/>
            <a:chExt cx="11734800" cy="6419850"/>
          </a:xfrm>
        </p:grpSpPr>
        <p:sp>
          <p:nvSpPr>
            <p:cNvPr id="4" name="Rectangle 3">
              <a:extLst>
                <a:ext uri="{FF2B5EF4-FFF2-40B4-BE49-F238E27FC236}">
                  <a16:creationId xmlns:a16="http://schemas.microsoft.com/office/drawing/2014/main" id="{E7F73510-CE1C-7165-C8C4-9444DC4B9895}"/>
                </a:ext>
              </a:extLst>
            </p:cNvPr>
            <p:cNvSpPr/>
            <p:nvPr/>
          </p:nvSpPr>
          <p:spPr>
            <a:xfrm>
              <a:off x="203755" y="143366"/>
              <a:ext cx="11734800" cy="6419850"/>
            </a:xfrm>
            <a:prstGeom prst="rect">
              <a:avLst/>
            </a:prstGeom>
            <a:noFill/>
            <a:ln w="254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Picture 4">
              <a:extLst>
                <a:ext uri="{FF2B5EF4-FFF2-40B4-BE49-F238E27FC236}">
                  <a16:creationId xmlns:a16="http://schemas.microsoft.com/office/drawing/2014/main" id="{DDC51D5E-90AA-4CFF-EBB1-E46F15A650B3}"/>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10421922" y="5050116"/>
              <a:ext cx="1276350" cy="1276350"/>
            </a:xfrm>
            <a:prstGeom prst="rect">
              <a:avLst/>
            </a:prstGeom>
          </p:spPr>
        </p:pic>
        <p:sp>
          <p:nvSpPr>
            <p:cNvPr id="6" name="TextBox 6">
              <a:extLst>
                <a:ext uri="{FF2B5EF4-FFF2-40B4-BE49-F238E27FC236}">
                  <a16:creationId xmlns:a16="http://schemas.microsoft.com/office/drawing/2014/main" id="{4CB99B11-BEA2-20FC-B681-1D41A37D24E8}"/>
                </a:ext>
              </a:extLst>
            </p:cNvPr>
            <p:cNvSpPr txBox="1"/>
            <p:nvPr/>
          </p:nvSpPr>
          <p:spPr>
            <a:xfrm>
              <a:off x="493728" y="437266"/>
              <a:ext cx="3800878" cy="400110"/>
            </a:xfrm>
            <a:prstGeom prst="rect">
              <a:avLst/>
            </a:prstGeom>
            <a:noFill/>
          </p:spPr>
          <p:txBody>
            <a:bodyPr wrap="square" rtlCol="0">
              <a:spAutoFit/>
            </a:bodyPr>
            <a:lstStyle/>
            <a:p>
              <a:r>
                <a:rPr lang="tr-TR" sz="2000" b="1" u="sng" dirty="0" err="1"/>
                <a:t>Occupational</a:t>
              </a:r>
              <a:r>
                <a:rPr lang="tr-TR" sz="2000" b="1" u="sng" dirty="0"/>
                <a:t> </a:t>
              </a:r>
              <a:r>
                <a:rPr lang="tr-TR" sz="2000" b="1" u="sng" dirty="0" err="1"/>
                <a:t>Health</a:t>
              </a:r>
              <a:r>
                <a:rPr lang="tr-TR" sz="2000" b="1" u="sng" dirty="0"/>
                <a:t> </a:t>
              </a:r>
              <a:r>
                <a:rPr lang="tr-TR" sz="2000" b="1" u="sng" dirty="0" err="1"/>
                <a:t>and</a:t>
              </a:r>
              <a:r>
                <a:rPr lang="tr-TR" sz="2000" b="1" u="sng" dirty="0"/>
                <a:t> </a:t>
              </a:r>
              <a:r>
                <a:rPr lang="tr-TR" sz="2000" b="1" u="sng" dirty="0" err="1" smtClean="0"/>
                <a:t>Safety</a:t>
              </a:r>
              <a:r>
                <a:rPr lang="tr-TR" sz="2000" b="1" u="sng" dirty="0" smtClean="0"/>
                <a:t> II </a:t>
              </a:r>
              <a:endParaRPr lang="tr-TR" sz="2000" b="1" u="sng" dirty="0"/>
            </a:p>
          </p:txBody>
        </p:sp>
      </p:grpSp>
      <p:sp>
        <p:nvSpPr>
          <p:cNvPr id="7" name="Dikdörtgen 6"/>
          <p:cNvSpPr/>
          <p:nvPr/>
        </p:nvSpPr>
        <p:spPr>
          <a:xfrm>
            <a:off x="1178061" y="951319"/>
            <a:ext cx="4347882" cy="4837222"/>
          </a:xfrm>
          <a:prstGeom prst="rect">
            <a:avLst/>
          </a:prstGeom>
        </p:spPr>
        <p:txBody>
          <a:bodyPr wrap="square">
            <a:spAutoFit/>
          </a:bodyPr>
          <a:lstStyle/>
          <a:p>
            <a:pPr>
              <a:lnSpc>
                <a:spcPts val="1600"/>
              </a:lnSpc>
              <a:spcAft>
                <a:spcPts val="0"/>
              </a:spcAft>
            </a:pPr>
            <a:r>
              <a:rPr lang="en-US" sz="1600" kern="1800" dirty="0">
                <a:latin typeface="Calibri" panose="020F0502020204030204" pitchFamily="34" charset="0"/>
                <a:ea typeface="Times New Roman" panose="02020603050405020304" pitchFamily="18" charset="0"/>
                <a:cs typeface="Calibri" panose="020F0502020204030204" pitchFamily="34" charset="0"/>
              </a:rPr>
              <a:t>Six steps for successful </a:t>
            </a:r>
            <a:r>
              <a:rPr lang="tr-TR" sz="1600" kern="1800" dirty="0" err="1" smtClean="0">
                <a:latin typeface="Calibri" panose="020F0502020204030204" pitchFamily="34" charset="0"/>
                <a:ea typeface="Times New Roman" panose="02020603050405020304" pitchFamily="18" charset="0"/>
                <a:cs typeface="Calibri" panose="020F0502020204030204" pitchFamily="34" charset="0"/>
              </a:rPr>
              <a:t>accident</a:t>
            </a:r>
            <a:r>
              <a:rPr lang="en-US" sz="1600" kern="1800" dirty="0" smtClean="0">
                <a:latin typeface="Calibri" panose="020F0502020204030204" pitchFamily="34" charset="0"/>
                <a:ea typeface="Times New Roman" panose="02020603050405020304" pitchFamily="18" charset="0"/>
                <a:cs typeface="Calibri" panose="020F0502020204030204" pitchFamily="34" charset="0"/>
              </a:rPr>
              <a:t> investigation</a:t>
            </a:r>
            <a:r>
              <a:rPr lang="tr-TR" sz="1600" kern="1800" dirty="0" smtClean="0">
                <a:latin typeface="Calibri" panose="020F0502020204030204" pitchFamily="34" charset="0"/>
                <a:ea typeface="Times New Roman" panose="02020603050405020304" pitchFamily="18" charset="0"/>
                <a:cs typeface="Calibri" panose="020F0502020204030204" pitchFamily="34" charset="0"/>
              </a:rPr>
              <a:t> as </a:t>
            </a:r>
            <a:r>
              <a:rPr lang="tr-TR" sz="1600" kern="1800" dirty="0" err="1" smtClean="0">
                <a:latin typeface="Calibri" panose="020F0502020204030204" pitchFamily="34" charset="0"/>
                <a:ea typeface="Times New Roman" panose="02020603050405020304" pitchFamily="18" charset="0"/>
                <a:cs typeface="Calibri" panose="020F0502020204030204" pitchFamily="34" charset="0"/>
              </a:rPr>
              <a:t>defined</a:t>
            </a:r>
            <a:r>
              <a:rPr lang="tr-TR" sz="1600" kern="1800" dirty="0" smtClean="0">
                <a:latin typeface="Calibri" panose="020F0502020204030204" pitchFamily="34" charset="0"/>
                <a:ea typeface="Times New Roman" panose="02020603050405020304" pitchFamily="18" charset="0"/>
                <a:cs typeface="Calibri" panose="020F0502020204030204" pitchFamily="34" charset="0"/>
              </a:rPr>
              <a:t> </a:t>
            </a:r>
            <a:r>
              <a:rPr lang="tr-TR" sz="1600" kern="1800" dirty="0" err="1" smtClean="0">
                <a:latin typeface="Calibri" panose="020F0502020204030204" pitchFamily="34" charset="0"/>
                <a:ea typeface="Times New Roman" panose="02020603050405020304" pitchFamily="18" charset="0"/>
                <a:cs typeface="Calibri" panose="020F0502020204030204" pitchFamily="34" charset="0"/>
              </a:rPr>
              <a:t>by</a:t>
            </a:r>
            <a:r>
              <a:rPr lang="tr-TR" sz="1600" kern="1800" dirty="0" smtClean="0">
                <a:latin typeface="Calibri" panose="020F0502020204030204" pitchFamily="34" charset="0"/>
                <a:ea typeface="Times New Roman" panose="02020603050405020304" pitchFamily="18" charset="0"/>
                <a:cs typeface="Calibri" panose="020F0502020204030204" pitchFamily="34" charset="0"/>
              </a:rPr>
              <a:t> George </a:t>
            </a:r>
            <a:r>
              <a:rPr lang="tr-TR" sz="1600" kern="1800" dirty="0" err="1" smtClean="0">
                <a:latin typeface="Calibri" panose="020F0502020204030204" pitchFamily="34" charset="0"/>
                <a:ea typeface="Times New Roman" panose="02020603050405020304" pitchFamily="18" charset="0"/>
                <a:cs typeface="Calibri" panose="020F0502020204030204" pitchFamily="34" charset="0"/>
              </a:rPr>
              <a:t>Elton</a:t>
            </a:r>
            <a:r>
              <a:rPr lang="tr-TR" sz="1600" kern="1800" dirty="0" smtClean="0">
                <a:latin typeface="Calibri" panose="020F0502020204030204" pitchFamily="34" charset="0"/>
                <a:ea typeface="Times New Roman" panose="02020603050405020304" pitchFamily="18" charset="0"/>
                <a:cs typeface="Calibri" panose="020F0502020204030204" pitchFamily="34" charset="0"/>
              </a:rPr>
              <a:t> Mayo, </a:t>
            </a:r>
            <a:r>
              <a:rPr lang="tr-TR" sz="1600" kern="1800" dirty="0" err="1" smtClean="0">
                <a:latin typeface="Calibri" panose="020F0502020204030204" pitchFamily="34" charset="0"/>
                <a:ea typeface="Times New Roman" panose="02020603050405020304" pitchFamily="18" charset="0"/>
                <a:cs typeface="Calibri" panose="020F0502020204030204" pitchFamily="34" charset="0"/>
              </a:rPr>
              <a:t>one</a:t>
            </a:r>
            <a:r>
              <a:rPr lang="tr-TR" sz="1600" kern="1800" dirty="0" smtClean="0">
                <a:latin typeface="Calibri" panose="020F0502020204030204" pitchFamily="34" charset="0"/>
                <a:ea typeface="Times New Roman" panose="02020603050405020304" pitchFamily="18" charset="0"/>
                <a:cs typeface="Calibri" panose="020F0502020204030204" pitchFamily="34" charset="0"/>
              </a:rPr>
              <a:t> of </a:t>
            </a:r>
            <a:r>
              <a:rPr lang="tr-TR" sz="1600" kern="1800" dirty="0" err="1" smtClean="0">
                <a:latin typeface="Calibri" panose="020F0502020204030204" pitchFamily="34" charset="0"/>
                <a:ea typeface="Times New Roman" panose="02020603050405020304" pitchFamily="18" charset="0"/>
                <a:cs typeface="Calibri" panose="020F0502020204030204" pitchFamily="34" charset="0"/>
              </a:rPr>
              <a:t>the</a:t>
            </a:r>
            <a:r>
              <a:rPr lang="tr-TR" sz="1600" kern="1800" dirty="0" smtClean="0">
                <a:latin typeface="Calibri" panose="020F0502020204030204" pitchFamily="34" charset="0"/>
                <a:ea typeface="Times New Roman" panose="02020603050405020304" pitchFamily="18" charset="0"/>
                <a:cs typeface="Calibri" panose="020F0502020204030204" pitchFamily="34" charset="0"/>
              </a:rPr>
              <a:t> </a:t>
            </a:r>
            <a:r>
              <a:rPr lang="tr-TR" sz="1600" kern="1800" dirty="0" err="1" smtClean="0">
                <a:latin typeface="Calibri" panose="020F0502020204030204" pitchFamily="34" charset="0"/>
                <a:ea typeface="Times New Roman" panose="02020603050405020304" pitchFamily="18" charset="0"/>
                <a:cs typeface="Calibri" panose="020F0502020204030204" pitchFamily="34" charset="0"/>
              </a:rPr>
              <a:t>pioneers</a:t>
            </a:r>
            <a:r>
              <a:rPr lang="tr-TR" sz="1600" kern="1800" dirty="0" smtClean="0">
                <a:latin typeface="Calibri" panose="020F0502020204030204" pitchFamily="34" charset="0"/>
                <a:ea typeface="Times New Roman" panose="02020603050405020304" pitchFamily="18" charset="0"/>
                <a:cs typeface="Calibri" panose="020F0502020204030204" pitchFamily="34" charset="0"/>
              </a:rPr>
              <a:t> of </a:t>
            </a:r>
            <a:r>
              <a:rPr lang="tr-TR" sz="1600" kern="1800" dirty="0" err="1" smtClean="0">
                <a:latin typeface="Calibri" panose="020F0502020204030204" pitchFamily="34" charset="0"/>
                <a:ea typeface="Times New Roman" panose="02020603050405020304" pitchFamily="18" charset="0"/>
                <a:cs typeface="Calibri" panose="020F0502020204030204" pitchFamily="34" charset="0"/>
              </a:rPr>
              <a:t>business</a:t>
            </a:r>
            <a:r>
              <a:rPr lang="tr-TR" sz="1600" kern="1800" dirty="0" smtClean="0">
                <a:latin typeface="Calibri" panose="020F0502020204030204" pitchFamily="34" charset="0"/>
                <a:ea typeface="Times New Roman" panose="02020603050405020304" pitchFamily="18" charset="0"/>
                <a:cs typeface="Calibri" panose="020F0502020204030204" pitchFamily="34" charset="0"/>
              </a:rPr>
              <a:t> </a:t>
            </a:r>
            <a:r>
              <a:rPr lang="tr-TR" sz="1600" kern="1800" dirty="0" err="1" smtClean="0">
                <a:latin typeface="Calibri" panose="020F0502020204030204" pitchFamily="34" charset="0"/>
                <a:ea typeface="Times New Roman" panose="02020603050405020304" pitchFamily="18" charset="0"/>
                <a:cs typeface="Calibri" panose="020F0502020204030204" pitchFamily="34" charset="0"/>
              </a:rPr>
              <a:t>management</a:t>
            </a:r>
            <a:r>
              <a:rPr lang="tr-TR" sz="1600" kern="1800" dirty="0" smtClean="0">
                <a:latin typeface="Calibri" panose="020F0502020204030204" pitchFamily="34" charset="0"/>
                <a:ea typeface="Times New Roman" panose="02020603050405020304" pitchFamily="18" charset="0"/>
                <a:cs typeface="Calibri" panose="020F0502020204030204" pitchFamily="34" charset="0"/>
              </a:rPr>
              <a:t>:</a:t>
            </a:r>
          </a:p>
          <a:p>
            <a:pPr>
              <a:lnSpc>
                <a:spcPts val="1600"/>
              </a:lnSpc>
              <a:spcAft>
                <a:spcPts val="0"/>
              </a:spcAft>
            </a:pP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ts val="1800"/>
              </a:lnSpc>
              <a:spcAft>
                <a:spcPts val="0"/>
              </a:spcAft>
            </a:pPr>
            <a:r>
              <a:rPr lang="en-US" sz="1600" dirty="0" err="1" smtClean="0">
                <a:latin typeface="Calibri" panose="020F0502020204030204" pitchFamily="34" charset="0"/>
                <a:ea typeface="Times New Roman" panose="02020603050405020304" pitchFamily="18" charset="0"/>
                <a:cs typeface="Calibri" panose="020F0502020204030204" pitchFamily="34" charset="0"/>
              </a:rPr>
              <a:t>Organi</a:t>
            </a:r>
            <a:r>
              <a:rPr lang="tr-TR" sz="1600" dirty="0" smtClean="0">
                <a:latin typeface="Calibri" panose="020F0502020204030204" pitchFamily="34" charset="0"/>
                <a:ea typeface="Times New Roman" panose="02020603050405020304" pitchFamily="18" charset="0"/>
                <a:cs typeface="Calibri" panose="020F0502020204030204" pitchFamily="34" charset="0"/>
              </a:rPr>
              <a:t>z</a:t>
            </a:r>
            <a:r>
              <a:rPr lang="en-US" sz="1600" dirty="0" err="1" smtClean="0">
                <a:latin typeface="Calibri" panose="020F0502020204030204" pitchFamily="34" charset="0"/>
                <a:ea typeface="Times New Roman" panose="02020603050405020304" pitchFamily="18" charset="0"/>
                <a:cs typeface="Calibri" panose="020F0502020204030204" pitchFamily="34" charset="0"/>
              </a:rPr>
              <a:t>ations</a:t>
            </a:r>
            <a:r>
              <a:rPr lang="en-US" sz="1600" dirty="0" smtClean="0">
                <a:latin typeface="Calibri" panose="020F0502020204030204" pitchFamily="34" charset="0"/>
                <a:ea typeface="Times New Roman" panose="02020603050405020304" pitchFamily="18" charset="0"/>
                <a:cs typeface="Calibri" panose="020F0502020204030204" pitchFamily="34" charset="0"/>
              </a:rPr>
              <a:t> </a:t>
            </a:r>
            <a:r>
              <a:rPr lang="en-US" sz="1600" dirty="0">
                <a:latin typeface="Calibri" panose="020F0502020204030204" pitchFamily="34" charset="0"/>
                <a:ea typeface="Times New Roman" panose="02020603050405020304" pitchFamily="18" charset="0"/>
                <a:cs typeface="Calibri" panose="020F0502020204030204" pitchFamily="34" charset="0"/>
              </a:rPr>
              <a:t>investigate business upsets because they are required to by law or their own company standards, or the public or shareholders expect it. But, whatever the motivation, the goal is to identify why the incident happened and to take action to reduce the risk of future incidents</a:t>
            </a:r>
            <a:r>
              <a:rPr lang="en-US" sz="1600" dirty="0" smtClean="0">
                <a:latin typeface="Calibri" panose="020F0502020204030204" pitchFamily="34" charset="0"/>
                <a:ea typeface="Times New Roman" panose="02020603050405020304" pitchFamily="18" charset="0"/>
                <a:cs typeface="Calibri" panose="020F0502020204030204" pitchFamily="34" charset="0"/>
              </a:rPr>
              <a:t>.</a:t>
            </a:r>
            <a:r>
              <a:rPr lang="tr-TR" sz="1600" dirty="0" smtClean="0">
                <a:latin typeface="Calibri" panose="020F0502020204030204" pitchFamily="34" charset="0"/>
                <a:ea typeface="Times New Roman" panose="02020603050405020304" pitchFamily="18" charset="0"/>
                <a:cs typeface="Calibri" panose="020F0502020204030204" pitchFamily="34" charset="0"/>
              </a:rPr>
              <a:t>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ts val="1800"/>
              </a:lnSpc>
              <a:spcAft>
                <a:spcPts val="0"/>
              </a:spcAft>
            </a:pPr>
            <a:r>
              <a:rPr lang="en-US" sz="1600" dirty="0">
                <a:latin typeface="Calibri" panose="020F0502020204030204" pitchFamily="34" charset="0"/>
                <a:ea typeface="Times New Roman" panose="02020603050405020304" pitchFamily="18" charset="0"/>
                <a:cs typeface="Calibri" panose="020F0502020204030204" pitchFamily="34" charset="0"/>
              </a:rPr>
              <a:t>Investigations often find that similar scenarios have occurred previously but, for a variety of reasons, did not result in serious consequences. This is increasingly </a:t>
            </a:r>
            <a:r>
              <a:rPr lang="en-US" sz="1600" dirty="0" err="1" smtClean="0">
                <a:latin typeface="Calibri" panose="020F0502020204030204" pitchFamily="34" charset="0"/>
                <a:ea typeface="Times New Roman" panose="02020603050405020304" pitchFamily="18" charset="0"/>
                <a:cs typeface="Calibri" panose="020F0502020204030204" pitchFamily="34" charset="0"/>
              </a:rPr>
              <a:t>recogni</a:t>
            </a:r>
            <a:r>
              <a:rPr lang="tr-TR" sz="1600" dirty="0" smtClean="0">
                <a:latin typeface="Calibri" panose="020F0502020204030204" pitchFamily="34" charset="0"/>
                <a:ea typeface="Times New Roman" panose="02020603050405020304" pitchFamily="18" charset="0"/>
                <a:cs typeface="Calibri" panose="020F0502020204030204" pitchFamily="34" charset="0"/>
              </a:rPr>
              <a:t>z</a:t>
            </a:r>
            <a:r>
              <a:rPr lang="en-US" sz="1600" dirty="0" err="1" smtClean="0">
                <a:latin typeface="Calibri" panose="020F0502020204030204" pitchFamily="34" charset="0"/>
                <a:ea typeface="Times New Roman" panose="02020603050405020304" pitchFamily="18" charset="0"/>
                <a:cs typeface="Calibri" panose="020F0502020204030204" pitchFamily="34" charset="0"/>
              </a:rPr>
              <a:t>ed</a:t>
            </a:r>
            <a:r>
              <a:rPr lang="en-US" sz="1600" dirty="0" smtClean="0">
                <a:latin typeface="Calibri" panose="020F0502020204030204" pitchFamily="34" charset="0"/>
                <a:ea typeface="Times New Roman" panose="02020603050405020304" pitchFamily="18" charset="0"/>
                <a:cs typeface="Calibri" panose="020F0502020204030204" pitchFamily="34" charset="0"/>
              </a:rPr>
              <a:t> </a:t>
            </a:r>
            <a:r>
              <a:rPr lang="en-US" sz="1600" dirty="0">
                <a:latin typeface="Calibri" panose="020F0502020204030204" pitchFamily="34" charset="0"/>
                <a:ea typeface="Times New Roman" panose="02020603050405020304" pitchFamily="18" charset="0"/>
                <a:cs typeface="Calibri" panose="020F0502020204030204" pitchFamily="34" charset="0"/>
              </a:rPr>
              <a:t>in high-risk industries where “near misses” are also investigated as well as incidents which actually resulted in loss.</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ts val="1800"/>
              </a:lnSpc>
              <a:spcAft>
                <a:spcPts val="0"/>
              </a:spcAft>
            </a:pPr>
            <a:r>
              <a:rPr lang="en-US" sz="1600" dirty="0">
                <a:latin typeface="Calibri" panose="020F0502020204030204" pitchFamily="34" charset="0"/>
                <a:ea typeface="Times New Roman" panose="02020603050405020304" pitchFamily="18" charset="0"/>
                <a:cs typeface="Calibri" panose="020F0502020204030204" pitchFamily="34" charset="0"/>
              </a:rPr>
              <a:t>A six-step, structured approach to incident </a:t>
            </a:r>
            <a:r>
              <a:rPr lang="en-US" sz="1600" dirty="0" smtClean="0">
                <a:latin typeface="Calibri" panose="020F0502020204030204" pitchFamily="34" charset="0"/>
                <a:ea typeface="Times New Roman" panose="02020603050405020304" pitchFamily="18" charset="0"/>
                <a:cs typeface="Calibri" panose="020F0502020204030204" pitchFamily="34" charset="0"/>
              </a:rPr>
              <a:t>investigation</a:t>
            </a:r>
            <a:r>
              <a:rPr lang="tr-TR" sz="1600" dirty="0" smtClean="0">
                <a:latin typeface="Calibri" panose="020F0502020204030204" pitchFamily="34" charset="0"/>
                <a:ea typeface="Times New Roman" panose="02020603050405020304" pitchFamily="18" charset="0"/>
                <a:cs typeface="Calibri" panose="020F0502020204030204" pitchFamily="34" charset="0"/>
              </a:rPr>
              <a:t> </a:t>
            </a:r>
            <a:r>
              <a:rPr lang="en-US" sz="1600" dirty="0" smtClean="0">
                <a:latin typeface="Calibri" panose="020F0502020204030204" pitchFamily="34" charset="0"/>
                <a:ea typeface="Times New Roman" panose="02020603050405020304" pitchFamily="18" charset="0"/>
                <a:cs typeface="Calibri" panose="020F0502020204030204" pitchFamily="34" charset="0"/>
              </a:rPr>
              <a:t>helps </a:t>
            </a:r>
            <a:r>
              <a:rPr lang="en-US" sz="1600" dirty="0">
                <a:latin typeface="Calibri" panose="020F0502020204030204" pitchFamily="34" charset="0"/>
                <a:ea typeface="Times New Roman" panose="02020603050405020304" pitchFamily="18" charset="0"/>
                <a:cs typeface="Calibri" panose="020F0502020204030204" pitchFamily="34" charset="0"/>
              </a:rPr>
              <a:t>to ensure that all the causes are uncovered and addressed by appropriate actions.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Resim 7" descr="Steps for successful incident investigation"/>
          <p:cNvPicPr/>
          <p:nvPr/>
        </p:nvPicPr>
        <p:blipFill>
          <a:blip r:embed="rId4">
            <a:extLst>
              <a:ext uri="{28A0092B-C50C-407E-A947-70E740481C1C}">
                <a14:useLocalDpi xmlns:a14="http://schemas.microsoft.com/office/drawing/2010/main" val="0"/>
              </a:ext>
            </a:extLst>
          </a:blip>
          <a:srcRect/>
          <a:stretch>
            <a:fillRect/>
          </a:stretch>
        </p:blipFill>
        <p:spPr bwMode="auto">
          <a:xfrm>
            <a:off x="5990665" y="785107"/>
            <a:ext cx="4946276" cy="5169647"/>
          </a:xfrm>
          <a:prstGeom prst="rect">
            <a:avLst/>
          </a:prstGeom>
          <a:noFill/>
          <a:ln>
            <a:noFill/>
          </a:ln>
        </p:spPr>
      </p:pic>
    </p:spTree>
    <p:extLst>
      <p:ext uri="{BB962C8B-B14F-4D97-AF65-F5344CB8AC3E}">
        <p14:creationId xmlns:p14="http://schemas.microsoft.com/office/powerpoint/2010/main" val="179191653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p:cNvSpPr>
            <a:spLocks noGrp="1"/>
          </p:cNvSpPr>
          <p:nvPr>
            <p:ph type="dt" sz="half" idx="10"/>
          </p:nvPr>
        </p:nvSpPr>
        <p:spPr>
          <a:xfrm>
            <a:off x="600456" y="6020137"/>
            <a:ext cx="1146048" cy="365125"/>
          </a:xfrm>
        </p:spPr>
        <p:txBody>
          <a:bodyPr/>
          <a:lstStyle/>
          <a:p>
            <a:fld id="{99545442-974A-46B7-B933-20B9A66515A0}" type="datetime10">
              <a:rPr lang="en-US" sz="2400" b="1" smtClean="0">
                <a:solidFill>
                  <a:schemeClr val="tx1"/>
                </a:solidFill>
              </a:rPr>
              <a:t>16:59</a:t>
            </a:fld>
            <a:endParaRPr lang="en-US" sz="2400" b="1">
              <a:solidFill>
                <a:schemeClr val="tx1"/>
              </a:solidFill>
            </a:endParaRPr>
          </a:p>
        </p:txBody>
      </p:sp>
      <p:grpSp>
        <p:nvGrpSpPr>
          <p:cNvPr id="3" name="Group 7">
            <a:extLst>
              <a:ext uri="{FF2B5EF4-FFF2-40B4-BE49-F238E27FC236}">
                <a16:creationId xmlns:a16="http://schemas.microsoft.com/office/drawing/2014/main" id="{4F80FCD9-6F6E-8C38-776D-E061987F0D62}"/>
              </a:ext>
            </a:extLst>
          </p:cNvPr>
          <p:cNvGrpSpPr/>
          <p:nvPr/>
        </p:nvGrpSpPr>
        <p:grpSpPr>
          <a:xfrm>
            <a:off x="228600" y="219075"/>
            <a:ext cx="11734800" cy="6419850"/>
            <a:chOff x="203755" y="143366"/>
            <a:chExt cx="11734800" cy="6419850"/>
          </a:xfrm>
        </p:grpSpPr>
        <p:sp>
          <p:nvSpPr>
            <p:cNvPr id="4" name="Rectangle 3">
              <a:extLst>
                <a:ext uri="{FF2B5EF4-FFF2-40B4-BE49-F238E27FC236}">
                  <a16:creationId xmlns:a16="http://schemas.microsoft.com/office/drawing/2014/main" id="{E7F73510-CE1C-7165-C8C4-9444DC4B9895}"/>
                </a:ext>
              </a:extLst>
            </p:cNvPr>
            <p:cNvSpPr/>
            <p:nvPr/>
          </p:nvSpPr>
          <p:spPr>
            <a:xfrm>
              <a:off x="203755" y="143366"/>
              <a:ext cx="11734800" cy="6419850"/>
            </a:xfrm>
            <a:prstGeom prst="rect">
              <a:avLst/>
            </a:prstGeom>
            <a:noFill/>
            <a:ln w="254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Picture 4">
              <a:extLst>
                <a:ext uri="{FF2B5EF4-FFF2-40B4-BE49-F238E27FC236}">
                  <a16:creationId xmlns:a16="http://schemas.microsoft.com/office/drawing/2014/main" id="{DDC51D5E-90AA-4CFF-EBB1-E46F15A650B3}"/>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10421922" y="5050116"/>
              <a:ext cx="1276350" cy="1276350"/>
            </a:xfrm>
            <a:prstGeom prst="rect">
              <a:avLst/>
            </a:prstGeom>
          </p:spPr>
        </p:pic>
        <p:sp>
          <p:nvSpPr>
            <p:cNvPr id="6" name="TextBox 6">
              <a:extLst>
                <a:ext uri="{FF2B5EF4-FFF2-40B4-BE49-F238E27FC236}">
                  <a16:creationId xmlns:a16="http://schemas.microsoft.com/office/drawing/2014/main" id="{4CB99B11-BEA2-20FC-B681-1D41A37D24E8}"/>
                </a:ext>
              </a:extLst>
            </p:cNvPr>
            <p:cNvSpPr txBox="1"/>
            <p:nvPr/>
          </p:nvSpPr>
          <p:spPr>
            <a:xfrm>
              <a:off x="493727" y="437266"/>
              <a:ext cx="3783461" cy="400110"/>
            </a:xfrm>
            <a:prstGeom prst="rect">
              <a:avLst/>
            </a:prstGeom>
            <a:noFill/>
          </p:spPr>
          <p:txBody>
            <a:bodyPr wrap="square" rtlCol="0">
              <a:spAutoFit/>
            </a:bodyPr>
            <a:lstStyle/>
            <a:p>
              <a:r>
                <a:rPr lang="tr-TR" sz="2000" b="1" u="sng" dirty="0" err="1"/>
                <a:t>Occupational</a:t>
              </a:r>
              <a:r>
                <a:rPr lang="tr-TR" sz="2000" b="1" u="sng" dirty="0"/>
                <a:t> </a:t>
              </a:r>
              <a:r>
                <a:rPr lang="tr-TR" sz="2000" b="1" u="sng" dirty="0" err="1"/>
                <a:t>Health</a:t>
              </a:r>
              <a:r>
                <a:rPr lang="tr-TR" sz="2000" b="1" u="sng" dirty="0"/>
                <a:t> </a:t>
              </a:r>
              <a:r>
                <a:rPr lang="tr-TR" sz="2000" b="1" u="sng" dirty="0" err="1"/>
                <a:t>and</a:t>
              </a:r>
              <a:r>
                <a:rPr lang="tr-TR" sz="2000" b="1" u="sng" dirty="0"/>
                <a:t> </a:t>
              </a:r>
              <a:r>
                <a:rPr lang="tr-TR" sz="2000" b="1" u="sng" dirty="0" err="1" smtClean="0"/>
                <a:t>Safety</a:t>
              </a:r>
              <a:r>
                <a:rPr lang="tr-TR" sz="2000" b="1" u="sng" dirty="0" smtClean="0"/>
                <a:t> II </a:t>
              </a:r>
              <a:endParaRPr lang="tr-TR" sz="2000" b="1" u="sng" dirty="0"/>
            </a:p>
          </p:txBody>
        </p:sp>
      </p:grpSp>
      <p:sp>
        <p:nvSpPr>
          <p:cNvPr id="7" name="Metin kutusu 6"/>
          <p:cNvSpPr txBox="1"/>
          <p:nvPr/>
        </p:nvSpPr>
        <p:spPr>
          <a:xfrm>
            <a:off x="715973" y="1022319"/>
            <a:ext cx="2789228" cy="369332"/>
          </a:xfrm>
          <a:prstGeom prst="rect">
            <a:avLst/>
          </a:prstGeom>
          <a:noFill/>
        </p:spPr>
        <p:txBody>
          <a:bodyPr wrap="square" rtlCol="0">
            <a:spAutoFit/>
          </a:bodyPr>
          <a:lstStyle/>
          <a:p>
            <a:r>
              <a:rPr lang="tr-TR" b="1" u="sng" dirty="0" err="1" smtClean="0"/>
              <a:t>Hazard</a:t>
            </a:r>
            <a:r>
              <a:rPr lang="tr-TR" b="1" u="sng" dirty="0" smtClean="0"/>
              <a:t> Control</a:t>
            </a:r>
            <a:endParaRPr lang="en-US" b="1" u="sng" dirty="0"/>
          </a:p>
        </p:txBody>
      </p:sp>
      <p:sp>
        <p:nvSpPr>
          <p:cNvPr id="8" name="Dikdörtgen 7"/>
          <p:cNvSpPr/>
          <p:nvPr/>
        </p:nvSpPr>
        <p:spPr>
          <a:xfrm>
            <a:off x="855187" y="1890117"/>
            <a:ext cx="10192870" cy="3293209"/>
          </a:xfrm>
          <a:prstGeom prst="rect">
            <a:avLst/>
          </a:prstGeom>
        </p:spPr>
        <p:txBody>
          <a:bodyPr wrap="square">
            <a:spAutoFit/>
          </a:bodyPr>
          <a:lstStyle/>
          <a:p>
            <a:pPr>
              <a:lnSpc>
                <a:spcPts val="1600"/>
              </a:lnSpc>
              <a:spcBef>
                <a:spcPts val="600"/>
              </a:spcBef>
            </a:pPr>
            <a:r>
              <a:rPr lang="en-US" sz="1600" dirty="0">
                <a:solidFill>
                  <a:srgbClr val="212121"/>
                </a:solidFill>
              </a:rPr>
              <a:t>Effective controls protect workers from workplace hazards; help avoid injuries, illnesses, and incidents; minimize or eliminate safety and health risks; and help employers provide workers with safe and healthful working conditions. The processes described in this section will help employers prevent and control hazards identified in the previous section.</a:t>
            </a:r>
          </a:p>
          <a:p>
            <a:pPr>
              <a:lnSpc>
                <a:spcPts val="1600"/>
              </a:lnSpc>
              <a:spcBef>
                <a:spcPts val="600"/>
              </a:spcBef>
            </a:pPr>
            <a:r>
              <a:rPr lang="en-US" sz="1600" dirty="0">
                <a:solidFill>
                  <a:srgbClr val="212121"/>
                </a:solidFill>
              </a:rPr>
              <a:t>To effectively control and prevent hazards, employers should:</a:t>
            </a:r>
          </a:p>
          <a:p>
            <a:pPr marL="742950" lvl="1" indent="-285750">
              <a:lnSpc>
                <a:spcPts val="1600"/>
              </a:lnSpc>
              <a:spcBef>
                <a:spcPts val="600"/>
              </a:spcBef>
              <a:buFont typeface="Arial" panose="020B0604020202020204" pitchFamily="34" charset="0"/>
              <a:buChar char="•"/>
            </a:pPr>
            <a:r>
              <a:rPr lang="en-US" sz="1600" dirty="0">
                <a:solidFill>
                  <a:srgbClr val="212121"/>
                </a:solidFill>
              </a:rPr>
              <a:t>Involve workers, who often have the best understanding of the conditions that create hazards and insights into how they can be controlled.</a:t>
            </a:r>
          </a:p>
          <a:p>
            <a:pPr marL="742950" lvl="1" indent="-285750">
              <a:lnSpc>
                <a:spcPts val="1600"/>
              </a:lnSpc>
              <a:spcBef>
                <a:spcPts val="600"/>
              </a:spcBef>
              <a:buFont typeface="Arial" panose="020B0604020202020204" pitchFamily="34" charset="0"/>
              <a:buChar char="•"/>
            </a:pPr>
            <a:r>
              <a:rPr lang="en-US" sz="1600" dirty="0">
                <a:solidFill>
                  <a:srgbClr val="212121"/>
                </a:solidFill>
              </a:rPr>
              <a:t>Identify and evaluate options for controlling hazards, using a "hierarchy of controls."</a:t>
            </a:r>
          </a:p>
          <a:p>
            <a:pPr marL="742950" lvl="1" indent="-285750">
              <a:lnSpc>
                <a:spcPts val="1600"/>
              </a:lnSpc>
              <a:spcBef>
                <a:spcPts val="600"/>
              </a:spcBef>
              <a:buFont typeface="Arial" panose="020B0604020202020204" pitchFamily="34" charset="0"/>
              <a:buChar char="•"/>
            </a:pPr>
            <a:r>
              <a:rPr lang="en-US" sz="1600" dirty="0">
                <a:solidFill>
                  <a:srgbClr val="212121"/>
                </a:solidFill>
              </a:rPr>
              <a:t>Use a hazard control plan to guide the selection and implementation of controls, and implement controls according to the plan.</a:t>
            </a:r>
          </a:p>
          <a:p>
            <a:pPr marL="742950" lvl="1" indent="-285750">
              <a:lnSpc>
                <a:spcPts val="1600"/>
              </a:lnSpc>
              <a:spcBef>
                <a:spcPts val="600"/>
              </a:spcBef>
              <a:buFont typeface="Arial" panose="020B0604020202020204" pitchFamily="34" charset="0"/>
              <a:buChar char="•"/>
            </a:pPr>
            <a:r>
              <a:rPr lang="en-US" sz="1600" dirty="0">
                <a:solidFill>
                  <a:srgbClr val="212121"/>
                </a:solidFill>
              </a:rPr>
              <a:t>Develop plans with measures to protect workers during emergencies and </a:t>
            </a:r>
            <a:r>
              <a:rPr lang="en-US" sz="1600" dirty="0" err="1">
                <a:solidFill>
                  <a:srgbClr val="212121"/>
                </a:solidFill>
              </a:rPr>
              <a:t>nonroutine</a:t>
            </a:r>
            <a:r>
              <a:rPr lang="en-US" sz="1600" dirty="0">
                <a:solidFill>
                  <a:srgbClr val="212121"/>
                </a:solidFill>
              </a:rPr>
              <a:t> activities.</a:t>
            </a:r>
          </a:p>
          <a:p>
            <a:pPr marL="742950" lvl="1" indent="-285750">
              <a:lnSpc>
                <a:spcPts val="1600"/>
              </a:lnSpc>
              <a:spcBef>
                <a:spcPts val="600"/>
              </a:spcBef>
              <a:buFont typeface="Arial" panose="020B0604020202020204" pitchFamily="34" charset="0"/>
              <a:buChar char="•"/>
            </a:pPr>
            <a:r>
              <a:rPr lang="en-US" sz="1600" dirty="0">
                <a:solidFill>
                  <a:srgbClr val="212121"/>
                </a:solidFill>
              </a:rPr>
              <a:t>Evaluate the effectiveness of existing controls to determine whether they continue to provide protection, or whether different controls may be more effective. Review new technologies for their potential to be more protective, more reliable, or less costly.</a:t>
            </a:r>
            <a:endParaRPr lang="en-US" sz="1600" b="0" i="0" dirty="0">
              <a:solidFill>
                <a:srgbClr val="212121"/>
              </a:solidFill>
              <a:effectLst/>
            </a:endParaRPr>
          </a:p>
        </p:txBody>
      </p:sp>
    </p:spTree>
    <p:extLst>
      <p:ext uri="{BB962C8B-B14F-4D97-AF65-F5344CB8AC3E}">
        <p14:creationId xmlns:p14="http://schemas.microsoft.com/office/powerpoint/2010/main" val="3277413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p:cNvSpPr>
            <a:spLocks noGrp="1"/>
          </p:cNvSpPr>
          <p:nvPr>
            <p:ph type="dt" sz="half" idx="10"/>
          </p:nvPr>
        </p:nvSpPr>
        <p:spPr>
          <a:xfrm>
            <a:off x="637032" y="6037050"/>
            <a:ext cx="1082040" cy="365125"/>
          </a:xfrm>
        </p:spPr>
        <p:txBody>
          <a:bodyPr/>
          <a:lstStyle/>
          <a:p>
            <a:fld id="{FD52B978-2856-4BE4-9D73-E156F528D00C}" type="datetime10">
              <a:rPr lang="en-US" sz="2400" b="1" smtClean="0">
                <a:solidFill>
                  <a:schemeClr val="tx1"/>
                </a:solidFill>
              </a:rPr>
              <a:t>16:59</a:t>
            </a:fld>
            <a:endParaRPr lang="en-US" sz="2400" b="1" dirty="0">
              <a:solidFill>
                <a:schemeClr val="tx1"/>
              </a:solidFill>
            </a:endParaRPr>
          </a:p>
        </p:txBody>
      </p:sp>
      <p:grpSp>
        <p:nvGrpSpPr>
          <p:cNvPr id="3" name="Group 7">
            <a:extLst>
              <a:ext uri="{FF2B5EF4-FFF2-40B4-BE49-F238E27FC236}">
                <a16:creationId xmlns:a16="http://schemas.microsoft.com/office/drawing/2014/main" id="{4F80FCD9-6F6E-8C38-776D-E061987F0D62}"/>
              </a:ext>
            </a:extLst>
          </p:cNvPr>
          <p:cNvGrpSpPr/>
          <p:nvPr/>
        </p:nvGrpSpPr>
        <p:grpSpPr>
          <a:xfrm>
            <a:off x="228600" y="219075"/>
            <a:ext cx="11734800" cy="6419850"/>
            <a:chOff x="203755" y="143366"/>
            <a:chExt cx="11734800" cy="6419850"/>
          </a:xfrm>
        </p:grpSpPr>
        <p:sp>
          <p:nvSpPr>
            <p:cNvPr id="4" name="Rectangle 3">
              <a:extLst>
                <a:ext uri="{FF2B5EF4-FFF2-40B4-BE49-F238E27FC236}">
                  <a16:creationId xmlns:a16="http://schemas.microsoft.com/office/drawing/2014/main" id="{E7F73510-CE1C-7165-C8C4-9444DC4B9895}"/>
                </a:ext>
              </a:extLst>
            </p:cNvPr>
            <p:cNvSpPr/>
            <p:nvPr/>
          </p:nvSpPr>
          <p:spPr>
            <a:xfrm>
              <a:off x="203755" y="143366"/>
              <a:ext cx="11734800" cy="6419850"/>
            </a:xfrm>
            <a:prstGeom prst="rect">
              <a:avLst/>
            </a:prstGeom>
            <a:noFill/>
            <a:ln w="254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Picture 4">
              <a:extLst>
                <a:ext uri="{FF2B5EF4-FFF2-40B4-BE49-F238E27FC236}">
                  <a16:creationId xmlns:a16="http://schemas.microsoft.com/office/drawing/2014/main" id="{DDC51D5E-90AA-4CFF-EBB1-E46F15A650B3}"/>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10421922" y="5050116"/>
              <a:ext cx="1276350" cy="1276350"/>
            </a:xfrm>
            <a:prstGeom prst="rect">
              <a:avLst/>
            </a:prstGeom>
          </p:spPr>
        </p:pic>
        <p:sp>
          <p:nvSpPr>
            <p:cNvPr id="6" name="TextBox 6">
              <a:extLst>
                <a:ext uri="{FF2B5EF4-FFF2-40B4-BE49-F238E27FC236}">
                  <a16:creationId xmlns:a16="http://schemas.microsoft.com/office/drawing/2014/main" id="{4CB99B11-BEA2-20FC-B681-1D41A37D24E8}"/>
                </a:ext>
              </a:extLst>
            </p:cNvPr>
            <p:cNvSpPr txBox="1"/>
            <p:nvPr/>
          </p:nvSpPr>
          <p:spPr>
            <a:xfrm>
              <a:off x="493728" y="437266"/>
              <a:ext cx="3757336" cy="400110"/>
            </a:xfrm>
            <a:prstGeom prst="rect">
              <a:avLst/>
            </a:prstGeom>
            <a:noFill/>
          </p:spPr>
          <p:txBody>
            <a:bodyPr wrap="square" rtlCol="0">
              <a:spAutoFit/>
            </a:bodyPr>
            <a:lstStyle/>
            <a:p>
              <a:r>
                <a:rPr lang="tr-TR" sz="2000" b="1" u="sng" dirty="0" err="1"/>
                <a:t>Occupational</a:t>
              </a:r>
              <a:r>
                <a:rPr lang="tr-TR" sz="2000" b="1" u="sng" dirty="0"/>
                <a:t> </a:t>
              </a:r>
              <a:r>
                <a:rPr lang="tr-TR" sz="2000" b="1" u="sng" dirty="0" err="1"/>
                <a:t>Health</a:t>
              </a:r>
              <a:r>
                <a:rPr lang="tr-TR" sz="2000" b="1" u="sng" dirty="0"/>
                <a:t> </a:t>
              </a:r>
              <a:r>
                <a:rPr lang="tr-TR" sz="2000" b="1" u="sng" dirty="0" err="1"/>
                <a:t>and</a:t>
              </a:r>
              <a:r>
                <a:rPr lang="tr-TR" sz="2000" b="1" u="sng" dirty="0"/>
                <a:t> </a:t>
              </a:r>
              <a:r>
                <a:rPr lang="tr-TR" sz="2000" b="1" u="sng" dirty="0" err="1" smtClean="0"/>
                <a:t>Safety</a:t>
              </a:r>
              <a:r>
                <a:rPr lang="tr-TR" sz="2000" b="1" u="sng" dirty="0" smtClean="0"/>
                <a:t> II </a:t>
              </a:r>
              <a:endParaRPr lang="tr-TR" sz="2000" b="1" u="sng" dirty="0"/>
            </a:p>
          </p:txBody>
        </p:sp>
      </p:grpSp>
      <p:pic>
        <p:nvPicPr>
          <p:cNvPr id="1026" name="Picture 2" descr="Hierarchy of Controls rated from Most effective to Least effective: Elimination - Physically remove the hazard, Substitution - Replace the hazard, Engineering Controls - Isolate people from the hazard, Administrative Controls - Change the way people work, PPE - Protect the worker with Personal Protective Equipment. Source - NIOSH"/>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b="17969"/>
          <a:stretch/>
        </p:blipFill>
        <p:spPr bwMode="auto">
          <a:xfrm>
            <a:off x="786708" y="1703293"/>
            <a:ext cx="4798304" cy="3639672"/>
          </a:xfrm>
          <a:prstGeom prst="rect">
            <a:avLst/>
          </a:prstGeom>
          <a:noFill/>
          <a:extLst>
            <a:ext uri="{909E8E84-426E-40DD-AFC4-6F175D3DCCD1}">
              <a14:hiddenFill xmlns:a14="http://schemas.microsoft.com/office/drawing/2010/main">
                <a:solidFill>
                  <a:srgbClr val="FFFFFF"/>
                </a:solidFill>
              </a14:hiddenFill>
            </a:ext>
          </a:extLst>
        </p:spPr>
      </p:pic>
      <p:sp>
        <p:nvSpPr>
          <p:cNvPr id="7" name="Dikdörtgen 6"/>
          <p:cNvSpPr/>
          <p:nvPr/>
        </p:nvSpPr>
        <p:spPr>
          <a:xfrm>
            <a:off x="5707073" y="551289"/>
            <a:ext cx="5725729" cy="6001643"/>
          </a:xfrm>
          <a:prstGeom prst="rect">
            <a:avLst/>
          </a:prstGeom>
        </p:spPr>
        <p:txBody>
          <a:bodyPr wrap="square">
            <a:spAutoFit/>
          </a:bodyPr>
          <a:lstStyle/>
          <a:p>
            <a:r>
              <a:rPr lang="en-US" sz="1600" b="1" u="sng" dirty="0">
                <a:solidFill>
                  <a:srgbClr val="222222"/>
                </a:solidFill>
              </a:rPr>
              <a:t>Action item 1</a:t>
            </a:r>
            <a:r>
              <a:rPr lang="en-US" sz="1600" b="1" dirty="0">
                <a:solidFill>
                  <a:srgbClr val="222222"/>
                </a:solidFill>
              </a:rPr>
              <a:t>: Identify control options</a:t>
            </a:r>
          </a:p>
          <a:p>
            <a:r>
              <a:rPr lang="en-US" sz="1600" dirty="0">
                <a:solidFill>
                  <a:srgbClr val="212121"/>
                </a:solidFill>
              </a:rPr>
              <a:t>A wealth of information exists to help employers investigate options for controlling identified hazards. Before selecting any control options, it is essential to solicit workers' input on their feasibility and effectiveness.</a:t>
            </a:r>
          </a:p>
          <a:p>
            <a:r>
              <a:rPr lang="tr-TR" sz="1600" i="1" dirty="0" smtClean="0">
                <a:solidFill>
                  <a:srgbClr val="222222"/>
                </a:solidFill>
              </a:rPr>
              <a:t>                </a:t>
            </a:r>
            <a:r>
              <a:rPr lang="en-US" sz="1600" i="1" dirty="0" smtClean="0">
                <a:solidFill>
                  <a:srgbClr val="222222"/>
                </a:solidFill>
              </a:rPr>
              <a:t>How </a:t>
            </a:r>
            <a:r>
              <a:rPr lang="en-US" sz="1600" i="1" dirty="0">
                <a:solidFill>
                  <a:srgbClr val="222222"/>
                </a:solidFill>
              </a:rPr>
              <a:t>to accomplish </a:t>
            </a:r>
            <a:r>
              <a:rPr lang="en-US" sz="1600" i="1" dirty="0" smtClean="0">
                <a:solidFill>
                  <a:srgbClr val="222222"/>
                </a:solidFill>
              </a:rPr>
              <a:t>it</a:t>
            </a:r>
            <a:r>
              <a:rPr lang="tr-TR" sz="1600" i="1" dirty="0" smtClean="0">
                <a:solidFill>
                  <a:srgbClr val="222222"/>
                </a:solidFill>
              </a:rPr>
              <a:t> </a:t>
            </a:r>
            <a:endParaRPr lang="en-US" sz="1600" dirty="0">
              <a:solidFill>
                <a:srgbClr val="222222"/>
              </a:solidFill>
            </a:endParaRPr>
          </a:p>
          <a:p>
            <a:r>
              <a:rPr lang="en-US" sz="1600" dirty="0">
                <a:solidFill>
                  <a:srgbClr val="212121"/>
                </a:solidFill>
              </a:rPr>
              <a:t>Collect, organize, and review information with workers to determine what types of hazards may be present and which workers may be exposed or potentially exposed. Information available in the workplace may include:</a:t>
            </a:r>
          </a:p>
          <a:p>
            <a:pPr marL="742950" lvl="1" indent="-285750">
              <a:buFont typeface="Arial" panose="020B0604020202020204" pitchFamily="34" charset="0"/>
              <a:buChar char="•"/>
            </a:pPr>
            <a:r>
              <a:rPr lang="en-US" sz="1600" dirty="0">
                <a:solidFill>
                  <a:srgbClr val="212121"/>
                </a:solidFill>
              </a:rPr>
              <a:t>Review sources such as OSHA standards and guidance, industry consensus standards, National Institute for Occupational Safety and Health (NIOSH) publications, manufacturers' literature, and engineering reports to identify potential control measures. Keep current on relevant information from trade or professional associations.</a:t>
            </a:r>
          </a:p>
          <a:p>
            <a:pPr marL="742950" lvl="1" indent="-285750">
              <a:buFont typeface="Arial" panose="020B0604020202020204" pitchFamily="34" charset="0"/>
              <a:buChar char="•"/>
            </a:pPr>
            <a:r>
              <a:rPr lang="en-US" sz="1600" dirty="0">
                <a:solidFill>
                  <a:srgbClr val="212121"/>
                </a:solidFill>
              </a:rPr>
              <a:t>Investigate control measures used in other workplaces and determine whether they would be effective at your workplace.</a:t>
            </a:r>
          </a:p>
          <a:p>
            <a:pPr marL="742950" lvl="1" indent="-285750">
              <a:buFont typeface="Arial" panose="020B0604020202020204" pitchFamily="34" charset="0"/>
              <a:buChar char="•"/>
            </a:pPr>
            <a:r>
              <a:rPr lang="en-US" sz="1600" dirty="0">
                <a:solidFill>
                  <a:srgbClr val="212121"/>
                </a:solidFill>
              </a:rPr>
              <a:t>Get input from workers who may be able to </a:t>
            </a:r>
            <a:endParaRPr lang="tr-TR" sz="1600" dirty="0" smtClean="0">
              <a:solidFill>
                <a:srgbClr val="212121"/>
              </a:solidFill>
            </a:endParaRPr>
          </a:p>
          <a:p>
            <a:pPr lvl="1"/>
            <a:r>
              <a:rPr lang="tr-TR" sz="1600" dirty="0" smtClean="0">
                <a:solidFill>
                  <a:srgbClr val="212121"/>
                </a:solidFill>
              </a:rPr>
              <a:t>       </a:t>
            </a:r>
            <a:r>
              <a:rPr lang="en-US" sz="1600" dirty="0" smtClean="0">
                <a:solidFill>
                  <a:srgbClr val="212121"/>
                </a:solidFill>
              </a:rPr>
              <a:t>suggest </a:t>
            </a:r>
            <a:r>
              <a:rPr lang="en-US" sz="1600" dirty="0">
                <a:solidFill>
                  <a:srgbClr val="212121"/>
                </a:solidFill>
              </a:rPr>
              <a:t>and evaluate solutions based on their </a:t>
            </a:r>
            <a:endParaRPr lang="tr-TR" sz="1600" dirty="0" smtClean="0">
              <a:solidFill>
                <a:srgbClr val="212121"/>
              </a:solidFill>
            </a:endParaRPr>
          </a:p>
          <a:p>
            <a:pPr lvl="1"/>
            <a:r>
              <a:rPr lang="tr-TR" sz="1600" dirty="0" smtClean="0">
                <a:solidFill>
                  <a:srgbClr val="212121"/>
                </a:solidFill>
              </a:rPr>
              <a:t>       </a:t>
            </a:r>
            <a:r>
              <a:rPr lang="en-US" sz="1600" dirty="0" smtClean="0">
                <a:solidFill>
                  <a:srgbClr val="212121"/>
                </a:solidFill>
              </a:rPr>
              <a:t>knowledge </a:t>
            </a:r>
            <a:r>
              <a:rPr lang="en-US" sz="1600" dirty="0">
                <a:solidFill>
                  <a:srgbClr val="212121"/>
                </a:solidFill>
              </a:rPr>
              <a:t>of the facility, </a:t>
            </a:r>
            <a:r>
              <a:rPr lang="en-US" sz="1600" dirty="0" smtClean="0">
                <a:solidFill>
                  <a:srgbClr val="212121"/>
                </a:solidFill>
              </a:rPr>
              <a:t>equipment</a:t>
            </a:r>
            <a:r>
              <a:rPr lang="en-US" sz="1600" dirty="0">
                <a:solidFill>
                  <a:srgbClr val="212121"/>
                </a:solidFill>
              </a:rPr>
              <a:t>, and </a:t>
            </a:r>
            <a:r>
              <a:rPr lang="en-US" sz="1600" dirty="0" smtClean="0">
                <a:solidFill>
                  <a:srgbClr val="212121"/>
                </a:solidFill>
              </a:rPr>
              <a:t>work</a:t>
            </a:r>
            <a:endParaRPr lang="tr-TR" sz="1600" dirty="0" smtClean="0">
              <a:solidFill>
                <a:srgbClr val="212121"/>
              </a:solidFill>
            </a:endParaRPr>
          </a:p>
          <a:p>
            <a:pPr lvl="1"/>
            <a:r>
              <a:rPr lang="tr-TR" sz="1600" dirty="0">
                <a:solidFill>
                  <a:srgbClr val="212121"/>
                </a:solidFill>
              </a:rPr>
              <a:t> </a:t>
            </a:r>
            <a:r>
              <a:rPr lang="tr-TR" sz="1600" dirty="0" smtClean="0">
                <a:solidFill>
                  <a:srgbClr val="212121"/>
                </a:solidFill>
              </a:rPr>
              <a:t>  </a:t>
            </a:r>
            <a:r>
              <a:rPr lang="en-US" sz="1600" dirty="0" smtClean="0">
                <a:solidFill>
                  <a:srgbClr val="212121"/>
                </a:solidFill>
              </a:rPr>
              <a:t> </a:t>
            </a:r>
            <a:r>
              <a:rPr lang="tr-TR" sz="1600" dirty="0" smtClean="0">
                <a:solidFill>
                  <a:srgbClr val="212121"/>
                </a:solidFill>
              </a:rPr>
              <a:t>   </a:t>
            </a:r>
            <a:r>
              <a:rPr lang="en-US" sz="1600" dirty="0" smtClean="0">
                <a:solidFill>
                  <a:srgbClr val="212121"/>
                </a:solidFill>
              </a:rPr>
              <a:t>processes.</a:t>
            </a:r>
            <a:endParaRPr lang="en-US" sz="1600" dirty="0">
              <a:solidFill>
                <a:srgbClr val="212121"/>
              </a:solidFill>
            </a:endParaRPr>
          </a:p>
        </p:txBody>
      </p:sp>
      <p:sp>
        <p:nvSpPr>
          <p:cNvPr id="8" name="Sağ Ok 7"/>
          <p:cNvSpPr/>
          <p:nvPr/>
        </p:nvSpPr>
        <p:spPr>
          <a:xfrm>
            <a:off x="5945896" y="1860176"/>
            <a:ext cx="555812" cy="1703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03799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3D166EFA-DE4E-41D2-A6D4-3A91CE6BD374}" type="datetime10">
              <a:rPr lang="en-US" smtClean="0"/>
              <a:t>16:59</a:t>
            </a:fld>
            <a:endParaRPr lang="en-US"/>
          </a:p>
        </p:txBody>
      </p:sp>
      <p:grpSp>
        <p:nvGrpSpPr>
          <p:cNvPr id="3" name="Group 7">
            <a:extLst>
              <a:ext uri="{FF2B5EF4-FFF2-40B4-BE49-F238E27FC236}">
                <a16:creationId xmlns:a16="http://schemas.microsoft.com/office/drawing/2014/main" id="{4F80FCD9-6F6E-8C38-776D-E061987F0D62}"/>
              </a:ext>
            </a:extLst>
          </p:cNvPr>
          <p:cNvGrpSpPr/>
          <p:nvPr/>
        </p:nvGrpSpPr>
        <p:grpSpPr>
          <a:xfrm>
            <a:off x="228600" y="219075"/>
            <a:ext cx="11734800" cy="6419850"/>
            <a:chOff x="203755" y="143366"/>
            <a:chExt cx="11734800" cy="6419850"/>
          </a:xfrm>
        </p:grpSpPr>
        <p:sp>
          <p:nvSpPr>
            <p:cNvPr id="4" name="Rectangle 3">
              <a:extLst>
                <a:ext uri="{FF2B5EF4-FFF2-40B4-BE49-F238E27FC236}">
                  <a16:creationId xmlns:a16="http://schemas.microsoft.com/office/drawing/2014/main" id="{E7F73510-CE1C-7165-C8C4-9444DC4B9895}"/>
                </a:ext>
              </a:extLst>
            </p:cNvPr>
            <p:cNvSpPr/>
            <p:nvPr/>
          </p:nvSpPr>
          <p:spPr>
            <a:xfrm>
              <a:off x="203755" y="143366"/>
              <a:ext cx="11734800" cy="6419850"/>
            </a:xfrm>
            <a:prstGeom prst="rect">
              <a:avLst/>
            </a:prstGeom>
            <a:noFill/>
            <a:ln w="254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Picture 4">
              <a:extLst>
                <a:ext uri="{FF2B5EF4-FFF2-40B4-BE49-F238E27FC236}">
                  <a16:creationId xmlns:a16="http://schemas.microsoft.com/office/drawing/2014/main" id="{DDC51D5E-90AA-4CFF-EBB1-E46F15A650B3}"/>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10421922" y="5050116"/>
              <a:ext cx="1276350" cy="1276350"/>
            </a:xfrm>
            <a:prstGeom prst="rect">
              <a:avLst/>
            </a:prstGeom>
          </p:spPr>
        </p:pic>
        <p:sp>
          <p:nvSpPr>
            <p:cNvPr id="6" name="TextBox 6">
              <a:extLst>
                <a:ext uri="{FF2B5EF4-FFF2-40B4-BE49-F238E27FC236}">
                  <a16:creationId xmlns:a16="http://schemas.microsoft.com/office/drawing/2014/main" id="{4CB99B11-BEA2-20FC-B681-1D41A37D24E8}"/>
                </a:ext>
              </a:extLst>
            </p:cNvPr>
            <p:cNvSpPr txBox="1"/>
            <p:nvPr/>
          </p:nvSpPr>
          <p:spPr>
            <a:xfrm>
              <a:off x="493728" y="437266"/>
              <a:ext cx="3705084" cy="400110"/>
            </a:xfrm>
            <a:prstGeom prst="rect">
              <a:avLst/>
            </a:prstGeom>
            <a:noFill/>
          </p:spPr>
          <p:txBody>
            <a:bodyPr wrap="square" rtlCol="0">
              <a:spAutoFit/>
            </a:bodyPr>
            <a:lstStyle/>
            <a:p>
              <a:r>
                <a:rPr lang="tr-TR" sz="2000" b="1" u="sng" dirty="0" err="1"/>
                <a:t>Occupational</a:t>
              </a:r>
              <a:r>
                <a:rPr lang="tr-TR" sz="2000" b="1" u="sng" dirty="0"/>
                <a:t> </a:t>
              </a:r>
              <a:r>
                <a:rPr lang="tr-TR" sz="2000" b="1" u="sng" dirty="0" err="1"/>
                <a:t>Health</a:t>
              </a:r>
              <a:r>
                <a:rPr lang="tr-TR" sz="2000" b="1" u="sng" dirty="0"/>
                <a:t> </a:t>
              </a:r>
              <a:r>
                <a:rPr lang="tr-TR" sz="2000" b="1" u="sng" dirty="0" err="1"/>
                <a:t>and</a:t>
              </a:r>
              <a:r>
                <a:rPr lang="tr-TR" sz="2000" b="1" u="sng" dirty="0"/>
                <a:t> </a:t>
              </a:r>
              <a:r>
                <a:rPr lang="tr-TR" sz="2000" b="1" u="sng" dirty="0" err="1" smtClean="0"/>
                <a:t>Safety</a:t>
              </a:r>
              <a:r>
                <a:rPr lang="tr-TR" sz="2000" b="1" u="sng" dirty="0" smtClean="0"/>
                <a:t> II </a:t>
              </a:r>
              <a:endParaRPr lang="tr-TR" sz="2000" b="1" u="sng" dirty="0"/>
            </a:p>
          </p:txBody>
        </p:sp>
      </p:grpSp>
      <p:sp>
        <p:nvSpPr>
          <p:cNvPr id="7" name="Dikdörtgen 6"/>
          <p:cNvSpPr/>
          <p:nvPr/>
        </p:nvSpPr>
        <p:spPr>
          <a:xfrm>
            <a:off x="518573" y="971985"/>
            <a:ext cx="4980338" cy="470000"/>
          </a:xfrm>
          <a:prstGeom prst="rect">
            <a:avLst/>
          </a:prstGeom>
        </p:spPr>
        <p:txBody>
          <a:bodyPr wrap="none">
            <a:spAutoFit/>
          </a:bodyPr>
          <a:lstStyle/>
          <a:p>
            <a:pPr>
              <a:lnSpc>
                <a:spcPct val="107000"/>
              </a:lnSpc>
              <a:spcBef>
                <a:spcPts val="900"/>
              </a:spcBef>
              <a:spcAft>
                <a:spcPts val="900"/>
              </a:spcAft>
            </a:pPr>
            <a:r>
              <a:rPr lang="en-US" sz="2400" b="1" u="sng" dirty="0">
                <a:latin typeface="Calibri" panose="020F0502020204030204" pitchFamily="34" charset="0"/>
                <a:ea typeface="Times New Roman" panose="02020603050405020304" pitchFamily="18" charset="0"/>
                <a:cs typeface="Calibri" panose="020F0502020204030204" pitchFamily="34" charset="0"/>
              </a:rPr>
              <a:t>Hazard Identification and Assessment</a:t>
            </a:r>
            <a:endParaRPr lang="en-US" sz="2400" u="sng"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Dikdörtgen 7"/>
          <p:cNvSpPr/>
          <p:nvPr/>
        </p:nvSpPr>
        <p:spPr>
          <a:xfrm>
            <a:off x="714103" y="1809674"/>
            <a:ext cx="10763794" cy="3862596"/>
          </a:xfrm>
          <a:prstGeom prst="rect">
            <a:avLst/>
          </a:prstGeom>
        </p:spPr>
        <p:txBody>
          <a:bodyPr wrap="square">
            <a:spAutoFit/>
          </a:bodyPr>
          <a:lstStyle/>
          <a:p>
            <a:pPr>
              <a:lnSpc>
                <a:spcPts val="1600"/>
              </a:lnSpc>
              <a:spcBef>
                <a:spcPts val="600"/>
              </a:spcBef>
            </a:pPr>
            <a:r>
              <a:rPr lang="en-US" sz="1600" dirty="0" smtClean="0">
                <a:solidFill>
                  <a:srgbClr val="212121"/>
                </a:solidFill>
                <a:latin typeface="Calibri" panose="020F0502020204030204" pitchFamily="34" charset="0"/>
                <a:ea typeface="Times New Roman" panose="02020603050405020304" pitchFamily="18" charset="0"/>
                <a:cs typeface="Calibri" panose="020F0502020204030204" pitchFamily="34" charset="0"/>
              </a:rPr>
              <a:t>One of the "root causes" of workplace injuries, illnesses, and incidents is the failure to identify or recognize hazards that are present, or that could have been anticipated. A critical element of any effective safety and health program is a proactive, ongoing process to identify and assess such hazards.</a:t>
            </a:r>
            <a:endParaRPr lang="en-US" sz="1600" dirty="0" smtClean="0">
              <a:latin typeface="Calibri" panose="020F0502020204030204" pitchFamily="34" charset="0"/>
              <a:ea typeface="Calibri" panose="020F0502020204030204" pitchFamily="34" charset="0"/>
              <a:cs typeface="Times New Roman" panose="02020603050405020304" pitchFamily="18" charset="0"/>
            </a:endParaRPr>
          </a:p>
          <a:p>
            <a:pPr>
              <a:lnSpc>
                <a:spcPts val="1600"/>
              </a:lnSpc>
              <a:spcBef>
                <a:spcPts val="600"/>
              </a:spcBef>
            </a:pPr>
            <a:r>
              <a:rPr lang="en-US" sz="1600" dirty="0" smtClean="0">
                <a:solidFill>
                  <a:srgbClr val="212121"/>
                </a:solidFill>
                <a:latin typeface="Calibri" panose="020F0502020204030204" pitchFamily="34" charset="0"/>
                <a:ea typeface="Times New Roman" panose="02020603050405020304" pitchFamily="18" charset="0"/>
                <a:cs typeface="Calibri" panose="020F0502020204030204" pitchFamily="34" charset="0"/>
              </a:rPr>
              <a:t>To identify and assess hazards, employers and workers:</a:t>
            </a:r>
            <a:endParaRPr lang="en-US" sz="1600" dirty="0" smtClean="0">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ts val="1600"/>
              </a:lnSpc>
              <a:spcBef>
                <a:spcPts val="600"/>
              </a:spcBef>
              <a:buSzPts val="1000"/>
              <a:buFont typeface="Wingdings" panose="05000000000000000000" pitchFamily="2" charset="2"/>
              <a:buChar char="§"/>
              <a:tabLst>
                <a:tab pos="457200" algn="l"/>
              </a:tabLst>
            </a:pPr>
            <a:r>
              <a:rPr lang="en-US" sz="1600" dirty="0" smtClean="0">
                <a:solidFill>
                  <a:srgbClr val="212121"/>
                </a:solidFill>
                <a:latin typeface="Calibri" panose="020F0502020204030204" pitchFamily="34" charset="0"/>
                <a:ea typeface="Times New Roman" panose="02020603050405020304" pitchFamily="18" charset="0"/>
                <a:cs typeface="Calibri" panose="020F0502020204030204" pitchFamily="34" charset="0"/>
              </a:rPr>
              <a:t>Collect and review information about the hazards present or likely to be present in the workplace.</a:t>
            </a:r>
            <a:endParaRPr lang="en-US" sz="1600" dirty="0" smtClean="0">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ts val="1600"/>
              </a:lnSpc>
              <a:spcBef>
                <a:spcPts val="600"/>
              </a:spcBef>
              <a:buSzPts val="1000"/>
              <a:buFont typeface="Wingdings" panose="05000000000000000000" pitchFamily="2" charset="2"/>
              <a:buChar char="§"/>
              <a:tabLst>
                <a:tab pos="457200" algn="l"/>
              </a:tabLst>
            </a:pPr>
            <a:r>
              <a:rPr lang="en-US" sz="1600" dirty="0" smtClean="0">
                <a:solidFill>
                  <a:srgbClr val="212121"/>
                </a:solidFill>
                <a:latin typeface="Calibri" panose="020F0502020204030204" pitchFamily="34" charset="0"/>
                <a:ea typeface="Times New Roman" panose="02020603050405020304" pitchFamily="18" charset="0"/>
                <a:cs typeface="Calibri" panose="020F0502020204030204" pitchFamily="34" charset="0"/>
              </a:rPr>
              <a:t>Conduct initial and periodic workplace inspections of the workplace to identify new or recurring hazards.</a:t>
            </a:r>
            <a:endParaRPr lang="en-US" sz="1600" dirty="0" smtClean="0">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ts val="1600"/>
              </a:lnSpc>
              <a:spcBef>
                <a:spcPts val="600"/>
              </a:spcBef>
              <a:buSzPts val="1000"/>
              <a:buFont typeface="Wingdings" panose="05000000000000000000" pitchFamily="2" charset="2"/>
              <a:buChar char="§"/>
              <a:tabLst>
                <a:tab pos="457200" algn="l"/>
              </a:tabLst>
            </a:pPr>
            <a:r>
              <a:rPr lang="en-US" sz="1600" dirty="0" smtClean="0">
                <a:solidFill>
                  <a:srgbClr val="212121"/>
                </a:solidFill>
                <a:latin typeface="Calibri" panose="020F0502020204030204" pitchFamily="34" charset="0"/>
                <a:ea typeface="Times New Roman" panose="02020603050405020304" pitchFamily="18" charset="0"/>
                <a:cs typeface="Calibri" panose="020F0502020204030204" pitchFamily="34" charset="0"/>
              </a:rPr>
              <a:t>Investigate injuries, illnesses, incidents, and close calls/near misses to determine the underlying hazards, their causes, and safety and health program shortcomings.</a:t>
            </a:r>
            <a:endParaRPr lang="en-US" sz="1600" dirty="0" smtClean="0">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ts val="1600"/>
              </a:lnSpc>
              <a:spcBef>
                <a:spcPts val="600"/>
              </a:spcBef>
              <a:buSzPts val="1000"/>
              <a:buFont typeface="Wingdings" panose="05000000000000000000" pitchFamily="2" charset="2"/>
              <a:buChar char="§"/>
              <a:tabLst>
                <a:tab pos="457200" algn="l"/>
              </a:tabLst>
            </a:pPr>
            <a:r>
              <a:rPr lang="en-US" sz="1600" dirty="0" smtClean="0">
                <a:solidFill>
                  <a:srgbClr val="212121"/>
                </a:solidFill>
                <a:latin typeface="Calibri" panose="020F0502020204030204" pitchFamily="34" charset="0"/>
                <a:ea typeface="Times New Roman" panose="02020603050405020304" pitchFamily="18" charset="0"/>
                <a:cs typeface="Calibri" panose="020F0502020204030204" pitchFamily="34" charset="0"/>
              </a:rPr>
              <a:t>Group similar incidents and identify trends in injuries, illnesses, and hazards reported.</a:t>
            </a:r>
            <a:endParaRPr lang="en-US" sz="1600" dirty="0" smtClean="0">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ts val="1600"/>
              </a:lnSpc>
              <a:spcBef>
                <a:spcPts val="600"/>
              </a:spcBef>
              <a:buSzPts val="1000"/>
              <a:buFont typeface="Wingdings" panose="05000000000000000000" pitchFamily="2" charset="2"/>
              <a:buChar char="§"/>
              <a:tabLst>
                <a:tab pos="457200" algn="l"/>
              </a:tabLst>
            </a:pPr>
            <a:r>
              <a:rPr lang="en-US" sz="1600" dirty="0" smtClean="0">
                <a:solidFill>
                  <a:srgbClr val="212121"/>
                </a:solidFill>
                <a:latin typeface="Calibri" panose="020F0502020204030204" pitchFamily="34" charset="0"/>
                <a:ea typeface="Times New Roman" panose="02020603050405020304" pitchFamily="18" charset="0"/>
                <a:cs typeface="Calibri" panose="020F0502020204030204" pitchFamily="34" charset="0"/>
              </a:rPr>
              <a:t>Consider hazards associated with emergency or non</a:t>
            </a:r>
            <a:r>
              <a:rPr lang="tr-TR" sz="1600" dirty="0" smtClean="0">
                <a:solidFill>
                  <a:srgbClr val="212121"/>
                </a:solidFill>
                <a:latin typeface="Calibri" panose="020F0502020204030204" pitchFamily="34" charset="0"/>
                <a:ea typeface="Times New Roman" panose="02020603050405020304" pitchFamily="18" charset="0"/>
                <a:cs typeface="Calibri" panose="020F0502020204030204" pitchFamily="34" charset="0"/>
              </a:rPr>
              <a:t>-</a:t>
            </a:r>
            <a:r>
              <a:rPr lang="en-US" sz="1600" dirty="0" smtClean="0">
                <a:solidFill>
                  <a:srgbClr val="212121"/>
                </a:solidFill>
                <a:latin typeface="Calibri" panose="020F0502020204030204" pitchFamily="34" charset="0"/>
                <a:ea typeface="Times New Roman" panose="02020603050405020304" pitchFamily="18" charset="0"/>
                <a:cs typeface="Calibri" panose="020F0502020204030204" pitchFamily="34" charset="0"/>
              </a:rPr>
              <a:t>routine situations.</a:t>
            </a:r>
            <a:endParaRPr lang="en-US" sz="1600" dirty="0" smtClean="0">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ts val="1600"/>
              </a:lnSpc>
              <a:spcBef>
                <a:spcPts val="600"/>
              </a:spcBef>
              <a:buSzPts val="1000"/>
              <a:buFont typeface="Wingdings" panose="05000000000000000000" pitchFamily="2" charset="2"/>
              <a:buChar char="§"/>
              <a:tabLst>
                <a:tab pos="457200" algn="l"/>
              </a:tabLst>
            </a:pPr>
            <a:r>
              <a:rPr lang="en-US" sz="1600" dirty="0" smtClean="0">
                <a:solidFill>
                  <a:srgbClr val="212121"/>
                </a:solidFill>
                <a:latin typeface="Calibri" panose="020F0502020204030204" pitchFamily="34" charset="0"/>
                <a:ea typeface="Times New Roman" panose="02020603050405020304" pitchFamily="18" charset="0"/>
                <a:cs typeface="Calibri" panose="020F0502020204030204" pitchFamily="34" charset="0"/>
              </a:rPr>
              <a:t>Determine the severity and likelihood of incidents that could result for each hazard identified, and use this information to prioritize corrective actions.</a:t>
            </a:r>
            <a:endParaRPr lang="en-US" sz="1600" dirty="0" smtClean="0">
              <a:latin typeface="Calibri" panose="020F0502020204030204" pitchFamily="34" charset="0"/>
              <a:ea typeface="Calibri" panose="020F0502020204030204" pitchFamily="34" charset="0"/>
              <a:cs typeface="Times New Roman" panose="02020603050405020304" pitchFamily="18" charset="0"/>
            </a:endParaRPr>
          </a:p>
          <a:p>
            <a:pPr>
              <a:lnSpc>
                <a:spcPts val="1600"/>
              </a:lnSpc>
              <a:spcBef>
                <a:spcPts val="600"/>
              </a:spcBef>
            </a:pPr>
            <a:r>
              <a:rPr lang="en-US" sz="1600" dirty="0" smtClean="0">
                <a:solidFill>
                  <a:srgbClr val="212121"/>
                </a:solidFill>
                <a:latin typeface="Calibri" panose="020F0502020204030204" pitchFamily="34" charset="0"/>
                <a:ea typeface="Times New Roman" panose="02020603050405020304" pitchFamily="18" charset="0"/>
              </a:rPr>
              <a:t>Some hazards, such as housekeeping and tripping hazards, can and should be fixed as they are found. Fixing hazards on the spot emphasizes the importance of safety and health and takes advantage of a safety leadership opportunity. </a:t>
            </a:r>
          </a:p>
          <a:p>
            <a:pPr>
              <a:lnSpc>
                <a:spcPts val="1600"/>
              </a:lnSpc>
              <a:spcBef>
                <a:spcPts val="600"/>
              </a:spcBef>
            </a:pPr>
            <a:r>
              <a:rPr lang="en-US" sz="1600" dirty="0" smtClean="0">
                <a:solidFill>
                  <a:srgbClr val="212121"/>
                </a:solidFill>
                <a:latin typeface="Calibri" panose="020F0502020204030204" pitchFamily="34" charset="0"/>
              </a:rPr>
              <a:t>Therefore, the following actions should be taken to better the hazard identification and assessment.</a:t>
            </a:r>
            <a:endParaRPr lang="en-US" sz="1600" dirty="0"/>
          </a:p>
        </p:txBody>
      </p:sp>
    </p:spTree>
    <p:extLst>
      <p:ext uri="{BB962C8B-B14F-4D97-AF65-F5344CB8AC3E}">
        <p14:creationId xmlns:p14="http://schemas.microsoft.com/office/powerpoint/2010/main" val="6073758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p:cNvSpPr>
            <a:spLocks noGrp="1"/>
          </p:cNvSpPr>
          <p:nvPr>
            <p:ph type="dt" sz="half" idx="10"/>
          </p:nvPr>
        </p:nvSpPr>
        <p:spPr>
          <a:xfrm>
            <a:off x="518573" y="5954754"/>
            <a:ext cx="1173067" cy="365125"/>
          </a:xfrm>
        </p:spPr>
        <p:txBody>
          <a:bodyPr/>
          <a:lstStyle/>
          <a:p>
            <a:fld id="{5DBB18B1-ED7D-44BB-8F5D-C0DE91146256}" type="datetime10">
              <a:rPr lang="en-US" sz="2400" b="1" smtClean="0">
                <a:solidFill>
                  <a:schemeClr val="tx1"/>
                </a:solidFill>
              </a:rPr>
              <a:t>16:59</a:t>
            </a:fld>
            <a:endParaRPr lang="en-US" sz="2400" b="1" dirty="0">
              <a:solidFill>
                <a:schemeClr val="tx1"/>
              </a:solidFill>
            </a:endParaRPr>
          </a:p>
        </p:txBody>
      </p:sp>
      <p:grpSp>
        <p:nvGrpSpPr>
          <p:cNvPr id="3" name="Group 7">
            <a:extLst>
              <a:ext uri="{FF2B5EF4-FFF2-40B4-BE49-F238E27FC236}">
                <a16:creationId xmlns:a16="http://schemas.microsoft.com/office/drawing/2014/main" id="{4F80FCD9-6F6E-8C38-776D-E061987F0D62}"/>
              </a:ext>
            </a:extLst>
          </p:cNvPr>
          <p:cNvGrpSpPr/>
          <p:nvPr/>
        </p:nvGrpSpPr>
        <p:grpSpPr>
          <a:xfrm>
            <a:off x="228600" y="219075"/>
            <a:ext cx="11734800" cy="6419850"/>
            <a:chOff x="203755" y="143366"/>
            <a:chExt cx="11734800" cy="6419850"/>
          </a:xfrm>
        </p:grpSpPr>
        <p:sp>
          <p:nvSpPr>
            <p:cNvPr id="4" name="Rectangle 3">
              <a:extLst>
                <a:ext uri="{FF2B5EF4-FFF2-40B4-BE49-F238E27FC236}">
                  <a16:creationId xmlns:a16="http://schemas.microsoft.com/office/drawing/2014/main" id="{E7F73510-CE1C-7165-C8C4-9444DC4B9895}"/>
                </a:ext>
              </a:extLst>
            </p:cNvPr>
            <p:cNvSpPr/>
            <p:nvPr/>
          </p:nvSpPr>
          <p:spPr>
            <a:xfrm>
              <a:off x="203755" y="143366"/>
              <a:ext cx="11734800" cy="6419850"/>
            </a:xfrm>
            <a:prstGeom prst="rect">
              <a:avLst/>
            </a:prstGeom>
            <a:noFill/>
            <a:ln w="254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Picture 4">
              <a:extLst>
                <a:ext uri="{FF2B5EF4-FFF2-40B4-BE49-F238E27FC236}">
                  <a16:creationId xmlns:a16="http://schemas.microsoft.com/office/drawing/2014/main" id="{DDC51D5E-90AA-4CFF-EBB1-E46F15A650B3}"/>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10421922" y="5050116"/>
              <a:ext cx="1276350" cy="1276350"/>
            </a:xfrm>
            <a:prstGeom prst="rect">
              <a:avLst/>
            </a:prstGeom>
          </p:spPr>
        </p:pic>
        <p:sp>
          <p:nvSpPr>
            <p:cNvPr id="6" name="TextBox 6">
              <a:extLst>
                <a:ext uri="{FF2B5EF4-FFF2-40B4-BE49-F238E27FC236}">
                  <a16:creationId xmlns:a16="http://schemas.microsoft.com/office/drawing/2014/main" id="{4CB99B11-BEA2-20FC-B681-1D41A37D24E8}"/>
                </a:ext>
              </a:extLst>
            </p:cNvPr>
            <p:cNvSpPr txBox="1"/>
            <p:nvPr/>
          </p:nvSpPr>
          <p:spPr>
            <a:xfrm>
              <a:off x="493728" y="437266"/>
              <a:ext cx="3800878" cy="400110"/>
            </a:xfrm>
            <a:prstGeom prst="rect">
              <a:avLst/>
            </a:prstGeom>
            <a:noFill/>
          </p:spPr>
          <p:txBody>
            <a:bodyPr wrap="square" rtlCol="0">
              <a:spAutoFit/>
            </a:bodyPr>
            <a:lstStyle/>
            <a:p>
              <a:r>
                <a:rPr lang="tr-TR" sz="2000" b="1" u="sng" dirty="0" err="1"/>
                <a:t>Occupational</a:t>
              </a:r>
              <a:r>
                <a:rPr lang="tr-TR" sz="2000" b="1" u="sng" dirty="0"/>
                <a:t> </a:t>
              </a:r>
              <a:r>
                <a:rPr lang="tr-TR" sz="2000" b="1" u="sng" dirty="0" err="1"/>
                <a:t>Health</a:t>
              </a:r>
              <a:r>
                <a:rPr lang="tr-TR" sz="2000" b="1" u="sng" dirty="0"/>
                <a:t> </a:t>
              </a:r>
              <a:r>
                <a:rPr lang="tr-TR" sz="2000" b="1" u="sng" dirty="0" err="1"/>
                <a:t>and</a:t>
              </a:r>
              <a:r>
                <a:rPr lang="tr-TR" sz="2000" b="1" u="sng" dirty="0"/>
                <a:t> </a:t>
              </a:r>
              <a:r>
                <a:rPr lang="tr-TR" sz="2000" b="1" u="sng" dirty="0" err="1" smtClean="0"/>
                <a:t>Safety</a:t>
              </a:r>
              <a:r>
                <a:rPr lang="tr-TR" sz="2000" b="1" u="sng" dirty="0" smtClean="0"/>
                <a:t> II </a:t>
              </a:r>
              <a:endParaRPr lang="tr-TR" sz="2000" b="1" u="sng" dirty="0"/>
            </a:p>
          </p:txBody>
        </p:sp>
      </p:grpSp>
      <p:pic>
        <p:nvPicPr>
          <p:cNvPr id="2050" name="Picture 2" descr="Hierarchy of Controls rated from Most effective to Least effective: Elimination - Physically remove the hazard, Substitution - Replace the hazard, Engineering Controls - Isolate people from the hazard, Administrative Controls - Change the way people work, PPE - Protect the worker with Personal Protective Equipment. Source - NIOS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75" y="258116388"/>
            <a:ext cx="3238500" cy="240982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3"/>
          <p:cNvSpPr>
            <a:spLocks noChangeArrowheads="1"/>
          </p:cNvSpPr>
          <p:nvPr/>
        </p:nvSpPr>
        <p:spPr bwMode="auto">
          <a:xfrm>
            <a:off x="944978" y="1302578"/>
            <a:ext cx="9830598" cy="4262681"/>
          </a:xfrm>
          <a:prstGeom prst="rect">
            <a:avLst/>
          </a:prstGeom>
          <a:noFill/>
          <a:ln>
            <a:noFill/>
          </a:ln>
          <a:effectLst/>
        </p:spPr>
        <p:txBody>
          <a:bodyPr vert="horz" wrap="square" lIns="0" tIns="0" rIns="0" bIns="76176"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sng" strike="noStrike" cap="none" normalizeH="0" baseline="0" dirty="0" smtClean="0">
                <a:ln>
                  <a:noFill/>
                </a:ln>
                <a:solidFill>
                  <a:srgbClr val="222222"/>
                </a:solidFill>
                <a:effectLst/>
                <a:latin typeface="+mn-lt"/>
              </a:rPr>
              <a:t>Action item 2</a:t>
            </a:r>
            <a:r>
              <a:rPr kumimoji="0" lang="en-US" altLang="en-US" sz="1600" b="1" i="0" u="none" strike="noStrike" cap="none" normalizeH="0" baseline="0" dirty="0" smtClean="0">
                <a:ln>
                  <a:noFill/>
                </a:ln>
                <a:solidFill>
                  <a:srgbClr val="222222"/>
                </a:solidFill>
                <a:effectLst/>
                <a:latin typeface="+mn-lt"/>
              </a:rPr>
              <a:t>: Select controls</a:t>
            </a:r>
            <a:r>
              <a:rPr kumimoji="0" lang="en-US" altLang="en-US" sz="1600" b="0" i="0" u="none" strike="noStrike" cap="none" normalizeH="0" baseline="0" dirty="0" smtClean="0">
                <a:ln>
                  <a:noFill/>
                </a:ln>
                <a:solidFill>
                  <a:schemeClr val="tx1"/>
                </a:solidFill>
                <a:effectLst/>
                <a:latin typeface="+mn-lt"/>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212121"/>
                </a:solidFill>
                <a:effectLst/>
                <a:latin typeface="+mn-lt"/>
              </a:rPr>
              <a:t>Employers should select the controls that are the most feasible, effective, and permanent.</a:t>
            </a:r>
            <a:endParaRPr kumimoji="0" lang="en-US" altLang="en-US" sz="1600" b="1" i="0" u="none" strike="noStrike" cap="none" normalizeH="0" baseline="0" dirty="0" smtClean="0">
              <a:ln>
                <a:noFill/>
              </a:ln>
              <a:solidFill>
                <a:srgbClr val="222222"/>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en-US" sz="1600" b="1" i="1" u="none" strike="noStrike" cap="none" normalizeH="0" baseline="0" dirty="0" smtClean="0">
                <a:ln>
                  <a:noFill/>
                </a:ln>
                <a:solidFill>
                  <a:srgbClr val="222222"/>
                </a:solidFill>
                <a:effectLst/>
                <a:latin typeface="+mn-lt"/>
              </a:rPr>
              <a:t>                   </a:t>
            </a:r>
            <a:r>
              <a:rPr kumimoji="0" lang="en-US" altLang="en-US" sz="1600" i="1" u="none" strike="noStrike" cap="none" normalizeH="0" baseline="0" dirty="0" smtClean="0">
                <a:ln>
                  <a:noFill/>
                </a:ln>
                <a:solidFill>
                  <a:srgbClr val="222222"/>
                </a:solidFill>
                <a:effectLst/>
                <a:latin typeface="+mn-lt"/>
              </a:rPr>
              <a:t>How to accomplish it</a:t>
            </a:r>
            <a:endParaRPr kumimoji="0" lang="en-US" altLang="en-US" sz="1600" i="0" u="none" strike="noStrike" cap="none" normalizeH="0" baseline="0" dirty="0" smtClean="0">
              <a:ln>
                <a:noFill/>
              </a:ln>
              <a:solidFill>
                <a:srgbClr val="222222"/>
              </a:solidFill>
              <a:effectLst/>
              <a:latin typeface="+mn-lt"/>
            </a:endParaRPr>
          </a:p>
          <a:p>
            <a:pPr marL="742950" lvl="1" indent="-285750">
              <a:buFont typeface="Arial" panose="020B0604020202020204" pitchFamily="34" charset="0"/>
              <a:buChar char="•"/>
            </a:pPr>
            <a:r>
              <a:rPr kumimoji="0" lang="en-US" altLang="en-US" sz="1600" b="0" i="0" u="none" strike="noStrike" cap="none" normalizeH="0" baseline="0" dirty="0" smtClean="0">
                <a:ln>
                  <a:noFill/>
                </a:ln>
                <a:solidFill>
                  <a:srgbClr val="212121"/>
                </a:solidFill>
                <a:effectLst/>
                <a:latin typeface="+mn-lt"/>
              </a:rPr>
              <a:t>Eliminate or control all serious hazards (hazards that are causing or are likely to cause death or serious physical harm) immediately.</a:t>
            </a:r>
          </a:p>
          <a:p>
            <a:pPr marL="742950" lvl="1" indent="-285750">
              <a:buFont typeface="Arial" panose="020B0604020202020204" pitchFamily="34" charset="0"/>
              <a:buChar char="•"/>
            </a:pPr>
            <a:r>
              <a:rPr kumimoji="0" lang="en-US" altLang="en-US" sz="1600" b="0" i="0" u="none" strike="noStrike" cap="none" normalizeH="0" baseline="0" dirty="0" smtClean="0">
                <a:ln>
                  <a:noFill/>
                </a:ln>
                <a:solidFill>
                  <a:srgbClr val="212121"/>
                </a:solidFill>
                <a:effectLst/>
                <a:latin typeface="+mn-lt"/>
              </a:rPr>
              <a:t>Use interim controls while you develop and implement longer-term solutions.</a:t>
            </a:r>
          </a:p>
          <a:p>
            <a:pPr marL="742950" lvl="1" indent="-285750">
              <a:buFont typeface="Arial" panose="020B0604020202020204" pitchFamily="34" charset="0"/>
              <a:buChar char="•"/>
            </a:pPr>
            <a:r>
              <a:rPr kumimoji="0" lang="en-US" altLang="en-US" sz="1600" b="0" i="0" u="none" strike="noStrike" cap="none" normalizeH="0" baseline="0" dirty="0" smtClean="0">
                <a:ln>
                  <a:noFill/>
                </a:ln>
                <a:solidFill>
                  <a:srgbClr val="212121"/>
                </a:solidFill>
                <a:effectLst/>
                <a:latin typeface="+mn-lt"/>
              </a:rPr>
              <a:t>Select controls according to a hierarchy that emphasizes engineering solutions (including elimination or substitution) first, followed by safe work practices, administrative controls, and finally personal protective equipment.</a:t>
            </a:r>
          </a:p>
          <a:p>
            <a:pPr marL="742950" lvl="1" indent="-285750">
              <a:buFont typeface="Arial" panose="020B0604020202020204" pitchFamily="34" charset="0"/>
              <a:buChar char="•"/>
            </a:pPr>
            <a:r>
              <a:rPr kumimoji="0" lang="en-US" altLang="en-US" sz="1600" b="0" i="0" u="none" strike="noStrike" cap="none" normalizeH="0" baseline="0" dirty="0" smtClean="0">
                <a:ln>
                  <a:noFill/>
                </a:ln>
                <a:solidFill>
                  <a:srgbClr val="212121"/>
                </a:solidFill>
                <a:effectLst/>
                <a:latin typeface="+mn-lt"/>
              </a:rPr>
              <a:t>Avoid selecting controls that may directly or indirectly introduce new hazards. Examples include exhausting contaminated air into occupied work spaces or using hearing protection that makes it difficult to hear backup alarms.</a:t>
            </a:r>
          </a:p>
          <a:p>
            <a:pPr marL="742950" lvl="1" indent="-285750">
              <a:buFont typeface="Arial" panose="020B0604020202020204" pitchFamily="34" charset="0"/>
              <a:buChar char="•"/>
            </a:pPr>
            <a:r>
              <a:rPr kumimoji="0" lang="en-US" altLang="en-US" sz="1600" b="0" i="0" u="none" strike="noStrike" cap="none" normalizeH="0" baseline="0" dirty="0" smtClean="0">
                <a:ln>
                  <a:noFill/>
                </a:ln>
                <a:solidFill>
                  <a:srgbClr val="212121"/>
                </a:solidFill>
                <a:effectLst/>
                <a:latin typeface="+mn-lt"/>
              </a:rPr>
              <a:t>Review and discuss control options with workers to ensure that controls are feasible and effective.</a:t>
            </a:r>
          </a:p>
          <a:p>
            <a:pPr marL="742950" lvl="1" indent="-285750">
              <a:buFont typeface="Arial" panose="020B0604020202020204" pitchFamily="34" charset="0"/>
              <a:buChar char="•"/>
            </a:pPr>
            <a:r>
              <a:rPr kumimoji="0" lang="en-US" altLang="en-US" sz="1600" b="0" i="0" u="none" strike="noStrike" cap="none" normalizeH="0" baseline="0" dirty="0" smtClean="0">
                <a:ln>
                  <a:noFill/>
                </a:ln>
                <a:solidFill>
                  <a:srgbClr val="212121"/>
                </a:solidFill>
                <a:effectLst/>
                <a:latin typeface="+mn-lt"/>
              </a:rPr>
              <a:t>Use a combination of control options when no single method fully protects workers.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1" u="none" strike="noStrike" cap="none" normalizeH="0" baseline="0" dirty="0" smtClean="0">
                <a:ln>
                  <a:noFill/>
                </a:ln>
                <a:solidFill>
                  <a:srgbClr val="212121"/>
                </a:solidFill>
                <a:effectLst/>
                <a:latin typeface="+mn-lt"/>
              </a:rPr>
              <a:t>Note:</a:t>
            </a:r>
            <a:r>
              <a:rPr kumimoji="0" lang="en-US" altLang="en-US" sz="1600" b="0" i="0" u="none" strike="noStrike" cap="none" normalizeH="0" baseline="0" dirty="0" smtClean="0">
                <a:ln>
                  <a:noFill/>
                </a:ln>
                <a:solidFill>
                  <a:srgbClr val="212121"/>
                </a:solidFill>
                <a:effectLst/>
                <a:latin typeface="+mn-lt"/>
              </a:rPr>
              <a:t> Whenever possible, select equipment, machinery, and materials that are inherently safer based on the application of "Prevention through Design" (</a:t>
            </a:r>
            <a:r>
              <a:rPr kumimoji="0" lang="en-US" altLang="en-US" sz="1600" b="0" i="0" u="none" strike="noStrike" cap="none" normalizeH="0" baseline="0" dirty="0" err="1" smtClean="0">
                <a:ln>
                  <a:noFill/>
                </a:ln>
                <a:solidFill>
                  <a:srgbClr val="212121"/>
                </a:solidFill>
                <a:effectLst/>
                <a:latin typeface="+mn-lt"/>
              </a:rPr>
              <a:t>PtD</a:t>
            </a:r>
            <a:r>
              <a:rPr kumimoji="0" lang="en-US" altLang="en-US" sz="1600" b="0" i="0" u="none" strike="noStrike" cap="none" normalizeH="0" baseline="0" dirty="0" smtClean="0">
                <a:ln>
                  <a:noFill/>
                </a:ln>
                <a:solidFill>
                  <a:srgbClr val="212121"/>
                </a:solidFill>
                <a:effectLst/>
                <a:latin typeface="+mn-lt"/>
              </a:rPr>
              <a:t>) principles. Apply </a:t>
            </a:r>
            <a:r>
              <a:rPr kumimoji="0" lang="en-US" altLang="en-US" sz="1600" b="0" i="0" u="none" strike="noStrike" cap="none" normalizeH="0" baseline="0" dirty="0" err="1" smtClean="0">
                <a:ln>
                  <a:noFill/>
                </a:ln>
                <a:solidFill>
                  <a:srgbClr val="212121"/>
                </a:solidFill>
                <a:effectLst/>
                <a:latin typeface="+mn-lt"/>
              </a:rPr>
              <a:t>PtD</a:t>
            </a:r>
            <a:r>
              <a:rPr kumimoji="0" lang="en-US" altLang="en-US" sz="1600" b="0" i="0" u="none" strike="noStrike" cap="none" normalizeH="0" baseline="0" dirty="0" smtClean="0">
                <a:ln>
                  <a:noFill/>
                </a:ln>
                <a:solidFill>
                  <a:srgbClr val="212121"/>
                </a:solidFill>
                <a:effectLst/>
                <a:latin typeface="+mn-lt"/>
              </a:rPr>
              <a:t> when making your own facility, equipment, or product design decisions. </a:t>
            </a:r>
            <a:endParaRPr kumimoji="0" lang="en-US" altLang="en-US" sz="1600" b="0" i="0" u="none" strike="noStrike" cap="none" normalizeH="0" baseline="0" dirty="0" smtClean="0">
              <a:ln>
                <a:noFill/>
              </a:ln>
              <a:solidFill>
                <a:schemeClr val="tx1"/>
              </a:solidFill>
              <a:effectLst/>
              <a:latin typeface="+mn-lt"/>
            </a:endParaRPr>
          </a:p>
        </p:txBody>
      </p:sp>
      <p:pic>
        <p:nvPicPr>
          <p:cNvPr id="2052" name="Picture 4" descr="Hierarchy of Controls rated from Most effective to Least effective: Elimination - Physically remove the hazard, Substitution - Replace the hazard, Engineering Controls - Isolate people from the hazard, Administrative Controls - Change the way people work, PPE - Protect the worker with Personal Protective Equipment. Source - NIOS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975" y="258268788"/>
            <a:ext cx="3238500" cy="2409825"/>
          </a:xfrm>
          <a:prstGeom prst="rect">
            <a:avLst/>
          </a:prstGeom>
          <a:noFill/>
          <a:extLst>
            <a:ext uri="{909E8E84-426E-40DD-AFC4-6F175D3DCCD1}">
              <a14:hiddenFill xmlns:a14="http://schemas.microsoft.com/office/drawing/2010/main">
                <a:solidFill>
                  <a:srgbClr val="FFFFFF"/>
                </a:solidFill>
              </a14:hiddenFill>
            </a:ext>
          </a:extLst>
        </p:spPr>
      </p:pic>
      <p:sp>
        <p:nvSpPr>
          <p:cNvPr id="11" name="Sağ Ok 10"/>
          <p:cNvSpPr/>
          <p:nvPr/>
        </p:nvSpPr>
        <p:spPr>
          <a:xfrm>
            <a:off x="1135828" y="1826259"/>
            <a:ext cx="555812" cy="1703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747112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p:cNvSpPr>
            <a:spLocks noGrp="1"/>
          </p:cNvSpPr>
          <p:nvPr>
            <p:ph type="dt" sz="half" idx="10"/>
          </p:nvPr>
        </p:nvSpPr>
        <p:spPr>
          <a:xfrm>
            <a:off x="600456" y="6020137"/>
            <a:ext cx="1146048" cy="365125"/>
          </a:xfrm>
        </p:spPr>
        <p:txBody>
          <a:bodyPr/>
          <a:lstStyle/>
          <a:p>
            <a:fld id="{99545442-974A-46B7-B933-20B9A66515A0}" type="datetime10">
              <a:rPr lang="en-US" sz="2400" b="1" smtClean="0">
                <a:solidFill>
                  <a:schemeClr val="tx1"/>
                </a:solidFill>
              </a:rPr>
              <a:t>16:59</a:t>
            </a:fld>
            <a:endParaRPr lang="en-US" sz="2400" b="1">
              <a:solidFill>
                <a:schemeClr val="tx1"/>
              </a:solidFill>
            </a:endParaRPr>
          </a:p>
        </p:txBody>
      </p:sp>
      <p:grpSp>
        <p:nvGrpSpPr>
          <p:cNvPr id="3" name="Group 7">
            <a:extLst>
              <a:ext uri="{FF2B5EF4-FFF2-40B4-BE49-F238E27FC236}">
                <a16:creationId xmlns:a16="http://schemas.microsoft.com/office/drawing/2014/main" id="{4F80FCD9-6F6E-8C38-776D-E061987F0D62}"/>
              </a:ext>
            </a:extLst>
          </p:cNvPr>
          <p:cNvGrpSpPr/>
          <p:nvPr/>
        </p:nvGrpSpPr>
        <p:grpSpPr>
          <a:xfrm>
            <a:off x="228600" y="219075"/>
            <a:ext cx="11734800" cy="6419850"/>
            <a:chOff x="203755" y="143366"/>
            <a:chExt cx="11734800" cy="6419850"/>
          </a:xfrm>
        </p:grpSpPr>
        <p:sp>
          <p:nvSpPr>
            <p:cNvPr id="4" name="Rectangle 3">
              <a:extLst>
                <a:ext uri="{FF2B5EF4-FFF2-40B4-BE49-F238E27FC236}">
                  <a16:creationId xmlns:a16="http://schemas.microsoft.com/office/drawing/2014/main" id="{E7F73510-CE1C-7165-C8C4-9444DC4B9895}"/>
                </a:ext>
              </a:extLst>
            </p:cNvPr>
            <p:cNvSpPr/>
            <p:nvPr/>
          </p:nvSpPr>
          <p:spPr>
            <a:xfrm>
              <a:off x="203755" y="143366"/>
              <a:ext cx="11734800" cy="6419850"/>
            </a:xfrm>
            <a:prstGeom prst="rect">
              <a:avLst/>
            </a:prstGeom>
            <a:noFill/>
            <a:ln w="254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Picture 4">
              <a:extLst>
                <a:ext uri="{FF2B5EF4-FFF2-40B4-BE49-F238E27FC236}">
                  <a16:creationId xmlns:a16="http://schemas.microsoft.com/office/drawing/2014/main" id="{DDC51D5E-90AA-4CFF-EBB1-E46F15A650B3}"/>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10421922" y="5050116"/>
              <a:ext cx="1276350" cy="1276350"/>
            </a:xfrm>
            <a:prstGeom prst="rect">
              <a:avLst/>
            </a:prstGeom>
          </p:spPr>
        </p:pic>
        <p:sp>
          <p:nvSpPr>
            <p:cNvPr id="6" name="TextBox 6">
              <a:extLst>
                <a:ext uri="{FF2B5EF4-FFF2-40B4-BE49-F238E27FC236}">
                  <a16:creationId xmlns:a16="http://schemas.microsoft.com/office/drawing/2014/main" id="{4CB99B11-BEA2-20FC-B681-1D41A37D24E8}"/>
                </a:ext>
              </a:extLst>
            </p:cNvPr>
            <p:cNvSpPr txBox="1"/>
            <p:nvPr/>
          </p:nvSpPr>
          <p:spPr>
            <a:xfrm>
              <a:off x="493727" y="437266"/>
              <a:ext cx="3783461" cy="400110"/>
            </a:xfrm>
            <a:prstGeom prst="rect">
              <a:avLst/>
            </a:prstGeom>
            <a:noFill/>
          </p:spPr>
          <p:txBody>
            <a:bodyPr wrap="square" rtlCol="0">
              <a:spAutoFit/>
            </a:bodyPr>
            <a:lstStyle/>
            <a:p>
              <a:r>
                <a:rPr lang="tr-TR" sz="2000" b="1" u="sng" dirty="0" err="1"/>
                <a:t>Occupational</a:t>
              </a:r>
              <a:r>
                <a:rPr lang="tr-TR" sz="2000" b="1" u="sng" dirty="0"/>
                <a:t> </a:t>
              </a:r>
              <a:r>
                <a:rPr lang="tr-TR" sz="2000" b="1" u="sng" dirty="0" err="1"/>
                <a:t>Health</a:t>
              </a:r>
              <a:r>
                <a:rPr lang="tr-TR" sz="2000" b="1" u="sng" dirty="0"/>
                <a:t> </a:t>
              </a:r>
              <a:r>
                <a:rPr lang="tr-TR" sz="2000" b="1" u="sng" dirty="0" err="1"/>
                <a:t>and</a:t>
              </a:r>
              <a:r>
                <a:rPr lang="tr-TR" sz="2000" b="1" u="sng" dirty="0"/>
                <a:t> </a:t>
              </a:r>
              <a:r>
                <a:rPr lang="tr-TR" sz="2000" b="1" u="sng" dirty="0" err="1" smtClean="0"/>
                <a:t>Safety</a:t>
              </a:r>
              <a:r>
                <a:rPr lang="tr-TR" sz="2000" b="1" u="sng" dirty="0" smtClean="0"/>
                <a:t> II </a:t>
              </a:r>
              <a:endParaRPr lang="tr-TR" sz="2000" b="1" u="sng" dirty="0"/>
            </a:p>
          </p:txBody>
        </p:sp>
      </p:grpSp>
      <p:sp>
        <p:nvSpPr>
          <p:cNvPr id="7" name="Dikdörtgen 6"/>
          <p:cNvSpPr/>
          <p:nvPr/>
        </p:nvSpPr>
        <p:spPr>
          <a:xfrm>
            <a:off x="999565" y="1692483"/>
            <a:ext cx="10336306" cy="3046988"/>
          </a:xfrm>
          <a:prstGeom prst="rect">
            <a:avLst/>
          </a:prstGeom>
        </p:spPr>
        <p:txBody>
          <a:bodyPr wrap="square">
            <a:spAutoFit/>
          </a:bodyPr>
          <a:lstStyle/>
          <a:p>
            <a:r>
              <a:rPr lang="en-US" sz="1600" b="1" u="sng" dirty="0">
                <a:solidFill>
                  <a:srgbClr val="222222"/>
                </a:solidFill>
              </a:rPr>
              <a:t>Action item 3</a:t>
            </a:r>
            <a:r>
              <a:rPr lang="en-US" sz="1600" b="1" dirty="0">
                <a:solidFill>
                  <a:srgbClr val="222222"/>
                </a:solidFill>
              </a:rPr>
              <a:t>: Develop and update a hazard control plan</a:t>
            </a:r>
          </a:p>
          <a:p>
            <a:r>
              <a:rPr lang="en-US" sz="1600" dirty="0">
                <a:solidFill>
                  <a:srgbClr val="212121"/>
                </a:solidFill>
              </a:rPr>
              <a:t>A hazard control plan describes how the selected controls will be implemented. An effective plan will address serious hazards first. Interim controls may be necessary, but the overall goal is to ensure effective long-term control of hazards. It is important to track progress toward completing the control plan and periodically (at least annually and when conditions, processes or equipment change) verify that controls remain effective.</a:t>
            </a:r>
          </a:p>
          <a:p>
            <a:r>
              <a:rPr lang="tr-TR" sz="1600" i="1" dirty="0" smtClean="0">
                <a:solidFill>
                  <a:srgbClr val="222222"/>
                </a:solidFill>
              </a:rPr>
              <a:t>                 </a:t>
            </a:r>
            <a:r>
              <a:rPr lang="en-US" sz="1600" i="1" dirty="0" smtClean="0">
                <a:solidFill>
                  <a:srgbClr val="222222"/>
                </a:solidFill>
              </a:rPr>
              <a:t>How </a:t>
            </a:r>
            <a:r>
              <a:rPr lang="en-US" sz="1600" i="1" dirty="0">
                <a:solidFill>
                  <a:srgbClr val="222222"/>
                </a:solidFill>
              </a:rPr>
              <a:t>to accomplish it</a:t>
            </a:r>
            <a:endParaRPr lang="en-US" sz="1600" dirty="0">
              <a:solidFill>
                <a:srgbClr val="222222"/>
              </a:solidFill>
            </a:endParaRPr>
          </a:p>
          <a:p>
            <a:pPr marL="742950" lvl="1" indent="-285750">
              <a:buFont typeface="Arial" panose="020B0604020202020204" pitchFamily="34" charset="0"/>
              <a:buChar char="•"/>
            </a:pPr>
            <a:r>
              <a:rPr lang="en-US" sz="1600" dirty="0">
                <a:solidFill>
                  <a:srgbClr val="212121"/>
                </a:solidFill>
              </a:rPr>
              <a:t>List the hazards needing controls in order of priority.</a:t>
            </a:r>
          </a:p>
          <a:p>
            <a:pPr marL="742950" lvl="1" indent="-285750">
              <a:buFont typeface="Arial" panose="020B0604020202020204" pitchFamily="34" charset="0"/>
              <a:buChar char="•"/>
            </a:pPr>
            <a:r>
              <a:rPr lang="en-US" sz="1600" dirty="0">
                <a:solidFill>
                  <a:srgbClr val="212121"/>
                </a:solidFill>
              </a:rPr>
              <a:t>Assign responsibility for installing or implementing the controls to a specific person or persons with the power or ability to implement the controls.</a:t>
            </a:r>
          </a:p>
          <a:p>
            <a:pPr marL="742950" lvl="1" indent="-285750">
              <a:buFont typeface="Arial" panose="020B0604020202020204" pitchFamily="34" charset="0"/>
              <a:buChar char="•"/>
            </a:pPr>
            <a:r>
              <a:rPr lang="en-US" sz="1600" dirty="0">
                <a:solidFill>
                  <a:srgbClr val="212121"/>
                </a:solidFill>
              </a:rPr>
              <a:t>Establish a target completion date.</a:t>
            </a:r>
          </a:p>
          <a:p>
            <a:pPr marL="742950" lvl="1" indent="-285750">
              <a:buFont typeface="Arial" panose="020B0604020202020204" pitchFamily="34" charset="0"/>
              <a:buChar char="•"/>
            </a:pPr>
            <a:r>
              <a:rPr lang="en-US" sz="1600" dirty="0">
                <a:solidFill>
                  <a:srgbClr val="212121"/>
                </a:solidFill>
              </a:rPr>
              <a:t>Plan how you will track progress toward completion.</a:t>
            </a:r>
          </a:p>
          <a:p>
            <a:pPr marL="742950" lvl="1" indent="-285750">
              <a:buFont typeface="Arial" panose="020B0604020202020204" pitchFamily="34" charset="0"/>
              <a:buChar char="•"/>
            </a:pPr>
            <a:r>
              <a:rPr lang="en-US" sz="1600" dirty="0">
                <a:solidFill>
                  <a:srgbClr val="212121"/>
                </a:solidFill>
              </a:rPr>
              <a:t>Plan how you will verify the effectiveness of controls after they are installed or implemented.</a:t>
            </a:r>
            <a:endParaRPr lang="en-US" sz="1600" b="0" i="0" dirty="0">
              <a:solidFill>
                <a:srgbClr val="212121"/>
              </a:solidFill>
              <a:effectLst/>
            </a:endParaRPr>
          </a:p>
        </p:txBody>
      </p:sp>
      <p:sp>
        <p:nvSpPr>
          <p:cNvPr id="8" name="Sağ Ok 7"/>
          <p:cNvSpPr/>
          <p:nvPr/>
        </p:nvSpPr>
        <p:spPr>
          <a:xfrm>
            <a:off x="1280339" y="2964966"/>
            <a:ext cx="555812" cy="1703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88120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p:cNvSpPr>
            <a:spLocks noGrp="1"/>
          </p:cNvSpPr>
          <p:nvPr>
            <p:ph type="dt" sz="half" idx="10"/>
          </p:nvPr>
        </p:nvSpPr>
        <p:spPr>
          <a:xfrm>
            <a:off x="637032" y="6037050"/>
            <a:ext cx="1082040" cy="365125"/>
          </a:xfrm>
        </p:spPr>
        <p:txBody>
          <a:bodyPr/>
          <a:lstStyle/>
          <a:p>
            <a:fld id="{FD52B978-2856-4BE4-9D73-E156F528D00C}" type="datetime10">
              <a:rPr lang="en-US" sz="2400" b="1" smtClean="0">
                <a:solidFill>
                  <a:schemeClr val="tx1"/>
                </a:solidFill>
              </a:rPr>
              <a:t>16:59</a:t>
            </a:fld>
            <a:endParaRPr lang="en-US" sz="2400" b="1" dirty="0">
              <a:solidFill>
                <a:schemeClr val="tx1"/>
              </a:solidFill>
            </a:endParaRPr>
          </a:p>
        </p:txBody>
      </p:sp>
      <p:grpSp>
        <p:nvGrpSpPr>
          <p:cNvPr id="3" name="Group 7">
            <a:extLst>
              <a:ext uri="{FF2B5EF4-FFF2-40B4-BE49-F238E27FC236}">
                <a16:creationId xmlns:a16="http://schemas.microsoft.com/office/drawing/2014/main" id="{4F80FCD9-6F6E-8C38-776D-E061987F0D62}"/>
              </a:ext>
            </a:extLst>
          </p:cNvPr>
          <p:cNvGrpSpPr/>
          <p:nvPr/>
        </p:nvGrpSpPr>
        <p:grpSpPr>
          <a:xfrm>
            <a:off x="228600" y="219075"/>
            <a:ext cx="11734800" cy="6419850"/>
            <a:chOff x="203755" y="143366"/>
            <a:chExt cx="11734800" cy="6419850"/>
          </a:xfrm>
        </p:grpSpPr>
        <p:sp>
          <p:nvSpPr>
            <p:cNvPr id="4" name="Rectangle 3">
              <a:extLst>
                <a:ext uri="{FF2B5EF4-FFF2-40B4-BE49-F238E27FC236}">
                  <a16:creationId xmlns:a16="http://schemas.microsoft.com/office/drawing/2014/main" id="{E7F73510-CE1C-7165-C8C4-9444DC4B9895}"/>
                </a:ext>
              </a:extLst>
            </p:cNvPr>
            <p:cNvSpPr/>
            <p:nvPr/>
          </p:nvSpPr>
          <p:spPr>
            <a:xfrm>
              <a:off x="203755" y="143366"/>
              <a:ext cx="11734800" cy="6419850"/>
            </a:xfrm>
            <a:prstGeom prst="rect">
              <a:avLst/>
            </a:prstGeom>
            <a:noFill/>
            <a:ln w="254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Picture 4">
              <a:extLst>
                <a:ext uri="{FF2B5EF4-FFF2-40B4-BE49-F238E27FC236}">
                  <a16:creationId xmlns:a16="http://schemas.microsoft.com/office/drawing/2014/main" id="{DDC51D5E-90AA-4CFF-EBB1-E46F15A650B3}"/>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10421922" y="5050116"/>
              <a:ext cx="1276350" cy="1276350"/>
            </a:xfrm>
            <a:prstGeom prst="rect">
              <a:avLst/>
            </a:prstGeom>
          </p:spPr>
        </p:pic>
        <p:sp>
          <p:nvSpPr>
            <p:cNvPr id="6" name="TextBox 6">
              <a:extLst>
                <a:ext uri="{FF2B5EF4-FFF2-40B4-BE49-F238E27FC236}">
                  <a16:creationId xmlns:a16="http://schemas.microsoft.com/office/drawing/2014/main" id="{4CB99B11-BEA2-20FC-B681-1D41A37D24E8}"/>
                </a:ext>
              </a:extLst>
            </p:cNvPr>
            <p:cNvSpPr txBox="1"/>
            <p:nvPr/>
          </p:nvSpPr>
          <p:spPr>
            <a:xfrm>
              <a:off x="493728" y="437266"/>
              <a:ext cx="3757336" cy="400110"/>
            </a:xfrm>
            <a:prstGeom prst="rect">
              <a:avLst/>
            </a:prstGeom>
            <a:noFill/>
          </p:spPr>
          <p:txBody>
            <a:bodyPr wrap="square" rtlCol="0">
              <a:spAutoFit/>
            </a:bodyPr>
            <a:lstStyle/>
            <a:p>
              <a:r>
                <a:rPr lang="tr-TR" sz="2000" b="1" u="sng" dirty="0" err="1"/>
                <a:t>Occupational</a:t>
              </a:r>
              <a:r>
                <a:rPr lang="tr-TR" sz="2000" b="1" u="sng" dirty="0"/>
                <a:t> </a:t>
              </a:r>
              <a:r>
                <a:rPr lang="tr-TR" sz="2000" b="1" u="sng" dirty="0" err="1"/>
                <a:t>Health</a:t>
              </a:r>
              <a:r>
                <a:rPr lang="tr-TR" sz="2000" b="1" u="sng" dirty="0"/>
                <a:t> </a:t>
              </a:r>
              <a:r>
                <a:rPr lang="tr-TR" sz="2000" b="1" u="sng" dirty="0" err="1"/>
                <a:t>and</a:t>
              </a:r>
              <a:r>
                <a:rPr lang="tr-TR" sz="2000" b="1" u="sng" dirty="0"/>
                <a:t> </a:t>
              </a:r>
              <a:r>
                <a:rPr lang="tr-TR" sz="2000" b="1" u="sng" dirty="0" err="1" smtClean="0"/>
                <a:t>Safety</a:t>
              </a:r>
              <a:r>
                <a:rPr lang="tr-TR" sz="2000" b="1" u="sng" dirty="0" smtClean="0"/>
                <a:t> II </a:t>
              </a:r>
              <a:endParaRPr lang="tr-TR" sz="2000" b="1" u="sng" dirty="0"/>
            </a:p>
          </p:txBody>
        </p:sp>
      </p:grpSp>
      <p:sp>
        <p:nvSpPr>
          <p:cNvPr id="7" name="Dikdörtgen 6"/>
          <p:cNvSpPr/>
          <p:nvPr/>
        </p:nvSpPr>
        <p:spPr>
          <a:xfrm>
            <a:off x="637032" y="966688"/>
            <a:ext cx="10614212" cy="5016758"/>
          </a:xfrm>
          <a:prstGeom prst="rect">
            <a:avLst/>
          </a:prstGeom>
        </p:spPr>
        <p:txBody>
          <a:bodyPr wrap="square">
            <a:spAutoFit/>
          </a:bodyPr>
          <a:lstStyle/>
          <a:p>
            <a:r>
              <a:rPr lang="en-US" sz="1600" b="1" u="sng" dirty="0">
                <a:solidFill>
                  <a:srgbClr val="222222"/>
                </a:solidFill>
              </a:rPr>
              <a:t>Action item 4</a:t>
            </a:r>
            <a:r>
              <a:rPr lang="en-US" sz="1600" b="1" dirty="0">
                <a:solidFill>
                  <a:srgbClr val="222222"/>
                </a:solidFill>
              </a:rPr>
              <a:t>: Select controls to protect workers during </a:t>
            </a:r>
            <a:r>
              <a:rPr lang="en-US" sz="1600" b="1" dirty="0" err="1">
                <a:solidFill>
                  <a:srgbClr val="222222"/>
                </a:solidFill>
              </a:rPr>
              <a:t>nonroutine</a:t>
            </a:r>
            <a:r>
              <a:rPr lang="en-US" sz="1600" b="1" dirty="0">
                <a:solidFill>
                  <a:srgbClr val="222222"/>
                </a:solidFill>
              </a:rPr>
              <a:t> operations and emergencies</a:t>
            </a:r>
          </a:p>
          <a:p>
            <a:r>
              <a:rPr lang="en-US" sz="1600" dirty="0">
                <a:solidFill>
                  <a:srgbClr val="212121"/>
                </a:solidFill>
              </a:rPr>
              <a:t>The hazard control plan should include provisions to protect workers during </a:t>
            </a:r>
            <a:r>
              <a:rPr lang="en-US" sz="1600" dirty="0" smtClean="0">
                <a:solidFill>
                  <a:srgbClr val="212121"/>
                </a:solidFill>
              </a:rPr>
              <a:t>non</a:t>
            </a:r>
            <a:r>
              <a:rPr lang="tr-TR" sz="1600" dirty="0" smtClean="0">
                <a:solidFill>
                  <a:srgbClr val="212121"/>
                </a:solidFill>
              </a:rPr>
              <a:t>-</a:t>
            </a:r>
            <a:r>
              <a:rPr lang="en-US" sz="1600" dirty="0" smtClean="0">
                <a:solidFill>
                  <a:srgbClr val="212121"/>
                </a:solidFill>
              </a:rPr>
              <a:t>routine </a:t>
            </a:r>
            <a:r>
              <a:rPr lang="en-US" sz="1600" dirty="0">
                <a:solidFill>
                  <a:srgbClr val="212121"/>
                </a:solidFill>
              </a:rPr>
              <a:t>operations and foreseeable emergencies. Depending on your workplace, these could include fires and explosions; chemical releases; hazardous material spills; unplanned equipment shutdowns; infrequent maintenance activities; natural and weather disasters; workplace violence; terrorist or criminal attacks; disease outbreaks (e.g., pandemic influenza); or medical emergencies. </a:t>
            </a:r>
            <a:r>
              <a:rPr lang="en-US" sz="1600" dirty="0" smtClean="0">
                <a:solidFill>
                  <a:srgbClr val="212121"/>
                </a:solidFill>
              </a:rPr>
              <a:t>Non</a:t>
            </a:r>
            <a:r>
              <a:rPr lang="tr-TR" sz="1600" dirty="0" smtClean="0">
                <a:solidFill>
                  <a:srgbClr val="212121"/>
                </a:solidFill>
              </a:rPr>
              <a:t>-</a:t>
            </a:r>
            <a:r>
              <a:rPr lang="en-US" sz="1600" dirty="0" smtClean="0">
                <a:solidFill>
                  <a:srgbClr val="212121"/>
                </a:solidFill>
              </a:rPr>
              <a:t>routine </a:t>
            </a:r>
            <a:r>
              <a:rPr lang="en-US" sz="1600" dirty="0">
                <a:solidFill>
                  <a:srgbClr val="212121"/>
                </a:solidFill>
              </a:rPr>
              <a:t>tasks, or tasks workers don't normally do, should be approached with particular caution. Prior to initiating such work, review job hazard analyses and job safety analyses with any workers involved and notify others about the nature of the work, work schedule, and any necessary precautions.</a:t>
            </a:r>
          </a:p>
          <a:p>
            <a:r>
              <a:rPr lang="tr-TR" sz="1600" i="1" dirty="0" smtClean="0">
                <a:solidFill>
                  <a:srgbClr val="222222"/>
                </a:solidFill>
              </a:rPr>
              <a:t>               </a:t>
            </a:r>
            <a:r>
              <a:rPr lang="en-US" sz="1600" i="1" dirty="0" smtClean="0">
                <a:solidFill>
                  <a:srgbClr val="222222"/>
                </a:solidFill>
              </a:rPr>
              <a:t>How </a:t>
            </a:r>
            <a:r>
              <a:rPr lang="en-US" sz="1600" i="1" dirty="0">
                <a:solidFill>
                  <a:srgbClr val="222222"/>
                </a:solidFill>
              </a:rPr>
              <a:t>to accomplish it</a:t>
            </a:r>
            <a:endParaRPr lang="en-US" sz="1600" dirty="0">
              <a:solidFill>
                <a:srgbClr val="222222"/>
              </a:solidFill>
            </a:endParaRPr>
          </a:p>
          <a:p>
            <a:pPr marL="742950" lvl="1" indent="-285750">
              <a:buFont typeface="Arial" panose="020B0604020202020204" pitchFamily="34" charset="0"/>
              <a:buChar char="•"/>
            </a:pPr>
            <a:r>
              <a:rPr lang="en-US" sz="1600" dirty="0">
                <a:solidFill>
                  <a:srgbClr val="212121"/>
                </a:solidFill>
              </a:rPr>
              <a:t>Develop procedures to control hazards that may arise during </a:t>
            </a:r>
            <a:r>
              <a:rPr lang="en-US" sz="1600" dirty="0" smtClean="0">
                <a:solidFill>
                  <a:srgbClr val="212121"/>
                </a:solidFill>
              </a:rPr>
              <a:t>non</a:t>
            </a:r>
            <a:r>
              <a:rPr lang="tr-TR" sz="1600" dirty="0" smtClean="0">
                <a:solidFill>
                  <a:srgbClr val="212121"/>
                </a:solidFill>
              </a:rPr>
              <a:t>-</a:t>
            </a:r>
            <a:r>
              <a:rPr lang="en-US" sz="1600" dirty="0" smtClean="0">
                <a:solidFill>
                  <a:srgbClr val="212121"/>
                </a:solidFill>
              </a:rPr>
              <a:t>routine </a:t>
            </a:r>
            <a:r>
              <a:rPr lang="en-US" sz="1600" dirty="0">
                <a:solidFill>
                  <a:srgbClr val="212121"/>
                </a:solidFill>
              </a:rPr>
              <a:t>operations (e.g., removing machine guarding during maintenance and repair).</a:t>
            </a:r>
          </a:p>
          <a:p>
            <a:pPr marL="742950" lvl="1" indent="-285750">
              <a:buFont typeface="Arial" panose="020B0604020202020204" pitchFamily="34" charset="0"/>
              <a:buChar char="•"/>
            </a:pPr>
            <a:r>
              <a:rPr lang="en-US" sz="1600" dirty="0">
                <a:solidFill>
                  <a:srgbClr val="212121"/>
                </a:solidFill>
              </a:rPr>
              <a:t>Develop or modify plans to control hazards that may arise in emergency situations.</a:t>
            </a:r>
          </a:p>
          <a:p>
            <a:pPr marL="742950" lvl="1" indent="-285750">
              <a:buFont typeface="Arial" panose="020B0604020202020204" pitchFamily="34" charset="0"/>
              <a:buChar char="•"/>
            </a:pPr>
            <a:r>
              <a:rPr lang="en-US" sz="1600" dirty="0">
                <a:solidFill>
                  <a:srgbClr val="212121"/>
                </a:solidFill>
              </a:rPr>
              <a:t>Procure any equipment needed to control </a:t>
            </a:r>
            <a:r>
              <a:rPr lang="en-US" sz="1600" dirty="0" smtClean="0">
                <a:solidFill>
                  <a:srgbClr val="212121"/>
                </a:solidFill>
              </a:rPr>
              <a:t>emergency</a:t>
            </a:r>
            <a:r>
              <a:rPr lang="tr-TR" sz="1600" dirty="0" smtClean="0">
                <a:solidFill>
                  <a:srgbClr val="212121"/>
                </a:solidFill>
              </a:rPr>
              <a:t> </a:t>
            </a:r>
            <a:r>
              <a:rPr lang="en-US" sz="1600" dirty="0" smtClean="0">
                <a:solidFill>
                  <a:srgbClr val="212121"/>
                </a:solidFill>
              </a:rPr>
              <a:t>related </a:t>
            </a:r>
            <a:r>
              <a:rPr lang="en-US" sz="1600" dirty="0">
                <a:solidFill>
                  <a:srgbClr val="212121"/>
                </a:solidFill>
              </a:rPr>
              <a:t>hazards.</a:t>
            </a:r>
          </a:p>
          <a:p>
            <a:pPr marL="742950" lvl="1" indent="-285750">
              <a:buFont typeface="Arial" panose="020B0604020202020204" pitchFamily="34" charset="0"/>
              <a:buChar char="•"/>
            </a:pPr>
            <a:r>
              <a:rPr lang="en-US" sz="1600" dirty="0">
                <a:solidFill>
                  <a:srgbClr val="212121"/>
                </a:solidFill>
              </a:rPr>
              <a:t>Assign responsibilities for implementing the emergency plan.</a:t>
            </a:r>
          </a:p>
          <a:p>
            <a:pPr marL="742950" lvl="1" indent="-285750">
              <a:buFont typeface="Arial" panose="020B0604020202020204" pitchFamily="34" charset="0"/>
              <a:buChar char="•"/>
            </a:pPr>
            <a:r>
              <a:rPr lang="en-US" sz="1600" dirty="0">
                <a:solidFill>
                  <a:srgbClr val="212121"/>
                </a:solidFill>
              </a:rPr>
              <a:t>Conduct emergency drills to ensure that procedures and equipment provide adequate protection during emergency situations.</a:t>
            </a:r>
          </a:p>
          <a:p>
            <a:r>
              <a:rPr lang="en-US" sz="1600" b="1" i="1" dirty="0">
                <a:solidFill>
                  <a:srgbClr val="212121"/>
                </a:solidFill>
              </a:rPr>
              <a:t>Note:</a:t>
            </a:r>
            <a:r>
              <a:rPr lang="en-US" sz="1600" dirty="0">
                <a:solidFill>
                  <a:srgbClr val="212121"/>
                </a:solidFill>
              </a:rPr>
              <a:t> Depending on your location, type of business, and materials stored or used on site, authorities including local fire and emergency response departments, state agencies, the U.S. Environmental Protection Agency, the Department of Homeland Security, and OSHA may have additional requirements for emergency plans. Ensure that your procedures comply </a:t>
            </a:r>
            <a:endParaRPr lang="tr-TR" sz="1600" dirty="0" smtClean="0">
              <a:solidFill>
                <a:srgbClr val="212121"/>
              </a:solidFill>
            </a:endParaRPr>
          </a:p>
          <a:p>
            <a:r>
              <a:rPr lang="en-US" sz="1600" dirty="0" smtClean="0">
                <a:solidFill>
                  <a:srgbClr val="212121"/>
                </a:solidFill>
              </a:rPr>
              <a:t>with </a:t>
            </a:r>
            <a:r>
              <a:rPr lang="en-US" sz="1600" dirty="0">
                <a:solidFill>
                  <a:srgbClr val="212121"/>
                </a:solidFill>
              </a:rPr>
              <a:t>these requirements.</a:t>
            </a:r>
            <a:endParaRPr lang="en-US" sz="1600" b="0" i="0" dirty="0">
              <a:solidFill>
                <a:srgbClr val="212121"/>
              </a:solidFill>
              <a:effectLst/>
            </a:endParaRPr>
          </a:p>
        </p:txBody>
      </p:sp>
      <p:sp>
        <p:nvSpPr>
          <p:cNvPr id="8" name="Sağ Ok 7"/>
          <p:cNvSpPr/>
          <p:nvPr/>
        </p:nvSpPr>
        <p:spPr>
          <a:xfrm>
            <a:off x="813098" y="3009601"/>
            <a:ext cx="555812" cy="1703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4516810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p:cNvSpPr>
            <a:spLocks noGrp="1"/>
          </p:cNvSpPr>
          <p:nvPr>
            <p:ph type="dt" sz="half" idx="10"/>
          </p:nvPr>
        </p:nvSpPr>
        <p:spPr>
          <a:xfrm>
            <a:off x="518573" y="5954754"/>
            <a:ext cx="1173067" cy="365125"/>
          </a:xfrm>
        </p:spPr>
        <p:txBody>
          <a:bodyPr/>
          <a:lstStyle/>
          <a:p>
            <a:fld id="{5DBB18B1-ED7D-44BB-8F5D-C0DE91146256}" type="datetime10">
              <a:rPr lang="en-US" sz="2400" b="1" smtClean="0">
                <a:solidFill>
                  <a:schemeClr val="tx1"/>
                </a:solidFill>
              </a:rPr>
              <a:t>16:59</a:t>
            </a:fld>
            <a:endParaRPr lang="en-US" sz="2400" b="1" dirty="0">
              <a:solidFill>
                <a:schemeClr val="tx1"/>
              </a:solidFill>
            </a:endParaRPr>
          </a:p>
        </p:txBody>
      </p:sp>
      <p:grpSp>
        <p:nvGrpSpPr>
          <p:cNvPr id="3" name="Group 7">
            <a:extLst>
              <a:ext uri="{FF2B5EF4-FFF2-40B4-BE49-F238E27FC236}">
                <a16:creationId xmlns:a16="http://schemas.microsoft.com/office/drawing/2014/main" id="{4F80FCD9-6F6E-8C38-776D-E061987F0D62}"/>
              </a:ext>
            </a:extLst>
          </p:cNvPr>
          <p:cNvGrpSpPr/>
          <p:nvPr/>
        </p:nvGrpSpPr>
        <p:grpSpPr>
          <a:xfrm>
            <a:off x="228600" y="219075"/>
            <a:ext cx="11734800" cy="6419850"/>
            <a:chOff x="203755" y="143366"/>
            <a:chExt cx="11734800" cy="6419850"/>
          </a:xfrm>
        </p:grpSpPr>
        <p:sp>
          <p:nvSpPr>
            <p:cNvPr id="4" name="Rectangle 3">
              <a:extLst>
                <a:ext uri="{FF2B5EF4-FFF2-40B4-BE49-F238E27FC236}">
                  <a16:creationId xmlns:a16="http://schemas.microsoft.com/office/drawing/2014/main" id="{E7F73510-CE1C-7165-C8C4-9444DC4B9895}"/>
                </a:ext>
              </a:extLst>
            </p:cNvPr>
            <p:cNvSpPr/>
            <p:nvPr/>
          </p:nvSpPr>
          <p:spPr>
            <a:xfrm>
              <a:off x="203755" y="143366"/>
              <a:ext cx="11734800" cy="6419850"/>
            </a:xfrm>
            <a:prstGeom prst="rect">
              <a:avLst/>
            </a:prstGeom>
            <a:noFill/>
            <a:ln w="254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Picture 4">
              <a:extLst>
                <a:ext uri="{FF2B5EF4-FFF2-40B4-BE49-F238E27FC236}">
                  <a16:creationId xmlns:a16="http://schemas.microsoft.com/office/drawing/2014/main" id="{DDC51D5E-90AA-4CFF-EBB1-E46F15A650B3}"/>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10421922" y="5050116"/>
              <a:ext cx="1276350" cy="1276350"/>
            </a:xfrm>
            <a:prstGeom prst="rect">
              <a:avLst/>
            </a:prstGeom>
          </p:spPr>
        </p:pic>
        <p:sp>
          <p:nvSpPr>
            <p:cNvPr id="6" name="TextBox 6">
              <a:extLst>
                <a:ext uri="{FF2B5EF4-FFF2-40B4-BE49-F238E27FC236}">
                  <a16:creationId xmlns:a16="http://schemas.microsoft.com/office/drawing/2014/main" id="{4CB99B11-BEA2-20FC-B681-1D41A37D24E8}"/>
                </a:ext>
              </a:extLst>
            </p:cNvPr>
            <p:cNvSpPr txBox="1"/>
            <p:nvPr/>
          </p:nvSpPr>
          <p:spPr>
            <a:xfrm>
              <a:off x="493728" y="437266"/>
              <a:ext cx="3800878" cy="400110"/>
            </a:xfrm>
            <a:prstGeom prst="rect">
              <a:avLst/>
            </a:prstGeom>
            <a:noFill/>
          </p:spPr>
          <p:txBody>
            <a:bodyPr wrap="square" rtlCol="0">
              <a:spAutoFit/>
            </a:bodyPr>
            <a:lstStyle/>
            <a:p>
              <a:r>
                <a:rPr lang="tr-TR" sz="2000" b="1" u="sng" dirty="0" err="1"/>
                <a:t>Occupational</a:t>
              </a:r>
              <a:r>
                <a:rPr lang="tr-TR" sz="2000" b="1" u="sng" dirty="0"/>
                <a:t> </a:t>
              </a:r>
              <a:r>
                <a:rPr lang="tr-TR" sz="2000" b="1" u="sng" dirty="0" err="1"/>
                <a:t>Health</a:t>
              </a:r>
              <a:r>
                <a:rPr lang="tr-TR" sz="2000" b="1" u="sng" dirty="0"/>
                <a:t> </a:t>
              </a:r>
              <a:r>
                <a:rPr lang="tr-TR" sz="2000" b="1" u="sng" dirty="0" err="1"/>
                <a:t>and</a:t>
              </a:r>
              <a:r>
                <a:rPr lang="tr-TR" sz="2000" b="1" u="sng" dirty="0"/>
                <a:t> </a:t>
              </a:r>
              <a:r>
                <a:rPr lang="tr-TR" sz="2000" b="1" u="sng" dirty="0" err="1" smtClean="0"/>
                <a:t>Safety</a:t>
              </a:r>
              <a:r>
                <a:rPr lang="tr-TR" sz="2000" b="1" u="sng" dirty="0" smtClean="0"/>
                <a:t> II </a:t>
              </a:r>
              <a:endParaRPr lang="tr-TR" sz="2000" b="1" u="sng" dirty="0"/>
            </a:p>
          </p:txBody>
        </p:sp>
      </p:grpSp>
      <p:sp>
        <p:nvSpPr>
          <p:cNvPr id="7" name="Dikdörtgen 6"/>
          <p:cNvSpPr/>
          <p:nvPr/>
        </p:nvSpPr>
        <p:spPr>
          <a:xfrm>
            <a:off x="968189" y="1992503"/>
            <a:ext cx="10031505" cy="2554545"/>
          </a:xfrm>
          <a:prstGeom prst="rect">
            <a:avLst/>
          </a:prstGeom>
        </p:spPr>
        <p:txBody>
          <a:bodyPr wrap="square">
            <a:spAutoFit/>
          </a:bodyPr>
          <a:lstStyle/>
          <a:p>
            <a:r>
              <a:rPr lang="en-US" sz="1600" b="1" u="sng" dirty="0">
                <a:solidFill>
                  <a:srgbClr val="222222"/>
                </a:solidFill>
              </a:rPr>
              <a:t>Action item 5</a:t>
            </a:r>
            <a:r>
              <a:rPr lang="en-US" sz="1600" b="1" dirty="0">
                <a:solidFill>
                  <a:srgbClr val="222222"/>
                </a:solidFill>
              </a:rPr>
              <a:t>: Implement selected controls in the workplace</a:t>
            </a:r>
          </a:p>
          <a:p>
            <a:r>
              <a:rPr lang="en-US" sz="1600" dirty="0">
                <a:solidFill>
                  <a:srgbClr val="212121"/>
                </a:solidFill>
              </a:rPr>
              <a:t>Once hazard prevention and control measures have been identified, they should be implemented according to the hazard control plan.</a:t>
            </a:r>
          </a:p>
          <a:p>
            <a:r>
              <a:rPr lang="tr-TR" sz="1600" i="1" dirty="0" smtClean="0">
                <a:solidFill>
                  <a:srgbClr val="222222"/>
                </a:solidFill>
              </a:rPr>
              <a:t>                </a:t>
            </a:r>
            <a:r>
              <a:rPr lang="en-US" sz="1600" i="1" dirty="0" smtClean="0">
                <a:solidFill>
                  <a:srgbClr val="222222"/>
                </a:solidFill>
              </a:rPr>
              <a:t>How </a:t>
            </a:r>
            <a:r>
              <a:rPr lang="en-US" sz="1600" i="1" dirty="0">
                <a:solidFill>
                  <a:srgbClr val="222222"/>
                </a:solidFill>
              </a:rPr>
              <a:t>to accomplish it</a:t>
            </a:r>
            <a:endParaRPr lang="en-US" sz="1600" dirty="0">
              <a:solidFill>
                <a:srgbClr val="222222"/>
              </a:solidFill>
            </a:endParaRPr>
          </a:p>
          <a:p>
            <a:pPr marL="742950" lvl="1" indent="-285750">
              <a:buFont typeface="Arial" panose="020B0604020202020204" pitchFamily="34" charset="0"/>
              <a:buChar char="•"/>
            </a:pPr>
            <a:r>
              <a:rPr lang="en-US" sz="1600" dirty="0">
                <a:solidFill>
                  <a:srgbClr val="212121"/>
                </a:solidFill>
              </a:rPr>
              <a:t>Implement hazard control measures according to the priorities established in the hazard control plan.</a:t>
            </a:r>
          </a:p>
          <a:p>
            <a:pPr marL="742950" lvl="1" indent="-285750">
              <a:buFont typeface="Arial" panose="020B0604020202020204" pitchFamily="34" charset="0"/>
              <a:buChar char="•"/>
            </a:pPr>
            <a:r>
              <a:rPr lang="en-US" sz="1600" dirty="0">
                <a:solidFill>
                  <a:srgbClr val="212121"/>
                </a:solidFill>
              </a:rPr>
              <a:t>When resources are limited, implement measures on a "worst-first" basis, according to the hazard ranking priorities (risk) established during hazard identification and assessment. (Note, however, that regardless of limited resources, employers have an obligation to protect workers from recognized, serious hazards.)</a:t>
            </a:r>
          </a:p>
          <a:p>
            <a:pPr marL="742950" lvl="1" indent="-285750">
              <a:buFont typeface="Arial" panose="020B0604020202020204" pitchFamily="34" charset="0"/>
              <a:buChar char="•"/>
            </a:pPr>
            <a:r>
              <a:rPr lang="en-US" sz="1600" dirty="0">
                <a:solidFill>
                  <a:srgbClr val="212121"/>
                </a:solidFill>
              </a:rPr>
              <a:t>Promptly implement any measures that are easy and </a:t>
            </a:r>
            <a:r>
              <a:rPr lang="en-US" sz="1600" dirty="0" smtClean="0">
                <a:solidFill>
                  <a:srgbClr val="212121"/>
                </a:solidFill>
              </a:rPr>
              <a:t>inexpensive</a:t>
            </a:r>
            <a:r>
              <a:rPr lang="tr-TR" sz="1600" dirty="0" smtClean="0">
                <a:solidFill>
                  <a:srgbClr val="212121"/>
                </a:solidFill>
              </a:rPr>
              <a:t> (</a:t>
            </a:r>
            <a:r>
              <a:rPr lang="en-US" sz="1600" dirty="0" smtClean="0">
                <a:solidFill>
                  <a:srgbClr val="212121"/>
                </a:solidFill>
              </a:rPr>
              <a:t>e.g</a:t>
            </a:r>
            <a:r>
              <a:rPr lang="en-US" sz="1600" dirty="0">
                <a:solidFill>
                  <a:srgbClr val="212121"/>
                </a:solidFill>
              </a:rPr>
              <a:t>., general housekeeping, removal of obvious tripping hazards such as electrical cords, basic </a:t>
            </a:r>
            <a:r>
              <a:rPr lang="en-US" sz="1600" dirty="0" smtClean="0">
                <a:solidFill>
                  <a:srgbClr val="212121"/>
                </a:solidFill>
              </a:rPr>
              <a:t>lighting</a:t>
            </a:r>
            <a:r>
              <a:rPr lang="tr-TR" sz="1600" dirty="0" smtClean="0">
                <a:solidFill>
                  <a:srgbClr val="212121"/>
                </a:solidFill>
              </a:rPr>
              <a:t>)</a:t>
            </a:r>
            <a:r>
              <a:rPr lang="en-US" sz="1600" dirty="0" smtClean="0">
                <a:solidFill>
                  <a:srgbClr val="212121"/>
                </a:solidFill>
              </a:rPr>
              <a:t>regardless </a:t>
            </a:r>
            <a:r>
              <a:rPr lang="en-US" sz="1600" dirty="0">
                <a:solidFill>
                  <a:srgbClr val="212121"/>
                </a:solidFill>
              </a:rPr>
              <a:t>of the level of hazard they involve.</a:t>
            </a:r>
            <a:endParaRPr lang="en-US" sz="1600" b="0" i="0" dirty="0">
              <a:solidFill>
                <a:srgbClr val="212121"/>
              </a:solidFill>
              <a:effectLst/>
            </a:endParaRPr>
          </a:p>
        </p:txBody>
      </p:sp>
      <p:sp>
        <p:nvSpPr>
          <p:cNvPr id="8" name="Sağ Ok 7"/>
          <p:cNvSpPr/>
          <p:nvPr/>
        </p:nvSpPr>
        <p:spPr>
          <a:xfrm>
            <a:off x="1207546" y="2751097"/>
            <a:ext cx="555812" cy="2226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561778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p:cNvSpPr>
            <a:spLocks noGrp="1"/>
          </p:cNvSpPr>
          <p:nvPr>
            <p:ph type="dt" sz="half" idx="10"/>
          </p:nvPr>
        </p:nvSpPr>
        <p:spPr>
          <a:xfrm>
            <a:off x="600456" y="6020137"/>
            <a:ext cx="1146048" cy="365125"/>
          </a:xfrm>
        </p:spPr>
        <p:txBody>
          <a:bodyPr/>
          <a:lstStyle/>
          <a:p>
            <a:fld id="{99545442-974A-46B7-B933-20B9A66515A0}" type="datetime10">
              <a:rPr lang="en-US" sz="2400" b="1" smtClean="0">
                <a:solidFill>
                  <a:schemeClr val="tx1"/>
                </a:solidFill>
              </a:rPr>
              <a:t>16:59</a:t>
            </a:fld>
            <a:endParaRPr lang="en-US" sz="2400" b="1">
              <a:solidFill>
                <a:schemeClr val="tx1"/>
              </a:solidFill>
            </a:endParaRPr>
          </a:p>
        </p:txBody>
      </p:sp>
      <p:grpSp>
        <p:nvGrpSpPr>
          <p:cNvPr id="3" name="Group 7">
            <a:extLst>
              <a:ext uri="{FF2B5EF4-FFF2-40B4-BE49-F238E27FC236}">
                <a16:creationId xmlns:a16="http://schemas.microsoft.com/office/drawing/2014/main" id="{4F80FCD9-6F6E-8C38-776D-E061987F0D62}"/>
              </a:ext>
            </a:extLst>
          </p:cNvPr>
          <p:cNvGrpSpPr/>
          <p:nvPr/>
        </p:nvGrpSpPr>
        <p:grpSpPr>
          <a:xfrm>
            <a:off x="228600" y="219075"/>
            <a:ext cx="11734800" cy="6419850"/>
            <a:chOff x="203755" y="143366"/>
            <a:chExt cx="11734800" cy="6419850"/>
          </a:xfrm>
        </p:grpSpPr>
        <p:sp>
          <p:nvSpPr>
            <p:cNvPr id="4" name="Rectangle 3">
              <a:extLst>
                <a:ext uri="{FF2B5EF4-FFF2-40B4-BE49-F238E27FC236}">
                  <a16:creationId xmlns:a16="http://schemas.microsoft.com/office/drawing/2014/main" id="{E7F73510-CE1C-7165-C8C4-9444DC4B9895}"/>
                </a:ext>
              </a:extLst>
            </p:cNvPr>
            <p:cNvSpPr/>
            <p:nvPr/>
          </p:nvSpPr>
          <p:spPr>
            <a:xfrm>
              <a:off x="203755" y="143366"/>
              <a:ext cx="11734800" cy="6419850"/>
            </a:xfrm>
            <a:prstGeom prst="rect">
              <a:avLst/>
            </a:prstGeom>
            <a:noFill/>
            <a:ln w="254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Picture 4">
              <a:extLst>
                <a:ext uri="{FF2B5EF4-FFF2-40B4-BE49-F238E27FC236}">
                  <a16:creationId xmlns:a16="http://schemas.microsoft.com/office/drawing/2014/main" id="{DDC51D5E-90AA-4CFF-EBB1-E46F15A650B3}"/>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10421922" y="5050116"/>
              <a:ext cx="1276350" cy="1276350"/>
            </a:xfrm>
            <a:prstGeom prst="rect">
              <a:avLst/>
            </a:prstGeom>
          </p:spPr>
        </p:pic>
        <p:sp>
          <p:nvSpPr>
            <p:cNvPr id="6" name="TextBox 6">
              <a:extLst>
                <a:ext uri="{FF2B5EF4-FFF2-40B4-BE49-F238E27FC236}">
                  <a16:creationId xmlns:a16="http://schemas.microsoft.com/office/drawing/2014/main" id="{4CB99B11-BEA2-20FC-B681-1D41A37D24E8}"/>
                </a:ext>
              </a:extLst>
            </p:cNvPr>
            <p:cNvSpPr txBox="1"/>
            <p:nvPr/>
          </p:nvSpPr>
          <p:spPr>
            <a:xfrm>
              <a:off x="493727" y="437266"/>
              <a:ext cx="3783461" cy="400110"/>
            </a:xfrm>
            <a:prstGeom prst="rect">
              <a:avLst/>
            </a:prstGeom>
            <a:noFill/>
          </p:spPr>
          <p:txBody>
            <a:bodyPr wrap="square" rtlCol="0">
              <a:spAutoFit/>
            </a:bodyPr>
            <a:lstStyle/>
            <a:p>
              <a:r>
                <a:rPr lang="tr-TR" sz="2000" b="1" u="sng" dirty="0" err="1"/>
                <a:t>Occupational</a:t>
              </a:r>
              <a:r>
                <a:rPr lang="tr-TR" sz="2000" b="1" u="sng" dirty="0"/>
                <a:t> </a:t>
              </a:r>
              <a:r>
                <a:rPr lang="tr-TR" sz="2000" b="1" u="sng" dirty="0" err="1"/>
                <a:t>Health</a:t>
              </a:r>
              <a:r>
                <a:rPr lang="tr-TR" sz="2000" b="1" u="sng" dirty="0"/>
                <a:t> </a:t>
              </a:r>
              <a:r>
                <a:rPr lang="tr-TR" sz="2000" b="1" u="sng" dirty="0" err="1"/>
                <a:t>and</a:t>
              </a:r>
              <a:r>
                <a:rPr lang="tr-TR" sz="2000" b="1" u="sng" dirty="0"/>
                <a:t> </a:t>
              </a:r>
              <a:r>
                <a:rPr lang="tr-TR" sz="2000" b="1" u="sng" dirty="0" err="1" smtClean="0"/>
                <a:t>Safety</a:t>
              </a:r>
              <a:r>
                <a:rPr lang="tr-TR" sz="2000" b="1" u="sng" dirty="0" smtClean="0"/>
                <a:t> II </a:t>
              </a:r>
              <a:endParaRPr lang="tr-TR" sz="2000" b="1" u="sng" dirty="0"/>
            </a:p>
          </p:txBody>
        </p:sp>
      </p:grpSp>
      <p:sp>
        <p:nvSpPr>
          <p:cNvPr id="7" name="Dikdörtgen 6"/>
          <p:cNvSpPr/>
          <p:nvPr/>
        </p:nvSpPr>
        <p:spPr>
          <a:xfrm>
            <a:off x="779929" y="1043828"/>
            <a:ext cx="10943188" cy="4524315"/>
          </a:xfrm>
          <a:prstGeom prst="rect">
            <a:avLst/>
          </a:prstGeom>
        </p:spPr>
        <p:txBody>
          <a:bodyPr wrap="square">
            <a:spAutoFit/>
          </a:bodyPr>
          <a:lstStyle/>
          <a:p>
            <a:r>
              <a:rPr lang="en-US" sz="1600" b="1" u="sng" dirty="0">
                <a:solidFill>
                  <a:srgbClr val="222222"/>
                </a:solidFill>
              </a:rPr>
              <a:t>Action item 6</a:t>
            </a:r>
            <a:r>
              <a:rPr lang="en-US" sz="1600" b="1" dirty="0">
                <a:solidFill>
                  <a:srgbClr val="222222"/>
                </a:solidFill>
              </a:rPr>
              <a:t>: Follow up to confirm that controls are effective</a:t>
            </a:r>
          </a:p>
          <a:p>
            <a:r>
              <a:rPr lang="en-US" sz="1600" dirty="0">
                <a:solidFill>
                  <a:srgbClr val="212121"/>
                </a:solidFill>
              </a:rPr>
              <a:t>To ensure that control measures are and remain effective, employers should track progress in implementing controls, inspect and evaluate controls once they are installed, and follow routine preventive maintenance practices.</a:t>
            </a:r>
          </a:p>
          <a:p>
            <a:r>
              <a:rPr lang="tr-TR" sz="1600" i="1" dirty="0">
                <a:solidFill>
                  <a:srgbClr val="222222"/>
                </a:solidFill>
              </a:rPr>
              <a:t> </a:t>
            </a:r>
            <a:r>
              <a:rPr lang="tr-TR" sz="1600" i="1" dirty="0" smtClean="0">
                <a:solidFill>
                  <a:srgbClr val="222222"/>
                </a:solidFill>
              </a:rPr>
              <a:t>                </a:t>
            </a:r>
            <a:r>
              <a:rPr lang="en-US" sz="1600" i="1" dirty="0" smtClean="0">
                <a:solidFill>
                  <a:srgbClr val="222222"/>
                </a:solidFill>
              </a:rPr>
              <a:t>How </a:t>
            </a:r>
            <a:r>
              <a:rPr lang="en-US" sz="1600" i="1" dirty="0">
                <a:solidFill>
                  <a:srgbClr val="222222"/>
                </a:solidFill>
              </a:rPr>
              <a:t>to accomplish it</a:t>
            </a:r>
            <a:endParaRPr lang="en-US" sz="1600" dirty="0">
              <a:solidFill>
                <a:srgbClr val="222222"/>
              </a:solidFill>
            </a:endParaRPr>
          </a:p>
          <a:p>
            <a:pPr marL="742950" lvl="1" indent="-285750">
              <a:buFont typeface="Arial" panose="020B0604020202020204" pitchFamily="34" charset="0"/>
              <a:buChar char="•"/>
            </a:pPr>
            <a:r>
              <a:rPr lang="en-US" sz="1600" dirty="0">
                <a:solidFill>
                  <a:srgbClr val="212121"/>
                </a:solidFill>
              </a:rPr>
              <a:t>Track progress and verify implementation by asking the following questions:</a:t>
            </a:r>
          </a:p>
          <a:p>
            <a:pPr marL="1657350" lvl="3" indent="-285750">
              <a:buFont typeface="Arial" panose="020B0604020202020204" pitchFamily="34" charset="0"/>
              <a:buChar char="•"/>
            </a:pPr>
            <a:r>
              <a:rPr lang="en-US" sz="1600" dirty="0">
                <a:solidFill>
                  <a:srgbClr val="212121"/>
                </a:solidFill>
              </a:rPr>
              <a:t>Have all control measures been implemented according to the hazard control plan?</a:t>
            </a:r>
          </a:p>
          <a:p>
            <a:pPr marL="1657350" lvl="3" indent="-285750">
              <a:buFont typeface="Arial" panose="020B0604020202020204" pitchFamily="34" charset="0"/>
              <a:buChar char="•"/>
            </a:pPr>
            <a:r>
              <a:rPr lang="en-US" sz="1600" dirty="0">
                <a:solidFill>
                  <a:srgbClr val="212121"/>
                </a:solidFill>
              </a:rPr>
              <a:t>Have engineering controls been properly installed and tested?</a:t>
            </a:r>
          </a:p>
          <a:p>
            <a:pPr marL="1657350" lvl="3" indent="-285750">
              <a:buFont typeface="Arial" panose="020B0604020202020204" pitchFamily="34" charset="0"/>
              <a:buChar char="•"/>
            </a:pPr>
            <a:r>
              <a:rPr lang="en-US" sz="1600" dirty="0">
                <a:solidFill>
                  <a:srgbClr val="212121"/>
                </a:solidFill>
              </a:rPr>
              <a:t>Have workers been appropriately trained so that they understand the controls, including how to operate engineering controls, safe work practices, and PPE use requirements?</a:t>
            </a:r>
          </a:p>
          <a:p>
            <a:pPr marL="1657350" lvl="3" indent="-285750">
              <a:buFont typeface="Arial" panose="020B0604020202020204" pitchFamily="34" charset="0"/>
              <a:buChar char="•"/>
            </a:pPr>
            <a:r>
              <a:rPr lang="en-US" sz="1600" dirty="0">
                <a:solidFill>
                  <a:srgbClr val="212121"/>
                </a:solidFill>
              </a:rPr>
              <a:t>Are controls being used correctly and consistently?</a:t>
            </a:r>
          </a:p>
          <a:p>
            <a:pPr marL="742950" lvl="1" indent="-285750">
              <a:buFont typeface="Arial" panose="020B0604020202020204" pitchFamily="34" charset="0"/>
              <a:buChar char="•"/>
            </a:pPr>
            <a:r>
              <a:rPr lang="en-US" sz="1600" dirty="0">
                <a:solidFill>
                  <a:srgbClr val="212121"/>
                </a:solidFill>
              </a:rPr>
              <a:t>Conduct regular inspections (and industrial hygiene monitoring, if indicated) to confirm that engineering controls are operating as designed.</a:t>
            </a:r>
          </a:p>
          <a:p>
            <a:pPr marL="742950" lvl="1" indent="-285750">
              <a:buFont typeface="Arial" panose="020B0604020202020204" pitchFamily="34" charset="0"/>
              <a:buChar char="•"/>
            </a:pPr>
            <a:r>
              <a:rPr lang="en-US" sz="1600" dirty="0">
                <a:solidFill>
                  <a:srgbClr val="212121"/>
                </a:solidFill>
              </a:rPr>
              <a:t>Evaluate control measures to determine if they are effective or need to be modified. Involve workers in the evaluation of the controls. If controls are not effective, identify, select, and implement further control measures that will provide adequate protection.</a:t>
            </a:r>
          </a:p>
          <a:p>
            <a:pPr marL="742950" lvl="1" indent="-285750">
              <a:buFont typeface="Arial" panose="020B0604020202020204" pitchFamily="34" charset="0"/>
              <a:buChar char="•"/>
            </a:pPr>
            <a:r>
              <a:rPr lang="en-US" sz="1600" dirty="0">
                <a:solidFill>
                  <a:srgbClr val="212121"/>
                </a:solidFill>
              </a:rPr>
              <a:t>Confirm that work practices, administrative controls, and personal protective equipment use policies are being followed.</a:t>
            </a:r>
          </a:p>
          <a:p>
            <a:pPr marL="742950" lvl="1" indent="-285750">
              <a:buFont typeface="Arial" panose="020B0604020202020204" pitchFamily="34" charset="0"/>
              <a:buChar char="•"/>
            </a:pPr>
            <a:r>
              <a:rPr lang="en-US" sz="1600" dirty="0">
                <a:solidFill>
                  <a:srgbClr val="212121"/>
                </a:solidFill>
              </a:rPr>
              <a:t>Conduct routine preventive maintenance of equipment, facilities, and controls to help prevent incidents due to equipment failure.</a:t>
            </a:r>
            <a:endParaRPr lang="en-US" sz="1600" b="0" i="0" dirty="0">
              <a:solidFill>
                <a:srgbClr val="212121"/>
              </a:solidFill>
              <a:effectLst/>
            </a:endParaRPr>
          </a:p>
        </p:txBody>
      </p:sp>
      <p:sp>
        <p:nvSpPr>
          <p:cNvPr id="8" name="Sağ Ok 7"/>
          <p:cNvSpPr/>
          <p:nvPr/>
        </p:nvSpPr>
        <p:spPr>
          <a:xfrm>
            <a:off x="1019287" y="1845662"/>
            <a:ext cx="555812" cy="2226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741233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p:cNvSpPr>
            <a:spLocks noGrp="1"/>
          </p:cNvSpPr>
          <p:nvPr>
            <p:ph type="dt" sz="half" idx="10"/>
          </p:nvPr>
        </p:nvSpPr>
        <p:spPr>
          <a:xfrm>
            <a:off x="600456" y="6020137"/>
            <a:ext cx="1146048" cy="365125"/>
          </a:xfrm>
        </p:spPr>
        <p:txBody>
          <a:bodyPr/>
          <a:lstStyle/>
          <a:p>
            <a:fld id="{99545442-974A-46B7-B933-20B9A66515A0}" type="datetime10">
              <a:rPr lang="en-US" sz="2400" b="1" smtClean="0">
                <a:solidFill>
                  <a:schemeClr val="tx1"/>
                </a:solidFill>
              </a:rPr>
              <a:t>16:59</a:t>
            </a:fld>
            <a:endParaRPr lang="en-US" sz="2400" b="1">
              <a:solidFill>
                <a:schemeClr val="tx1"/>
              </a:solidFill>
            </a:endParaRPr>
          </a:p>
        </p:txBody>
      </p:sp>
      <p:grpSp>
        <p:nvGrpSpPr>
          <p:cNvPr id="3" name="Group 7">
            <a:extLst>
              <a:ext uri="{FF2B5EF4-FFF2-40B4-BE49-F238E27FC236}">
                <a16:creationId xmlns:a16="http://schemas.microsoft.com/office/drawing/2014/main" id="{4F80FCD9-6F6E-8C38-776D-E061987F0D62}"/>
              </a:ext>
            </a:extLst>
          </p:cNvPr>
          <p:cNvGrpSpPr/>
          <p:nvPr/>
        </p:nvGrpSpPr>
        <p:grpSpPr>
          <a:xfrm>
            <a:off x="228600" y="219075"/>
            <a:ext cx="11734800" cy="6419850"/>
            <a:chOff x="203755" y="143366"/>
            <a:chExt cx="11734800" cy="6419850"/>
          </a:xfrm>
        </p:grpSpPr>
        <p:sp>
          <p:nvSpPr>
            <p:cNvPr id="4" name="Rectangle 3">
              <a:extLst>
                <a:ext uri="{FF2B5EF4-FFF2-40B4-BE49-F238E27FC236}">
                  <a16:creationId xmlns:a16="http://schemas.microsoft.com/office/drawing/2014/main" id="{E7F73510-CE1C-7165-C8C4-9444DC4B9895}"/>
                </a:ext>
              </a:extLst>
            </p:cNvPr>
            <p:cNvSpPr/>
            <p:nvPr/>
          </p:nvSpPr>
          <p:spPr>
            <a:xfrm>
              <a:off x="203755" y="143366"/>
              <a:ext cx="11734800" cy="6419850"/>
            </a:xfrm>
            <a:prstGeom prst="rect">
              <a:avLst/>
            </a:prstGeom>
            <a:noFill/>
            <a:ln w="254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Picture 4">
              <a:extLst>
                <a:ext uri="{FF2B5EF4-FFF2-40B4-BE49-F238E27FC236}">
                  <a16:creationId xmlns:a16="http://schemas.microsoft.com/office/drawing/2014/main" id="{DDC51D5E-90AA-4CFF-EBB1-E46F15A650B3}"/>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10421922" y="5050116"/>
              <a:ext cx="1276350" cy="1276350"/>
            </a:xfrm>
            <a:prstGeom prst="rect">
              <a:avLst/>
            </a:prstGeom>
          </p:spPr>
        </p:pic>
        <p:sp>
          <p:nvSpPr>
            <p:cNvPr id="6" name="TextBox 6">
              <a:extLst>
                <a:ext uri="{FF2B5EF4-FFF2-40B4-BE49-F238E27FC236}">
                  <a16:creationId xmlns:a16="http://schemas.microsoft.com/office/drawing/2014/main" id="{4CB99B11-BEA2-20FC-B681-1D41A37D24E8}"/>
                </a:ext>
              </a:extLst>
            </p:cNvPr>
            <p:cNvSpPr txBox="1"/>
            <p:nvPr/>
          </p:nvSpPr>
          <p:spPr>
            <a:xfrm>
              <a:off x="493727" y="437266"/>
              <a:ext cx="3783461" cy="400110"/>
            </a:xfrm>
            <a:prstGeom prst="rect">
              <a:avLst/>
            </a:prstGeom>
            <a:noFill/>
          </p:spPr>
          <p:txBody>
            <a:bodyPr wrap="square" rtlCol="0">
              <a:spAutoFit/>
            </a:bodyPr>
            <a:lstStyle/>
            <a:p>
              <a:r>
                <a:rPr lang="tr-TR" sz="2000" b="1" u="sng" dirty="0" err="1"/>
                <a:t>Occupational</a:t>
              </a:r>
              <a:r>
                <a:rPr lang="tr-TR" sz="2000" b="1" u="sng" dirty="0"/>
                <a:t> </a:t>
              </a:r>
              <a:r>
                <a:rPr lang="tr-TR" sz="2000" b="1" u="sng" dirty="0" err="1"/>
                <a:t>Health</a:t>
              </a:r>
              <a:r>
                <a:rPr lang="tr-TR" sz="2000" b="1" u="sng" dirty="0"/>
                <a:t> </a:t>
              </a:r>
              <a:r>
                <a:rPr lang="tr-TR" sz="2000" b="1" u="sng" dirty="0" err="1"/>
                <a:t>and</a:t>
              </a:r>
              <a:r>
                <a:rPr lang="tr-TR" sz="2000" b="1" u="sng" dirty="0"/>
                <a:t> </a:t>
              </a:r>
              <a:r>
                <a:rPr lang="tr-TR" sz="2000" b="1" u="sng" dirty="0" err="1" smtClean="0"/>
                <a:t>Safety</a:t>
              </a:r>
              <a:r>
                <a:rPr lang="tr-TR" sz="2000" b="1" u="sng" dirty="0" smtClean="0"/>
                <a:t> II </a:t>
              </a:r>
              <a:endParaRPr lang="tr-TR" sz="2000" b="1" u="sng" dirty="0"/>
            </a:p>
          </p:txBody>
        </p:sp>
      </p:grpSp>
      <p:sp>
        <p:nvSpPr>
          <p:cNvPr id="7" name="Metin kutusu 6"/>
          <p:cNvSpPr txBox="1"/>
          <p:nvPr/>
        </p:nvSpPr>
        <p:spPr>
          <a:xfrm>
            <a:off x="600456" y="903634"/>
            <a:ext cx="3334871" cy="369332"/>
          </a:xfrm>
          <a:prstGeom prst="rect">
            <a:avLst/>
          </a:prstGeom>
          <a:noFill/>
        </p:spPr>
        <p:txBody>
          <a:bodyPr wrap="square" rtlCol="0">
            <a:spAutoFit/>
          </a:bodyPr>
          <a:lstStyle/>
          <a:p>
            <a:r>
              <a:rPr lang="tr-TR" b="1" u="sng" dirty="0" smtClean="0"/>
              <a:t>Fire </a:t>
            </a:r>
            <a:r>
              <a:rPr lang="tr-TR" b="1" u="sng" dirty="0" err="1" smtClean="0"/>
              <a:t>Prevention</a:t>
            </a:r>
            <a:r>
              <a:rPr lang="tr-TR" b="1" u="sng" dirty="0" smtClean="0"/>
              <a:t> &amp; </a:t>
            </a:r>
            <a:r>
              <a:rPr lang="tr-TR" b="1" u="sng" dirty="0" err="1" smtClean="0"/>
              <a:t>Suppression</a:t>
            </a:r>
            <a:endParaRPr lang="en-US" b="1" u="sng" dirty="0"/>
          </a:p>
        </p:txBody>
      </p:sp>
      <p:sp>
        <p:nvSpPr>
          <p:cNvPr id="8" name="Dikdörtgen 7"/>
          <p:cNvSpPr/>
          <p:nvPr/>
        </p:nvSpPr>
        <p:spPr>
          <a:xfrm>
            <a:off x="600456" y="1303744"/>
            <a:ext cx="10784541" cy="2554545"/>
          </a:xfrm>
          <a:prstGeom prst="rect">
            <a:avLst/>
          </a:prstGeom>
        </p:spPr>
        <p:txBody>
          <a:bodyPr wrap="square">
            <a:spAutoFit/>
          </a:bodyPr>
          <a:lstStyle/>
          <a:p>
            <a:r>
              <a:rPr lang="en-US" sz="1600" dirty="0">
                <a:solidFill>
                  <a:srgbClr val="000000"/>
                </a:solidFill>
              </a:rPr>
              <a:t>The best defense against a fire is to prevent a fire from starting in the first place. Even under optimal circumstances, fires do occur. When prevention is compromised other timely and efficient mechanisms for response is critical to prevent injury and loss.</a:t>
            </a:r>
          </a:p>
          <a:p>
            <a:r>
              <a:rPr lang="en-US" sz="1600" dirty="0">
                <a:solidFill>
                  <a:srgbClr val="000000"/>
                </a:solidFill>
              </a:rPr>
              <a:t>There are a number of things </a:t>
            </a:r>
            <a:r>
              <a:rPr lang="tr-TR" sz="1600" dirty="0" err="1" smtClean="0">
                <a:solidFill>
                  <a:srgbClr val="000000"/>
                </a:solidFill>
              </a:rPr>
              <a:t>everybody</a:t>
            </a:r>
            <a:r>
              <a:rPr lang="en-US" sz="1600" dirty="0" smtClean="0">
                <a:solidFill>
                  <a:srgbClr val="000000"/>
                </a:solidFill>
              </a:rPr>
              <a:t> </a:t>
            </a:r>
            <a:r>
              <a:rPr lang="en-US" sz="1600" dirty="0">
                <a:solidFill>
                  <a:srgbClr val="000000"/>
                </a:solidFill>
              </a:rPr>
              <a:t>can do to be well prepared for fire emergencies</a:t>
            </a:r>
            <a:r>
              <a:rPr lang="en-US" sz="1600" dirty="0" smtClean="0">
                <a:solidFill>
                  <a:srgbClr val="000000"/>
                </a:solidFill>
              </a:rPr>
              <a:t>:</a:t>
            </a:r>
            <a:endParaRPr lang="tr-TR" sz="1600" dirty="0" smtClean="0">
              <a:solidFill>
                <a:srgbClr val="000000"/>
              </a:solidFill>
            </a:endParaRPr>
          </a:p>
          <a:p>
            <a:pPr marL="742950" lvl="1" indent="-285750">
              <a:buFont typeface="Arial" panose="020B0604020202020204" pitchFamily="34" charset="0"/>
              <a:buChar char="•"/>
            </a:pPr>
            <a:r>
              <a:rPr lang="en-US" sz="1600" dirty="0" smtClean="0">
                <a:solidFill>
                  <a:srgbClr val="000000"/>
                </a:solidFill>
              </a:rPr>
              <a:t>Be Prepared</a:t>
            </a:r>
            <a:r>
              <a:rPr lang="tr-TR" sz="1600" dirty="0" smtClean="0">
                <a:solidFill>
                  <a:srgbClr val="000000"/>
                </a:solidFill>
              </a:rPr>
              <a:t>.</a:t>
            </a:r>
            <a:endParaRPr lang="en-US" sz="1600" dirty="0">
              <a:solidFill>
                <a:srgbClr val="000000"/>
              </a:solidFill>
            </a:endParaRPr>
          </a:p>
          <a:p>
            <a:pPr marL="742950" lvl="1" indent="-285750">
              <a:buFont typeface="Arial" panose="020B0604020202020204" pitchFamily="34" charset="0"/>
              <a:buChar char="•"/>
            </a:pPr>
            <a:r>
              <a:rPr lang="en-US" sz="1600" dirty="0">
                <a:solidFill>
                  <a:srgbClr val="000000"/>
                </a:solidFill>
              </a:rPr>
              <a:t>Know Exit Routes – Know exit routes from your </a:t>
            </a:r>
            <a:r>
              <a:rPr lang="tr-TR" sz="1600" dirty="0" err="1" smtClean="0">
                <a:solidFill>
                  <a:srgbClr val="000000"/>
                </a:solidFill>
              </a:rPr>
              <a:t>workplace</a:t>
            </a:r>
            <a:r>
              <a:rPr lang="en-US" sz="1600" dirty="0" smtClean="0">
                <a:solidFill>
                  <a:srgbClr val="000000"/>
                </a:solidFill>
              </a:rPr>
              <a:t>, </a:t>
            </a:r>
            <a:r>
              <a:rPr lang="en-US" sz="1600" dirty="0">
                <a:solidFill>
                  <a:srgbClr val="000000"/>
                </a:solidFill>
              </a:rPr>
              <a:t>the floor and the building in which it is located.</a:t>
            </a:r>
          </a:p>
          <a:p>
            <a:pPr marL="742950" lvl="1" indent="-285750">
              <a:buFont typeface="Arial" panose="020B0604020202020204" pitchFamily="34" charset="0"/>
              <a:buChar char="•"/>
            </a:pPr>
            <a:r>
              <a:rPr lang="en-US" sz="1600" dirty="0">
                <a:solidFill>
                  <a:srgbClr val="000000"/>
                </a:solidFill>
              </a:rPr>
              <a:t>Know Fire Extinguisher Locations – Know where the closest fire extinguishers are located in proximity to your </a:t>
            </a:r>
            <a:r>
              <a:rPr lang="en-US" sz="1600" dirty="0" smtClean="0">
                <a:solidFill>
                  <a:srgbClr val="000000"/>
                </a:solidFill>
              </a:rPr>
              <a:t>working </a:t>
            </a:r>
            <a:r>
              <a:rPr lang="en-US" sz="1600" dirty="0">
                <a:solidFill>
                  <a:srgbClr val="000000"/>
                </a:solidFill>
              </a:rPr>
              <a:t>area.</a:t>
            </a:r>
          </a:p>
          <a:p>
            <a:pPr marL="742950" lvl="1" indent="-285750">
              <a:buFont typeface="Arial" panose="020B0604020202020204" pitchFamily="34" charset="0"/>
              <a:buChar char="•"/>
            </a:pPr>
            <a:r>
              <a:rPr lang="en-US" sz="1600" dirty="0">
                <a:solidFill>
                  <a:srgbClr val="000000"/>
                </a:solidFill>
              </a:rPr>
              <a:t>Emergency Numbers – Make sure you know your emergency numbers. </a:t>
            </a:r>
            <a:r>
              <a:rPr lang="tr-TR" sz="1600" dirty="0" err="1" smtClean="0">
                <a:solidFill>
                  <a:srgbClr val="000000"/>
                </a:solidFill>
              </a:rPr>
              <a:t>It</a:t>
            </a:r>
            <a:r>
              <a:rPr lang="tr-TR" sz="1600" dirty="0" smtClean="0">
                <a:solidFill>
                  <a:srgbClr val="000000"/>
                </a:solidFill>
              </a:rPr>
              <a:t> is re</a:t>
            </a:r>
            <a:r>
              <a:rPr lang="en-US" sz="1600" dirty="0" smtClean="0">
                <a:solidFill>
                  <a:srgbClr val="000000"/>
                </a:solidFill>
              </a:rPr>
              <a:t>commend</a:t>
            </a:r>
            <a:r>
              <a:rPr lang="tr-TR" sz="1600" dirty="0" err="1" smtClean="0">
                <a:solidFill>
                  <a:srgbClr val="000000"/>
                </a:solidFill>
              </a:rPr>
              <a:t>ed</a:t>
            </a:r>
            <a:r>
              <a:rPr lang="en-US" sz="1600" dirty="0" smtClean="0">
                <a:solidFill>
                  <a:srgbClr val="000000"/>
                </a:solidFill>
              </a:rPr>
              <a:t> </a:t>
            </a:r>
            <a:r>
              <a:rPr lang="en-US" sz="1600" dirty="0">
                <a:solidFill>
                  <a:srgbClr val="000000"/>
                </a:solidFill>
              </a:rPr>
              <a:t>that emergency numbers be affixed to all telephones. Emergency numbers are posted in all work areas.</a:t>
            </a:r>
          </a:p>
          <a:p>
            <a:pPr marL="742950" lvl="1" indent="-285750">
              <a:buFont typeface="Arial" panose="020B0604020202020204" pitchFamily="34" charset="0"/>
              <a:buChar char="•"/>
            </a:pPr>
            <a:r>
              <a:rPr lang="en-US" sz="1600" dirty="0">
                <a:solidFill>
                  <a:srgbClr val="000000"/>
                </a:solidFill>
              </a:rPr>
              <a:t>Review your </a:t>
            </a:r>
            <a:r>
              <a:rPr lang="en-US" sz="1600" b="1" dirty="0">
                <a:solidFill>
                  <a:srgbClr val="000000"/>
                </a:solidFill>
              </a:rPr>
              <a:t>B</a:t>
            </a:r>
            <a:r>
              <a:rPr lang="en-US" sz="1600" dirty="0">
                <a:solidFill>
                  <a:srgbClr val="000000"/>
                </a:solidFill>
              </a:rPr>
              <a:t>uilding </a:t>
            </a:r>
            <a:r>
              <a:rPr lang="en-US" sz="1600" b="1" dirty="0">
                <a:solidFill>
                  <a:srgbClr val="000000"/>
                </a:solidFill>
              </a:rPr>
              <a:t>E</a:t>
            </a:r>
            <a:r>
              <a:rPr lang="en-US" sz="1600" dirty="0">
                <a:solidFill>
                  <a:srgbClr val="000000"/>
                </a:solidFill>
              </a:rPr>
              <a:t>mergency </a:t>
            </a:r>
            <a:r>
              <a:rPr lang="en-US" sz="1600" b="1" dirty="0">
                <a:solidFill>
                  <a:srgbClr val="000000"/>
                </a:solidFill>
              </a:rPr>
              <a:t>A</a:t>
            </a:r>
            <a:r>
              <a:rPr lang="en-US" sz="1600" dirty="0">
                <a:solidFill>
                  <a:srgbClr val="000000"/>
                </a:solidFill>
              </a:rPr>
              <a:t>ction </a:t>
            </a:r>
            <a:r>
              <a:rPr lang="en-US" sz="1600" b="1" dirty="0">
                <a:solidFill>
                  <a:srgbClr val="000000"/>
                </a:solidFill>
              </a:rPr>
              <a:t>P</a:t>
            </a:r>
            <a:r>
              <a:rPr lang="en-US" sz="1600" dirty="0">
                <a:solidFill>
                  <a:srgbClr val="000000"/>
                </a:solidFill>
              </a:rPr>
              <a:t>lan (BEAP).</a:t>
            </a:r>
            <a:endParaRPr lang="en-US" sz="1600" b="0" i="0" dirty="0">
              <a:solidFill>
                <a:srgbClr val="000000"/>
              </a:solidFill>
              <a:effectLst/>
            </a:endParaRPr>
          </a:p>
        </p:txBody>
      </p:sp>
      <p:sp>
        <p:nvSpPr>
          <p:cNvPr id="10" name="Dikdörtgen 9"/>
          <p:cNvSpPr/>
          <p:nvPr/>
        </p:nvSpPr>
        <p:spPr>
          <a:xfrm>
            <a:off x="1514856" y="4095043"/>
            <a:ext cx="9870141" cy="1815882"/>
          </a:xfrm>
          <a:prstGeom prst="rect">
            <a:avLst/>
          </a:prstGeom>
        </p:spPr>
        <p:txBody>
          <a:bodyPr wrap="square">
            <a:spAutoFit/>
          </a:bodyPr>
          <a:lstStyle/>
          <a:p>
            <a:r>
              <a:rPr lang="en-US" sz="1600" b="1" dirty="0" smtClean="0">
                <a:solidFill>
                  <a:srgbClr val="000000"/>
                </a:solidFill>
              </a:rPr>
              <a:t>T</a:t>
            </a:r>
            <a:r>
              <a:rPr lang="tr-TR" sz="1600" b="1" dirty="0" err="1" smtClean="0">
                <a:solidFill>
                  <a:srgbClr val="000000"/>
                </a:solidFill>
              </a:rPr>
              <a:t>ypes</a:t>
            </a:r>
            <a:r>
              <a:rPr lang="tr-TR" sz="1600" b="1" dirty="0" smtClean="0">
                <a:solidFill>
                  <a:srgbClr val="000000"/>
                </a:solidFill>
              </a:rPr>
              <a:t> of </a:t>
            </a:r>
            <a:r>
              <a:rPr lang="tr-TR" sz="1600" b="1" dirty="0" err="1" smtClean="0">
                <a:solidFill>
                  <a:srgbClr val="000000"/>
                </a:solidFill>
              </a:rPr>
              <a:t>Fires</a:t>
            </a:r>
            <a:endParaRPr lang="en-US" sz="1600" b="1" dirty="0">
              <a:solidFill>
                <a:srgbClr val="000000"/>
              </a:solidFill>
            </a:endParaRPr>
          </a:p>
          <a:p>
            <a:r>
              <a:rPr lang="tr-TR" sz="1600" dirty="0" err="1" smtClean="0">
                <a:solidFill>
                  <a:srgbClr val="000000"/>
                </a:solidFill>
              </a:rPr>
              <a:t>Fires</a:t>
            </a:r>
            <a:r>
              <a:rPr lang="tr-TR" sz="1600" dirty="0" smtClean="0">
                <a:solidFill>
                  <a:srgbClr val="000000"/>
                </a:solidFill>
              </a:rPr>
              <a:t> </a:t>
            </a:r>
            <a:r>
              <a:rPr lang="tr-TR" sz="1600" dirty="0" err="1" smtClean="0">
                <a:solidFill>
                  <a:srgbClr val="000000"/>
                </a:solidFill>
              </a:rPr>
              <a:t>are</a:t>
            </a:r>
            <a:r>
              <a:rPr lang="tr-TR" sz="1600" dirty="0" smtClean="0">
                <a:solidFill>
                  <a:srgbClr val="000000"/>
                </a:solidFill>
              </a:rPr>
              <a:t> </a:t>
            </a:r>
            <a:r>
              <a:rPr lang="tr-TR" sz="1600" dirty="0" err="1" smtClean="0">
                <a:solidFill>
                  <a:srgbClr val="000000"/>
                </a:solidFill>
              </a:rPr>
              <a:t>classified</a:t>
            </a:r>
            <a:r>
              <a:rPr lang="tr-TR" sz="1600" dirty="0" smtClean="0">
                <a:solidFill>
                  <a:srgbClr val="000000"/>
                </a:solidFill>
              </a:rPr>
              <a:t> </a:t>
            </a:r>
            <a:r>
              <a:rPr lang="tr-TR" sz="1600" dirty="0" err="1" smtClean="0">
                <a:solidFill>
                  <a:srgbClr val="000000"/>
                </a:solidFill>
              </a:rPr>
              <a:t>into</a:t>
            </a:r>
            <a:r>
              <a:rPr lang="tr-TR" sz="1600" dirty="0" smtClean="0">
                <a:solidFill>
                  <a:srgbClr val="000000"/>
                </a:solidFill>
              </a:rPr>
              <a:t> 5 </a:t>
            </a:r>
            <a:r>
              <a:rPr lang="en-US" sz="1600" dirty="0" smtClean="0">
                <a:solidFill>
                  <a:srgbClr val="000000"/>
                </a:solidFill>
              </a:rPr>
              <a:t>categories</a:t>
            </a:r>
            <a:r>
              <a:rPr lang="tr-TR" sz="1600" dirty="0" smtClean="0">
                <a:solidFill>
                  <a:srgbClr val="000000"/>
                </a:solidFill>
              </a:rPr>
              <a:t>:</a:t>
            </a:r>
            <a:endParaRPr lang="en-US" sz="1600" dirty="0">
              <a:solidFill>
                <a:srgbClr val="000000"/>
              </a:solidFill>
            </a:endParaRPr>
          </a:p>
          <a:p>
            <a:pPr marL="1200150" lvl="2" indent="-285750">
              <a:buFont typeface="Arial" panose="020B0604020202020204" pitchFamily="34" charset="0"/>
              <a:buChar char="•"/>
            </a:pPr>
            <a:r>
              <a:rPr lang="en-US" sz="1600" dirty="0">
                <a:solidFill>
                  <a:srgbClr val="000000"/>
                </a:solidFill>
              </a:rPr>
              <a:t>Class A Fires – Ordinary combustibles, paper, rags, wood </a:t>
            </a:r>
            <a:r>
              <a:rPr lang="en-US" sz="1600" dirty="0" smtClean="0">
                <a:solidFill>
                  <a:srgbClr val="000000"/>
                </a:solidFill>
              </a:rPr>
              <a:t>products</a:t>
            </a:r>
            <a:r>
              <a:rPr lang="tr-TR" sz="1600" dirty="0" smtClean="0">
                <a:solidFill>
                  <a:srgbClr val="000000"/>
                </a:solidFill>
              </a:rPr>
              <a:t>.</a:t>
            </a:r>
            <a:endParaRPr lang="en-US" sz="1600" dirty="0">
              <a:solidFill>
                <a:srgbClr val="000000"/>
              </a:solidFill>
            </a:endParaRPr>
          </a:p>
          <a:p>
            <a:pPr marL="1200150" lvl="2" indent="-285750">
              <a:buFont typeface="Arial" panose="020B0604020202020204" pitchFamily="34" charset="0"/>
              <a:buChar char="•"/>
            </a:pPr>
            <a:r>
              <a:rPr lang="en-US" sz="1600" dirty="0">
                <a:solidFill>
                  <a:srgbClr val="000000"/>
                </a:solidFill>
              </a:rPr>
              <a:t>Class B Fires – Oil, flammable solvents, gasoline, and </a:t>
            </a:r>
            <a:r>
              <a:rPr lang="en-US" sz="1600" dirty="0" smtClean="0">
                <a:solidFill>
                  <a:srgbClr val="000000"/>
                </a:solidFill>
              </a:rPr>
              <a:t>grease</a:t>
            </a:r>
            <a:r>
              <a:rPr lang="tr-TR" sz="1600" dirty="0" smtClean="0">
                <a:solidFill>
                  <a:srgbClr val="000000"/>
                </a:solidFill>
              </a:rPr>
              <a:t>.</a:t>
            </a:r>
            <a:endParaRPr lang="en-US" sz="1600" dirty="0">
              <a:solidFill>
                <a:srgbClr val="000000"/>
              </a:solidFill>
            </a:endParaRPr>
          </a:p>
          <a:p>
            <a:pPr marL="1200150" lvl="2" indent="-285750">
              <a:buFont typeface="Arial" panose="020B0604020202020204" pitchFamily="34" charset="0"/>
              <a:buChar char="•"/>
            </a:pPr>
            <a:r>
              <a:rPr lang="en-US" sz="1600" dirty="0">
                <a:solidFill>
                  <a:srgbClr val="000000"/>
                </a:solidFill>
              </a:rPr>
              <a:t>Class C Fires – Electrical and energized electrical equipment.</a:t>
            </a:r>
          </a:p>
          <a:p>
            <a:pPr marL="1200150" lvl="2" indent="-285750">
              <a:buFont typeface="Arial" panose="020B0604020202020204" pitchFamily="34" charset="0"/>
              <a:buChar char="•"/>
            </a:pPr>
            <a:r>
              <a:rPr lang="en-US" sz="1600" dirty="0">
                <a:solidFill>
                  <a:srgbClr val="000000"/>
                </a:solidFill>
              </a:rPr>
              <a:t>Class D Fires – Combustible Metals, magnesium, titanium, sodium, zirconium.</a:t>
            </a:r>
          </a:p>
          <a:p>
            <a:pPr marL="1200150" lvl="2" indent="-285750">
              <a:buFont typeface="Arial" panose="020B0604020202020204" pitchFamily="34" charset="0"/>
              <a:buChar char="•"/>
            </a:pPr>
            <a:r>
              <a:rPr lang="en-US" sz="1600" dirty="0">
                <a:solidFill>
                  <a:srgbClr val="000000"/>
                </a:solidFill>
              </a:rPr>
              <a:t>Class K Fires – Cooking </a:t>
            </a:r>
            <a:r>
              <a:rPr lang="en-US" sz="1600" dirty="0" smtClean="0">
                <a:solidFill>
                  <a:srgbClr val="000000"/>
                </a:solidFill>
              </a:rPr>
              <a:t>Media</a:t>
            </a:r>
            <a:r>
              <a:rPr lang="tr-TR" sz="1600" dirty="0" smtClean="0">
                <a:solidFill>
                  <a:srgbClr val="000000"/>
                </a:solidFill>
              </a:rPr>
              <a:t>.</a:t>
            </a:r>
            <a:endParaRPr lang="en-US" sz="1600" b="0" i="0" dirty="0">
              <a:solidFill>
                <a:srgbClr val="000000"/>
              </a:solidFill>
              <a:effectLst/>
            </a:endParaRPr>
          </a:p>
        </p:txBody>
      </p:sp>
    </p:spTree>
    <p:extLst>
      <p:ext uri="{BB962C8B-B14F-4D97-AF65-F5344CB8AC3E}">
        <p14:creationId xmlns:p14="http://schemas.microsoft.com/office/powerpoint/2010/main" val="103250708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p:cNvSpPr>
            <a:spLocks noGrp="1"/>
          </p:cNvSpPr>
          <p:nvPr>
            <p:ph type="dt" sz="half" idx="10"/>
          </p:nvPr>
        </p:nvSpPr>
        <p:spPr>
          <a:xfrm>
            <a:off x="637032" y="6037050"/>
            <a:ext cx="1082040" cy="365125"/>
          </a:xfrm>
        </p:spPr>
        <p:txBody>
          <a:bodyPr/>
          <a:lstStyle/>
          <a:p>
            <a:fld id="{FD52B978-2856-4BE4-9D73-E156F528D00C}" type="datetime10">
              <a:rPr lang="en-US" sz="2400" b="1" smtClean="0">
                <a:solidFill>
                  <a:schemeClr val="tx1"/>
                </a:solidFill>
              </a:rPr>
              <a:t>16:59</a:t>
            </a:fld>
            <a:endParaRPr lang="en-US" sz="2400" b="1" dirty="0">
              <a:solidFill>
                <a:schemeClr val="tx1"/>
              </a:solidFill>
            </a:endParaRPr>
          </a:p>
        </p:txBody>
      </p:sp>
      <p:grpSp>
        <p:nvGrpSpPr>
          <p:cNvPr id="3" name="Group 7">
            <a:extLst>
              <a:ext uri="{FF2B5EF4-FFF2-40B4-BE49-F238E27FC236}">
                <a16:creationId xmlns:a16="http://schemas.microsoft.com/office/drawing/2014/main" id="{4F80FCD9-6F6E-8C38-776D-E061987F0D62}"/>
              </a:ext>
            </a:extLst>
          </p:cNvPr>
          <p:cNvGrpSpPr/>
          <p:nvPr/>
        </p:nvGrpSpPr>
        <p:grpSpPr>
          <a:xfrm>
            <a:off x="228600" y="219075"/>
            <a:ext cx="11734800" cy="6419850"/>
            <a:chOff x="203755" y="143366"/>
            <a:chExt cx="11734800" cy="6419850"/>
          </a:xfrm>
        </p:grpSpPr>
        <p:sp>
          <p:nvSpPr>
            <p:cNvPr id="4" name="Rectangle 3">
              <a:extLst>
                <a:ext uri="{FF2B5EF4-FFF2-40B4-BE49-F238E27FC236}">
                  <a16:creationId xmlns:a16="http://schemas.microsoft.com/office/drawing/2014/main" id="{E7F73510-CE1C-7165-C8C4-9444DC4B9895}"/>
                </a:ext>
              </a:extLst>
            </p:cNvPr>
            <p:cNvSpPr/>
            <p:nvPr/>
          </p:nvSpPr>
          <p:spPr>
            <a:xfrm>
              <a:off x="203755" y="143366"/>
              <a:ext cx="11734800" cy="6419850"/>
            </a:xfrm>
            <a:prstGeom prst="rect">
              <a:avLst/>
            </a:prstGeom>
            <a:noFill/>
            <a:ln w="254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Picture 4">
              <a:extLst>
                <a:ext uri="{FF2B5EF4-FFF2-40B4-BE49-F238E27FC236}">
                  <a16:creationId xmlns:a16="http://schemas.microsoft.com/office/drawing/2014/main" id="{DDC51D5E-90AA-4CFF-EBB1-E46F15A650B3}"/>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10421922" y="5050116"/>
              <a:ext cx="1276350" cy="1276350"/>
            </a:xfrm>
            <a:prstGeom prst="rect">
              <a:avLst/>
            </a:prstGeom>
          </p:spPr>
        </p:pic>
        <p:sp>
          <p:nvSpPr>
            <p:cNvPr id="6" name="TextBox 6">
              <a:extLst>
                <a:ext uri="{FF2B5EF4-FFF2-40B4-BE49-F238E27FC236}">
                  <a16:creationId xmlns:a16="http://schemas.microsoft.com/office/drawing/2014/main" id="{4CB99B11-BEA2-20FC-B681-1D41A37D24E8}"/>
                </a:ext>
              </a:extLst>
            </p:cNvPr>
            <p:cNvSpPr txBox="1"/>
            <p:nvPr/>
          </p:nvSpPr>
          <p:spPr>
            <a:xfrm>
              <a:off x="493728" y="437266"/>
              <a:ext cx="3757336" cy="400110"/>
            </a:xfrm>
            <a:prstGeom prst="rect">
              <a:avLst/>
            </a:prstGeom>
            <a:noFill/>
          </p:spPr>
          <p:txBody>
            <a:bodyPr wrap="square" rtlCol="0">
              <a:spAutoFit/>
            </a:bodyPr>
            <a:lstStyle/>
            <a:p>
              <a:r>
                <a:rPr lang="tr-TR" sz="2000" b="1" u="sng" dirty="0" err="1"/>
                <a:t>Occupational</a:t>
              </a:r>
              <a:r>
                <a:rPr lang="tr-TR" sz="2000" b="1" u="sng" dirty="0"/>
                <a:t> </a:t>
              </a:r>
              <a:r>
                <a:rPr lang="tr-TR" sz="2000" b="1" u="sng" dirty="0" err="1"/>
                <a:t>Health</a:t>
              </a:r>
              <a:r>
                <a:rPr lang="tr-TR" sz="2000" b="1" u="sng" dirty="0"/>
                <a:t> </a:t>
              </a:r>
              <a:r>
                <a:rPr lang="tr-TR" sz="2000" b="1" u="sng" dirty="0" err="1"/>
                <a:t>and</a:t>
              </a:r>
              <a:r>
                <a:rPr lang="tr-TR" sz="2000" b="1" u="sng" dirty="0"/>
                <a:t> </a:t>
              </a:r>
              <a:r>
                <a:rPr lang="tr-TR" sz="2000" b="1" u="sng" dirty="0" err="1" smtClean="0"/>
                <a:t>Safety</a:t>
              </a:r>
              <a:r>
                <a:rPr lang="tr-TR" sz="2000" b="1" u="sng" dirty="0" smtClean="0"/>
                <a:t> II </a:t>
              </a:r>
              <a:endParaRPr lang="tr-TR" sz="2000" b="1" u="sng" dirty="0"/>
            </a:p>
          </p:txBody>
        </p:sp>
      </p:grpSp>
      <p:sp>
        <p:nvSpPr>
          <p:cNvPr id="7" name="Metin kutusu 6"/>
          <p:cNvSpPr txBox="1"/>
          <p:nvPr/>
        </p:nvSpPr>
        <p:spPr>
          <a:xfrm>
            <a:off x="753035" y="1022319"/>
            <a:ext cx="2187389" cy="369332"/>
          </a:xfrm>
          <a:prstGeom prst="rect">
            <a:avLst/>
          </a:prstGeom>
          <a:noFill/>
        </p:spPr>
        <p:txBody>
          <a:bodyPr wrap="square" rtlCol="0">
            <a:spAutoFit/>
          </a:bodyPr>
          <a:lstStyle/>
          <a:p>
            <a:r>
              <a:rPr lang="tr-TR" b="1" dirty="0" smtClean="0"/>
              <a:t>Fire </a:t>
            </a:r>
            <a:r>
              <a:rPr lang="tr-TR" b="1" dirty="0" err="1" smtClean="0"/>
              <a:t>Prevention</a:t>
            </a:r>
            <a:r>
              <a:rPr lang="tr-TR" b="1" dirty="0" smtClean="0"/>
              <a:t> Plan</a:t>
            </a:r>
            <a:endParaRPr lang="en-US" b="1" dirty="0"/>
          </a:p>
        </p:txBody>
      </p:sp>
      <p:sp>
        <p:nvSpPr>
          <p:cNvPr id="8" name="Dikdörtgen 7"/>
          <p:cNvSpPr/>
          <p:nvPr/>
        </p:nvSpPr>
        <p:spPr>
          <a:xfrm>
            <a:off x="645825" y="1662922"/>
            <a:ext cx="10874189" cy="4031873"/>
          </a:xfrm>
          <a:prstGeom prst="rect">
            <a:avLst/>
          </a:prstGeom>
        </p:spPr>
        <p:txBody>
          <a:bodyPr wrap="square">
            <a:spAutoFit/>
          </a:bodyPr>
          <a:lstStyle/>
          <a:p>
            <a:r>
              <a:rPr lang="en-US" sz="1600" dirty="0">
                <a:solidFill>
                  <a:srgbClr val="000000"/>
                </a:solidFill>
              </a:rPr>
              <a:t>The Fire Prevention Plan is designed to inform employees </a:t>
            </a:r>
            <a:r>
              <a:rPr lang="en-US" sz="1600" dirty="0" smtClean="0">
                <a:solidFill>
                  <a:srgbClr val="000000"/>
                </a:solidFill>
              </a:rPr>
              <a:t>about </a:t>
            </a:r>
            <a:r>
              <a:rPr lang="en-US" sz="1600" dirty="0">
                <a:solidFill>
                  <a:srgbClr val="000000"/>
                </a:solidFill>
              </a:rPr>
              <a:t>major fire hazards, what systems are available on </a:t>
            </a:r>
            <a:r>
              <a:rPr lang="tr-TR" sz="1600" dirty="0" err="1" smtClean="0">
                <a:solidFill>
                  <a:srgbClr val="000000"/>
                </a:solidFill>
              </a:rPr>
              <a:t>the</a:t>
            </a:r>
            <a:r>
              <a:rPr lang="tr-TR" sz="1600" dirty="0" smtClean="0">
                <a:solidFill>
                  <a:srgbClr val="000000"/>
                </a:solidFill>
              </a:rPr>
              <a:t> </a:t>
            </a:r>
            <a:r>
              <a:rPr lang="tr-TR" sz="1600" dirty="0" err="1" smtClean="0">
                <a:solidFill>
                  <a:srgbClr val="000000"/>
                </a:solidFill>
              </a:rPr>
              <a:t>location</a:t>
            </a:r>
            <a:r>
              <a:rPr lang="tr-TR" sz="1600" dirty="0" smtClean="0">
                <a:solidFill>
                  <a:srgbClr val="000000"/>
                </a:solidFill>
              </a:rPr>
              <a:t> </a:t>
            </a:r>
            <a:r>
              <a:rPr lang="en-US" sz="1600" dirty="0" smtClean="0">
                <a:solidFill>
                  <a:srgbClr val="000000"/>
                </a:solidFill>
              </a:rPr>
              <a:t>to </a:t>
            </a:r>
            <a:r>
              <a:rPr lang="en-US" sz="1600" dirty="0">
                <a:solidFill>
                  <a:srgbClr val="000000"/>
                </a:solidFill>
              </a:rPr>
              <a:t>fight fires, and give notice of policies and procedures to follow to avoid fires. </a:t>
            </a:r>
          </a:p>
          <a:p>
            <a:pPr marL="742950" lvl="1" indent="-285750">
              <a:buFont typeface="Wingdings" panose="05000000000000000000" pitchFamily="2" charset="2"/>
              <a:buChar char="Ø"/>
            </a:pPr>
            <a:r>
              <a:rPr lang="en-US" sz="1600" i="1" dirty="0">
                <a:solidFill>
                  <a:srgbClr val="000000"/>
                </a:solidFill>
              </a:rPr>
              <a:t>Fire Detection Equipment</a:t>
            </a:r>
            <a:r>
              <a:rPr lang="en-US" sz="1600" dirty="0">
                <a:solidFill>
                  <a:srgbClr val="000000"/>
                </a:solidFill>
              </a:rPr>
              <a:t>:</a:t>
            </a:r>
          </a:p>
          <a:p>
            <a:pPr marL="1714500" lvl="3" indent="-342900">
              <a:buFont typeface="+mj-lt"/>
              <a:buAutoNum type="arabicPeriod"/>
            </a:pPr>
            <a:r>
              <a:rPr lang="en-US" sz="1600" dirty="0">
                <a:solidFill>
                  <a:srgbClr val="000000"/>
                </a:solidFill>
              </a:rPr>
              <a:t>Fire Alarm Systems: All systems </a:t>
            </a:r>
            <a:r>
              <a:rPr lang="tr-TR" sz="1600" dirty="0" err="1" smtClean="0">
                <a:solidFill>
                  <a:srgbClr val="000000"/>
                </a:solidFill>
              </a:rPr>
              <a:t>should</a:t>
            </a:r>
            <a:r>
              <a:rPr lang="tr-TR" sz="1600" dirty="0" smtClean="0">
                <a:solidFill>
                  <a:srgbClr val="000000"/>
                </a:solidFill>
              </a:rPr>
              <a:t> be</a:t>
            </a:r>
            <a:r>
              <a:rPr lang="en-US" sz="1600" dirty="0" smtClean="0">
                <a:solidFill>
                  <a:srgbClr val="000000"/>
                </a:solidFill>
              </a:rPr>
              <a:t> </a:t>
            </a:r>
            <a:r>
              <a:rPr lang="en-US" sz="1600" dirty="0">
                <a:solidFill>
                  <a:srgbClr val="000000"/>
                </a:solidFill>
              </a:rPr>
              <a:t>tested and inspected semi-annually. They </a:t>
            </a:r>
            <a:r>
              <a:rPr lang="tr-TR" sz="1600" dirty="0" err="1" smtClean="0">
                <a:solidFill>
                  <a:srgbClr val="000000"/>
                </a:solidFill>
              </a:rPr>
              <a:t>should</a:t>
            </a:r>
            <a:r>
              <a:rPr lang="tr-TR" sz="1600" dirty="0" smtClean="0">
                <a:solidFill>
                  <a:srgbClr val="000000"/>
                </a:solidFill>
              </a:rPr>
              <a:t> be</a:t>
            </a:r>
            <a:r>
              <a:rPr lang="en-US" sz="1600" dirty="0" smtClean="0">
                <a:solidFill>
                  <a:srgbClr val="000000"/>
                </a:solidFill>
              </a:rPr>
              <a:t> </a:t>
            </a:r>
            <a:r>
              <a:rPr lang="en-US" sz="1600" dirty="0">
                <a:solidFill>
                  <a:srgbClr val="000000"/>
                </a:solidFill>
              </a:rPr>
              <a:t>updated and tested for sensitivity as well as adequate sound levels (10db above ambient). </a:t>
            </a:r>
          </a:p>
          <a:p>
            <a:pPr marL="1714500" lvl="3" indent="-342900">
              <a:buFont typeface="+mj-lt"/>
              <a:buAutoNum type="arabicPeriod"/>
            </a:pPr>
            <a:r>
              <a:rPr lang="en-US" sz="1600" dirty="0">
                <a:solidFill>
                  <a:srgbClr val="000000"/>
                </a:solidFill>
              </a:rPr>
              <a:t>Smoke Detectors: Hard-wired smoke detectors </a:t>
            </a:r>
            <a:r>
              <a:rPr lang="tr-TR" sz="1600" dirty="0" err="1" smtClean="0">
                <a:solidFill>
                  <a:srgbClr val="000000"/>
                </a:solidFill>
              </a:rPr>
              <a:t>should</a:t>
            </a:r>
            <a:r>
              <a:rPr lang="tr-TR" sz="1600" dirty="0" smtClean="0">
                <a:solidFill>
                  <a:srgbClr val="000000"/>
                </a:solidFill>
              </a:rPr>
              <a:t> be </a:t>
            </a:r>
            <a:r>
              <a:rPr lang="en-US" sz="1600" dirty="0" smtClean="0">
                <a:solidFill>
                  <a:srgbClr val="000000"/>
                </a:solidFill>
              </a:rPr>
              <a:t>located </a:t>
            </a:r>
            <a:r>
              <a:rPr lang="en-US" sz="1600" dirty="0">
                <a:solidFill>
                  <a:srgbClr val="000000"/>
                </a:solidFill>
              </a:rPr>
              <a:t>in </a:t>
            </a:r>
            <a:r>
              <a:rPr lang="tr-TR" sz="1600" dirty="0" err="1" smtClean="0">
                <a:solidFill>
                  <a:srgbClr val="000000"/>
                </a:solidFill>
              </a:rPr>
              <a:t>almost</a:t>
            </a:r>
            <a:r>
              <a:rPr lang="tr-TR" sz="1600" dirty="0" smtClean="0">
                <a:solidFill>
                  <a:srgbClr val="000000"/>
                </a:solidFill>
              </a:rPr>
              <a:t> </a:t>
            </a:r>
            <a:r>
              <a:rPr lang="en-US" sz="1600" dirty="0" smtClean="0">
                <a:solidFill>
                  <a:srgbClr val="000000"/>
                </a:solidFill>
              </a:rPr>
              <a:t>all rooms</a:t>
            </a:r>
            <a:r>
              <a:rPr lang="en-US" sz="1600" dirty="0">
                <a:solidFill>
                  <a:srgbClr val="000000"/>
                </a:solidFill>
              </a:rPr>
              <a:t>. All </a:t>
            </a:r>
            <a:r>
              <a:rPr lang="tr-TR" sz="1600" dirty="0" smtClean="0">
                <a:solidFill>
                  <a:srgbClr val="000000"/>
                </a:solidFill>
              </a:rPr>
              <a:t>b</a:t>
            </a:r>
            <a:r>
              <a:rPr lang="en-US" sz="1600" dirty="0" err="1" smtClean="0">
                <a:solidFill>
                  <a:srgbClr val="000000"/>
                </a:solidFill>
              </a:rPr>
              <a:t>attery</a:t>
            </a:r>
            <a:r>
              <a:rPr lang="en-US" sz="1600" dirty="0" smtClean="0">
                <a:solidFill>
                  <a:srgbClr val="000000"/>
                </a:solidFill>
              </a:rPr>
              <a:t> </a:t>
            </a:r>
            <a:r>
              <a:rPr lang="en-US" sz="1600" dirty="0">
                <a:solidFill>
                  <a:srgbClr val="000000"/>
                </a:solidFill>
              </a:rPr>
              <a:t>backup-type detectors </a:t>
            </a:r>
            <a:r>
              <a:rPr lang="tr-TR" sz="1600" dirty="0" err="1" smtClean="0">
                <a:solidFill>
                  <a:srgbClr val="000000"/>
                </a:solidFill>
              </a:rPr>
              <a:t>should</a:t>
            </a:r>
            <a:r>
              <a:rPr lang="tr-TR" sz="1600" dirty="0" smtClean="0">
                <a:solidFill>
                  <a:srgbClr val="000000"/>
                </a:solidFill>
              </a:rPr>
              <a:t> be</a:t>
            </a:r>
            <a:r>
              <a:rPr lang="en-US" sz="1600" dirty="0" smtClean="0">
                <a:solidFill>
                  <a:srgbClr val="000000"/>
                </a:solidFill>
              </a:rPr>
              <a:t> </a:t>
            </a:r>
            <a:r>
              <a:rPr lang="en-US" sz="1600" dirty="0">
                <a:solidFill>
                  <a:srgbClr val="000000"/>
                </a:solidFill>
              </a:rPr>
              <a:t>inspected semiannually along with all Fire Alarm Systems. Batteries </a:t>
            </a:r>
            <a:r>
              <a:rPr lang="tr-TR" sz="1600" dirty="0" err="1" smtClean="0">
                <a:solidFill>
                  <a:srgbClr val="000000"/>
                </a:solidFill>
              </a:rPr>
              <a:t>should</a:t>
            </a:r>
            <a:r>
              <a:rPr lang="tr-TR" sz="1600" dirty="0" smtClean="0">
                <a:solidFill>
                  <a:srgbClr val="000000"/>
                </a:solidFill>
              </a:rPr>
              <a:t> be </a:t>
            </a:r>
            <a:r>
              <a:rPr lang="en-US" sz="1600" dirty="0" smtClean="0">
                <a:solidFill>
                  <a:srgbClr val="000000"/>
                </a:solidFill>
              </a:rPr>
              <a:t>changed </a:t>
            </a:r>
            <a:r>
              <a:rPr lang="en-US" sz="1600" dirty="0">
                <a:solidFill>
                  <a:srgbClr val="000000"/>
                </a:solidFill>
              </a:rPr>
              <a:t>in the detectors once a </a:t>
            </a:r>
            <a:r>
              <a:rPr lang="en-US" sz="1600" dirty="0" smtClean="0">
                <a:solidFill>
                  <a:srgbClr val="000000"/>
                </a:solidFill>
              </a:rPr>
              <a:t>year</a:t>
            </a:r>
            <a:r>
              <a:rPr lang="tr-TR" sz="1600" dirty="0" smtClean="0">
                <a:solidFill>
                  <a:srgbClr val="000000"/>
                </a:solidFill>
              </a:rPr>
              <a:t>.</a:t>
            </a:r>
            <a:endParaRPr lang="en-US" sz="1600" dirty="0">
              <a:solidFill>
                <a:srgbClr val="000000"/>
              </a:solidFill>
            </a:endParaRPr>
          </a:p>
          <a:p>
            <a:pPr marL="1714500" lvl="3" indent="-342900">
              <a:buFont typeface="+mj-lt"/>
              <a:buAutoNum type="arabicPeriod"/>
            </a:pPr>
            <a:r>
              <a:rPr lang="en-US" sz="1600" dirty="0">
                <a:solidFill>
                  <a:srgbClr val="000000"/>
                </a:solidFill>
              </a:rPr>
              <a:t>Fire Suppression Equipment: </a:t>
            </a:r>
            <a:r>
              <a:rPr lang="tr-TR" sz="1600" dirty="0" err="1" smtClean="0">
                <a:solidFill>
                  <a:srgbClr val="000000"/>
                </a:solidFill>
              </a:rPr>
              <a:t>The</a:t>
            </a:r>
            <a:r>
              <a:rPr lang="tr-TR" sz="1600" dirty="0" smtClean="0">
                <a:solidFill>
                  <a:srgbClr val="000000"/>
                </a:solidFill>
              </a:rPr>
              <a:t> </a:t>
            </a:r>
            <a:r>
              <a:rPr lang="tr-TR" sz="1600" dirty="0" err="1" smtClean="0">
                <a:solidFill>
                  <a:srgbClr val="000000"/>
                </a:solidFill>
              </a:rPr>
              <a:t>work</a:t>
            </a:r>
            <a:r>
              <a:rPr lang="tr-TR" sz="1600" dirty="0" smtClean="0">
                <a:solidFill>
                  <a:srgbClr val="000000"/>
                </a:solidFill>
              </a:rPr>
              <a:t> </a:t>
            </a:r>
            <a:r>
              <a:rPr lang="tr-TR" sz="1600" dirty="0" err="1" smtClean="0">
                <a:solidFill>
                  <a:srgbClr val="000000"/>
                </a:solidFill>
              </a:rPr>
              <a:t>area</a:t>
            </a:r>
            <a:r>
              <a:rPr lang="tr-TR" sz="1600" dirty="0" smtClean="0">
                <a:solidFill>
                  <a:srgbClr val="000000"/>
                </a:solidFill>
              </a:rPr>
              <a:t> </a:t>
            </a:r>
            <a:r>
              <a:rPr lang="tr-TR" sz="1600" dirty="0" err="1" smtClean="0">
                <a:solidFill>
                  <a:srgbClr val="000000"/>
                </a:solidFill>
              </a:rPr>
              <a:t>should</a:t>
            </a:r>
            <a:r>
              <a:rPr lang="tr-TR" sz="1600" dirty="0" smtClean="0">
                <a:solidFill>
                  <a:srgbClr val="000000"/>
                </a:solidFill>
              </a:rPr>
              <a:t> be</a:t>
            </a:r>
            <a:r>
              <a:rPr lang="en-US" sz="1600" dirty="0" smtClean="0">
                <a:solidFill>
                  <a:srgbClr val="000000"/>
                </a:solidFill>
              </a:rPr>
              <a:t> </a:t>
            </a:r>
            <a:r>
              <a:rPr lang="en-US" sz="1600" dirty="0">
                <a:solidFill>
                  <a:srgbClr val="000000"/>
                </a:solidFill>
              </a:rPr>
              <a:t>equipped with fire sprinkler suppression systems in some buildings. </a:t>
            </a:r>
            <a:r>
              <a:rPr lang="en-US" sz="1600" dirty="0" smtClean="0">
                <a:solidFill>
                  <a:srgbClr val="000000"/>
                </a:solidFill>
              </a:rPr>
              <a:t>All </a:t>
            </a:r>
            <a:r>
              <a:rPr lang="en-US" sz="1600" dirty="0">
                <a:solidFill>
                  <a:srgbClr val="000000"/>
                </a:solidFill>
              </a:rPr>
              <a:t>suppression systems </a:t>
            </a:r>
            <a:r>
              <a:rPr lang="tr-TR" sz="1600" dirty="0" err="1" smtClean="0">
                <a:solidFill>
                  <a:srgbClr val="000000"/>
                </a:solidFill>
              </a:rPr>
              <a:t>should</a:t>
            </a:r>
            <a:r>
              <a:rPr lang="tr-TR" sz="1600" dirty="0" smtClean="0">
                <a:solidFill>
                  <a:srgbClr val="000000"/>
                </a:solidFill>
              </a:rPr>
              <a:t> be </a:t>
            </a:r>
            <a:r>
              <a:rPr lang="en-US" sz="1600" dirty="0" smtClean="0">
                <a:solidFill>
                  <a:srgbClr val="000000"/>
                </a:solidFill>
              </a:rPr>
              <a:t>maintained </a:t>
            </a:r>
            <a:r>
              <a:rPr lang="en-US" sz="1600" dirty="0">
                <a:solidFill>
                  <a:srgbClr val="000000"/>
                </a:solidFill>
              </a:rPr>
              <a:t>in accordance with current codes by on-site staff who have been properly trained in the inspection, testing, and maintenance of those systems. They </a:t>
            </a:r>
            <a:r>
              <a:rPr lang="tr-TR" sz="1600" dirty="0" err="1" smtClean="0">
                <a:solidFill>
                  <a:srgbClr val="000000"/>
                </a:solidFill>
              </a:rPr>
              <a:t>should</a:t>
            </a:r>
            <a:r>
              <a:rPr lang="tr-TR" sz="1600" dirty="0" smtClean="0">
                <a:solidFill>
                  <a:srgbClr val="000000"/>
                </a:solidFill>
              </a:rPr>
              <a:t> be</a:t>
            </a:r>
            <a:r>
              <a:rPr lang="en-US" sz="1600" dirty="0" smtClean="0">
                <a:solidFill>
                  <a:srgbClr val="000000"/>
                </a:solidFill>
              </a:rPr>
              <a:t> </a:t>
            </a:r>
            <a:r>
              <a:rPr lang="en-US" sz="1600" dirty="0">
                <a:solidFill>
                  <a:srgbClr val="000000"/>
                </a:solidFill>
              </a:rPr>
              <a:t>upgraded accordingly during renovation and remodeling. All fire extinguishers </a:t>
            </a:r>
            <a:r>
              <a:rPr lang="tr-TR" sz="1600" dirty="0" smtClean="0">
                <a:solidFill>
                  <a:srgbClr val="000000"/>
                </a:solidFill>
              </a:rPr>
              <a:t>i</a:t>
            </a:r>
            <a:r>
              <a:rPr lang="en-US" sz="1600" dirty="0" smtClean="0">
                <a:solidFill>
                  <a:srgbClr val="000000"/>
                </a:solidFill>
              </a:rPr>
              <a:t>n </a:t>
            </a:r>
            <a:r>
              <a:rPr lang="tr-TR" sz="1600" dirty="0" err="1" smtClean="0">
                <a:solidFill>
                  <a:srgbClr val="000000"/>
                </a:solidFill>
              </a:rPr>
              <a:t>workplace</a:t>
            </a:r>
            <a:r>
              <a:rPr lang="en-US" sz="1600" dirty="0" smtClean="0">
                <a:solidFill>
                  <a:srgbClr val="000000"/>
                </a:solidFill>
              </a:rPr>
              <a:t> </a:t>
            </a:r>
            <a:r>
              <a:rPr lang="tr-TR" sz="1600" dirty="0" err="1" smtClean="0">
                <a:solidFill>
                  <a:srgbClr val="000000"/>
                </a:solidFill>
              </a:rPr>
              <a:t>should</a:t>
            </a:r>
            <a:r>
              <a:rPr lang="tr-TR" sz="1600" dirty="0" smtClean="0">
                <a:solidFill>
                  <a:srgbClr val="000000"/>
                </a:solidFill>
              </a:rPr>
              <a:t> be </a:t>
            </a:r>
            <a:r>
              <a:rPr lang="en-US" sz="1600" dirty="0" smtClean="0">
                <a:solidFill>
                  <a:srgbClr val="000000"/>
                </a:solidFill>
              </a:rPr>
              <a:t> </a:t>
            </a:r>
            <a:r>
              <a:rPr lang="en-US" sz="1600" dirty="0">
                <a:solidFill>
                  <a:srgbClr val="000000"/>
                </a:solidFill>
              </a:rPr>
              <a:t>inspected monthly by in house personnel and serviced annually. Training </a:t>
            </a:r>
            <a:r>
              <a:rPr lang="tr-TR" sz="1600" dirty="0" err="1" smtClean="0">
                <a:solidFill>
                  <a:srgbClr val="000000"/>
                </a:solidFill>
              </a:rPr>
              <a:t>must</a:t>
            </a:r>
            <a:r>
              <a:rPr lang="tr-TR" sz="1600" dirty="0" smtClean="0">
                <a:solidFill>
                  <a:srgbClr val="000000"/>
                </a:solidFill>
              </a:rPr>
              <a:t> be</a:t>
            </a:r>
            <a:r>
              <a:rPr lang="en-US" sz="1600" dirty="0" smtClean="0">
                <a:solidFill>
                  <a:srgbClr val="000000"/>
                </a:solidFill>
              </a:rPr>
              <a:t> </a:t>
            </a:r>
            <a:r>
              <a:rPr lang="en-US" sz="1600" dirty="0">
                <a:solidFill>
                  <a:srgbClr val="000000"/>
                </a:solidFill>
              </a:rPr>
              <a:t>held annually on proper usage of fire extinguishers.</a:t>
            </a:r>
          </a:p>
          <a:p>
            <a:r>
              <a:rPr lang="en-US" sz="1600" dirty="0">
                <a:solidFill>
                  <a:srgbClr val="000000"/>
                </a:solidFill>
              </a:rPr>
              <a:t/>
            </a:r>
            <a:br>
              <a:rPr lang="en-US" sz="1600" dirty="0">
                <a:solidFill>
                  <a:srgbClr val="000000"/>
                </a:solidFill>
              </a:rPr>
            </a:br>
            <a:endParaRPr lang="en-US" sz="1600" dirty="0"/>
          </a:p>
        </p:txBody>
      </p:sp>
    </p:spTree>
    <p:extLst>
      <p:ext uri="{BB962C8B-B14F-4D97-AF65-F5344CB8AC3E}">
        <p14:creationId xmlns:p14="http://schemas.microsoft.com/office/powerpoint/2010/main" val="329646897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p:cNvSpPr>
            <a:spLocks noGrp="1"/>
          </p:cNvSpPr>
          <p:nvPr>
            <p:ph type="dt" sz="half" idx="10"/>
          </p:nvPr>
        </p:nvSpPr>
        <p:spPr>
          <a:xfrm>
            <a:off x="518573" y="5954754"/>
            <a:ext cx="1173067" cy="365125"/>
          </a:xfrm>
        </p:spPr>
        <p:txBody>
          <a:bodyPr/>
          <a:lstStyle/>
          <a:p>
            <a:fld id="{5DBB18B1-ED7D-44BB-8F5D-C0DE91146256}" type="datetime10">
              <a:rPr lang="en-US" sz="2400" b="1" smtClean="0">
                <a:solidFill>
                  <a:schemeClr val="tx1"/>
                </a:solidFill>
              </a:rPr>
              <a:t>16:59</a:t>
            </a:fld>
            <a:endParaRPr lang="en-US" sz="2400" b="1" dirty="0">
              <a:solidFill>
                <a:schemeClr val="tx1"/>
              </a:solidFill>
            </a:endParaRPr>
          </a:p>
        </p:txBody>
      </p:sp>
      <p:grpSp>
        <p:nvGrpSpPr>
          <p:cNvPr id="3" name="Group 7">
            <a:extLst>
              <a:ext uri="{FF2B5EF4-FFF2-40B4-BE49-F238E27FC236}">
                <a16:creationId xmlns:a16="http://schemas.microsoft.com/office/drawing/2014/main" id="{4F80FCD9-6F6E-8C38-776D-E061987F0D62}"/>
              </a:ext>
            </a:extLst>
          </p:cNvPr>
          <p:cNvGrpSpPr/>
          <p:nvPr/>
        </p:nvGrpSpPr>
        <p:grpSpPr>
          <a:xfrm>
            <a:off x="228600" y="219075"/>
            <a:ext cx="11734800" cy="6419850"/>
            <a:chOff x="203755" y="143366"/>
            <a:chExt cx="11734800" cy="6419850"/>
          </a:xfrm>
        </p:grpSpPr>
        <p:sp>
          <p:nvSpPr>
            <p:cNvPr id="4" name="Rectangle 3">
              <a:extLst>
                <a:ext uri="{FF2B5EF4-FFF2-40B4-BE49-F238E27FC236}">
                  <a16:creationId xmlns:a16="http://schemas.microsoft.com/office/drawing/2014/main" id="{E7F73510-CE1C-7165-C8C4-9444DC4B9895}"/>
                </a:ext>
              </a:extLst>
            </p:cNvPr>
            <p:cNvSpPr/>
            <p:nvPr/>
          </p:nvSpPr>
          <p:spPr>
            <a:xfrm>
              <a:off x="203755" y="143366"/>
              <a:ext cx="11734800" cy="6419850"/>
            </a:xfrm>
            <a:prstGeom prst="rect">
              <a:avLst/>
            </a:prstGeom>
            <a:noFill/>
            <a:ln w="254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Picture 4">
              <a:extLst>
                <a:ext uri="{FF2B5EF4-FFF2-40B4-BE49-F238E27FC236}">
                  <a16:creationId xmlns:a16="http://schemas.microsoft.com/office/drawing/2014/main" id="{DDC51D5E-90AA-4CFF-EBB1-E46F15A650B3}"/>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10421922" y="5050116"/>
              <a:ext cx="1276350" cy="1276350"/>
            </a:xfrm>
            <a:prstGeom prst="rect">
              <a:avLst/>
            </a:prstGeom>
          </p:spPr>
        </p:pic>
        <p:sp>
          <p:nvSpPr>
            <p:cNvPr id="6" name="TextBox 6">
              <a:extLst>
                <a:ext uri="{FF2B5EF4-FFF2-40B4-BE49-F238E27FC236}">
                  <a16:creationId xmlns:a16="http://schemas.microsoft.com/office/drawing/2014/main" id="{4CB99B11-BEA2-20FC-B681-1D41A37D24E8}"/>
                </a:ext>
              </a:extLst>
            </p:cNvPr>
            <p:cNvSpPr txBox="1"/>
            <p:nvPr/>
          </p:nvSpPr>
          <p:spPr>
            <a:xfrm>
              <a:off x="493728" y="437266"/>
              <a:ext cx="3800878" cy="400110"/>
            </a:xfrm>
            <a:prstGeom prst="rect">
              <a:avLst/>
            </a:prstGeom>
            <a:noFill/>
          </p:spPr>
          <p:txBody>
            <a:bodyPr wrap="square" rtlCol="0">
              <a:spAutoFit/>
            </a:bodyPr>
            <a:lstStyle/>
            <a:p>
              <a:r>
                <a:rPr lang="tr-TR" sz="2000" b="1" u="sng" dirty="0" err="1"/>
                <a:t>Occupational</a:t>
              </a:r>
              <a:r>
                <a:rPr lang="tr-TR" sz="2000" b="1" u="sng" dirty="0"/>
                <a:t> </a:t>
              </a:r>
              <a:r>
                <a:rPr lang="tr-TR" sz="2000" b="1" u="sng" dirty="0" err="1"/>
                <a:t>Health</a:t>
              </a:r>
              <a:r>
                <a:rPr lang="tr-TR" sz="2000" b="1" u="sng" dirty="0"/>
                <a:t> </a:t>
              </a:r>
              <a:r>
                <a:rPr lang="tr-TR" sz="2000" b="1" u="sng" dirty="0" err="1"/>
                <a:t>and</a:t>
              </a:r>
              <a:r>
                <a:rPr lang="tr-TR" sz="2000" b="1" u="sng" dirty="0"/>
                <a:t> </a:t>
              </a:r>
              <a:r>
                <a:rPr lang="tr-TR" sz="2000" b="1" u="sng" dirty="0" err="1" smtClean="0"/>
                <a:t>Safety</a:t>
              </a:r>
              <a:r>
                <a:rPr lang="tr-TR" sz="2000" b="1" u="sng" dirty="0" smtClean="0"/>
                <a:t> II </a:t>
              </a:r>
              <a:endParaRPr lang="tr-TR" sz="2000" b="1" u="sng" dirty="0"/>
            </a:p>
          </p:txBody>
        </p:sp>
      </p:grpSp>
      <p:sp>
        <p:nvSpPr>
          <p:cNvPr id="7" name="Dikdörtgen 6"/>
          <p:cNvSpPr/>
          <p:nvPr/>
        </p:nvSpPr>
        <p:spPr>
          <a:xfrm>
            <a:off x="653043" y="1404623"/>
            <a:ext cx="11170024" cy="4031873"/>
          </a:xfrm>
          <a:prstGeom prst="rect">
            <a:avLst/>
          </a:prstGeom>
        </p:spPr>
        <p:txBody>
          <a:bodyPr wrap="square">
            <a:spAutoFit/>
          </a:bodyPr>
          <a:lstStyle/>
          <a:p>
            <a:pPr marL="742950" lvl="1" indent="-285750">
              <a:buFont typeface="Wingdings" panose="05000000000000000000" pitchFamily="2" charset="2"/>
              <a:buChar char="Ø"/>
            </a:pPr>
            <a:r>
              <a:rPr lang="en-US" sz="1600" i="1" dirty="0">
                <a:solidFill>
                  <a:srgbClr val="000000"/>
                </a:solidFill>
              </a:rPr>
              <a:t>Housekeeping Procedures for Managing Flammable and Combustible Waste Materials</a:t>
            </a:r>
            <a:r>
              <a:rPr lang="en-US" sz="1600" dirty="0">
                <a:solidFill>
                  <a:srgbClr val="000000"/>
                </a:solidFill>
              </a:rPr>
              <a:t>:</a:t>
            </a:r>
          </a:p>
          <a:p>
            <a:pPr marL="1714500" lvl="3" indent="-342900">
              <a:buFont typeface="+mj-lt"/>
              <a:buAutoNum type="arabicPeriod"/>
            </a:pPr>
            <a:r>
              <a:rPr lang="en-US" sz="1600" dirty="0">
                <a:solidFill>
                  <a:srgbClr val="000000"/>
                </a:solidFill>
              </a:rPr>
              <a:t>Good housekeeping is the most visible, day-to-day concern for Health and Safety. A sense of order in the living and working environments contribute to Health and Safety by minimizing obstacles and potential risks such as fire, spills, and trip hazards.</a:t>
            </a:r>
          </a:p>
          <a:p>
            <a:pPr marL="1714500" lvl="3" indent="-342900">
              <a:buFont typeface="+mj-lt"/>
              <a:buAutoNum type="arabicPeriod"/>
            </a:pPr>
            <a:r>
              <a:rPr lang="en-US" sz="1600" dirty="0">
                <a:solidFill>
                  <a:srgbClr val="000000"/>
                </a:solidFill>
              </a:rPr>
              <a:t>Means of Egress: Areas of egress, such as halls, doorways, passageways, stairwells, and corridors must </a:t>
            </a:r>
            <a:r>
              <a:rPr lang="en-US" sz="1600" dirty="0" smtClean="0">
                <a:solidFill>
                  <a:srgbClr val="000000"/>
                </a:solidFill>
              </a:rPr>
              <a:t>remain </a:t>
            </a:r>
            <a:r>
              <a:rPr lang="en-US" sz="1600" dirty="0">
                <a:solidFill>
                  <a:srgbClr val="000000"/>
                </a:solidFill>
              </a:rPr>
              <a:t>clear of all obstructions.</a:t>
            </a:r>
          </a:p>
          <a:p>
            <a:pPr marL="1714500" lvl="3" indent="-342900">
              <a:buFont typeface="+mj-lt"/>
              <a:buAutoNum type="arabicPeriod"/>
            </a:pPr>
            <a:r>
              <a:rPr lang="en-US" sz="1600" dirty="0">
                <a:solidFill>
                  <a:srgbClr val="000000"/>
                </a:solidFill>
              </a:rPr>
              <a:t>Mechanical Rooms: Mechanical rooms must not be used for storage and must be clear of debris and other hazards.</a:t>
            </a:r>
          </a:p>
          <a:p>
            <a:pPr marL="1714500" lvl="3" indent="-342900">
              <a:buFont typeface="+mj-lt"/>
              <a:buAutoNum type="arabicPeriod"/>
            </a:pPr>
            <a:r>
              <a:rPr lang="en-US" sz="1600" dirty="0">
                <a:solidFill>
                  <a:srgbClr val="000000"/>
                </a:solidFill>
              </a:rPr>
              <a:t>Flammable Liquids: Flammable liquids </a:t>
            </a:r>
            <a:r>
              <a:rPr lang="tr-TR" sz="1600" dirty="0" err="1" smtClean="0">
                <a:solidFill>
                  <a:srgbClr val="000000"/>
                </a:solidFill>
              </a:rPr>
              <a:t>should</a:t>
            </a:r>
            <a:r>
              <a:rPr lang="tr-TR" sz="1600" dirty="0" smtClean="0">
                <a:solidFill>
                  <a:srgbClr val="000000"/>
                </a:solidFill>
              </a:rPr>
              <a:t> not be </a:t>
            </a:r>
            <a:r>
              <a:rPr lang="en-US" sz="1600" dirty="0" smtClean="0">
                <a:solidFill>
                  <a:srgbClr val="000000"/>
                </a:solidFill>
              </a:rPr>
              <a:t>permitted </a:t>
            </a:r>
            <a:r>
              <a:rPr lang="en-US" sz="1600" dirty="0">
                <a:solidFill>
                  <a:srgbClr val="000000"/>
                </a:solidFill>
              </a:rPr>
              <a:t>inside any occupied building. This includes, but not limited </a:t>
            </a:r>
            <a:r>
              <a:rPr lang="en-US" sz="1600" dirty="0" smtClean="0">
                <a:solidFill>
                  <a:srgbClr val="000000"/>
                </a:solidFill>
              </a:rPr>
              <a:t>to</a:t>
            </a:r>
            <a:r>
              <a:rPr lang="tr-TR" sz="1600" dirty="0" smtClean="0">
                <a:solidFill>
                  <a:srgbClr val="000000"/>
                </a:solidFill>
              </a:rPr>
              <a:t>,</a:t>
            </a:r>
            <a:r>
              <a:rPr lang="en-US" sz="1600" dirty="0" smtClean="0">
                <a:solidFill>
                  <a:srgbClr val="000000"/>
                </a:solidFill>
              </a:rPr>
              <a:t> </a:t>
            </a:r>
            <a:r>
              <a:rPr lang="en-US" sz="1600" dirty="0">
                <a:solidFill>
                  <a:srgbClr val="000000"/>
                </a:solidFill>
              </a:rPr>
              <a:t>gasoline, propane, kerosene, paint thinner, charcoal lighter, or any lighter fluid.</a:t>
            </a:r>
          </a:p>
          <a:p>
            <a:pPr marL="1714500" lvl="3" indent="-342900">
              <a:buFont typeface="+mj-lt"/>
              <a:buAutoNum type="arabicPeriod"/>
            </a:pPr>
            <a:r>
              <a:rPr lang="en-US" sz="1600" dirty="0">
                <a:solidFill>
                  <a:srgbClr val="000000"/>
                </a:solidFill>
              </a:rPr>
              <a:t>Chimneys and Fireplaces: There </a:t>
            </a:r>
            <a:r>
              <a:rPr lang="tr-TR" sz="1600" dirty="0" err="1" smtClean="0">
                <a:solidFill>
                  <a:srgbClr val="000000"/>
                </a:solidFill>
              </a:rPr>
              <a:t>should</a:t>
            </a:r>
            <a:r>
              <a:rPr lang="tr-TR" sz="1600" dirty="0" smtClean="0">
                <a:solidFill>
                  <a:srgbClr val="000000"/>
                </a:solidFill>
              </a:rPr>
              <a:t> not be</a:t>
            </a:r>
            <a:r>
              <a:rPr lang="en-US" sz="1600" dirty="0" smtClean="0">
                <a:solidFill>
                  <a:srgbClr val="000000"/>
                </a:solidFill>
              </a:rPr>
              <a:t> </a:t>
            </a:r>
            <a:r>
              <a:rPr lang="en-US" sz="1600" dirty="0">
                <a:solidFill>
                  <a:srgbClr val="000000"/>
                </a:solidFill>
              </a:rPr>
              <a:t>any fireplaces used </a:t>
            </a:r>
            <a:r>
              <a:rPr lang="tr-TR" sz="1600" dirty="0" smtClean="0">
                <a:solidFill>
                  <a:srgbClr val="000000"/>
                </a:solidFill>
              </a:rPr>
              <a:t>i</a:t>
            </a:r>
            <a:r>
              <a:rPr lang="en-US" sz="1600" dirty="0" smtClean="0">
                <a:solidFill>
                  <a:srgbClr val="000000"/>
                </a:solidFill>
              </a:rPr>
              <a:t>n </a:t>
            </a:r>
            <a:r>
              <a:rPr lang="tr-TR" sz="1600" dirty="0" err="1" smtClean="0">
                <a:solidFill>
                  <a:srgbClr val="000000"/>
                </a:solidFill>
              </a:rPr>
              <a:t>workplace</a:t>
            </a:r>
            <a:r>
              <a:rPr lang="tr-TR" sz="1600" dirty="0" smtClean="0">
                <a:solidFill>
                  <a:srgbClr val="000000"/>
                </a:solidFill>
              </a:rPr>
              <a:t>.</a:t>
            </a:r>
            <a:endParaRPr lang="en-US" sz="1600" dirty="0">
              <a:solidFill>
                <a:srgbClr val="000000"/>
              </a:solidFill>
            </a:endParaRPr>
          </a:p>
          <a:p>
            <a:pPr marL="1714500" lvl="3" indent="-342900">
              <a:buFont typeface="+mj-lt"/>
              <a:buAutoNum type="arabicPeriod"/>
            </a:pPr>
            <a:r>
              <a:rPr lang="en-US" sz="1600" dirty="0">
                <a:solidFill>
                  <a:srgbClr val="000000"/>
                </a:solidFill>
              </a:rPr>
              <a:t>Fire Doors: A fire door serves as a barrier to limit the spread of fire and restrict movement of smoke. All doors leading into stairwells or hallways </a:t>
            </a:r>
            <a:r>
              <a:rPr lang="tr-TR" sz="1600" dirty="0" err="1" smtClean="0">
                <a:solidFill>
                  <a:srgbClr val="000000"/>
                </a:solidFill>
              </a:rPr>
              <a:t>should</a:t>
            </a:r>
            <a:r>
              <a:rPr lang="tr-TR" sz="1600" dirty="0" smtClean="0">
                <a:solidFill>
                  <a:srgbClr val="000000"/>
                </a:solidFill>
              </a:rPr>
              <a:t> be</a:t>
            </a:r>
            <a:r>
              <a:rPr lang="en-US" sz="1600" dirty="0" smtClean="0">
                <a:solidFill>
                  <a:srgbClr val="000000"/>
                </a:solidFill>
              </a:rPr>
              <a:t> </a:t>
            </a:r>
            <a:r>
              <a:rPr lang="en-US" sz="1600" dirty="0">
                <a:solidFill>
                  <a:srgbClr val="000000"/>
                </a:solidFill>
              </a:rPr>
              <a:t>fire rated doors. Fire doors are self-latching and self-closing and must be maintained in proper working order. They must not be chained or propped open. They must always be free of wedges or blocking devices. Fire doors are rated between 20 minutes and 3 hours, this rating indicates how long the door assembly can withstand heat and, in some cases, the stream of a water hose.</a:t>
            </a:r>
            <a:endParaRPr lang="en-US" sz="1600" b="0" i="0" dirty="0">
              <a:solidFill>
                <a:srgbClr val="000000"/>
              </a:solidFill>
              <a:effectLst/>
            </a:endParaRPr>
          </a:p>
        </p:txBody>
      </p:sp>
    </p:spTree>
    <p:extLst>
      <p:ext uri="{BB962C8B-B14F-4D97-AF65-F5344CB8AC3E}">
        <p14:creationId xmlns:p14="http://schemas.microsoft.com/office/powerpoint/2010/main" val="284552718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p:cNvSpPr>
            <a:spLocks noGrp="1"/>
          </p:cNvSpPr>
          <p:nvPr>
            <p:ph type="dt" sz="half" idx="10"/>
          </p:nvPr>
        </p:nvSpPr>
        <p:spPr>
          <a:xfrm>
            <a:off x="600456" y="6020137"/>
            <a:ext cx="1146048" cy="365125"/>
          </a:xfrm>
        </p:spPr>
        <p:txBody>
          <a:bodyPr/>
          <a:lstStyle/>
          <a:p>
            <a:fld id="{99545442-974A-46B7-B933-20B9A66515A0}" type="datetime10">
              <a:rPr lang="en-US" sz="2400" b="1" smtClean="0">
                <a:solidFill>
                  <a:schemeClr val="tx1"/>
                </a:solidFill>
              </a:rPr>
              <a:t>16:59</a:t>
            </a:fld>
            <a:endParaRPr lang="en-US" sz="2400" b="1">
              <a:solidFill>
                <a:schemeClr val="tx1"/>
              </a:solidFill>
            </a:endParaRPr>
          </a:p>
        </p:txBody>
      </p:sp>
      <p:grpSp>
        <p:nvGrpSpPr>
          <p:cNvPr id="3" name="Group 7">
            <a:extLst>
              <a:ext uri="{FF2B5EF4-FFF2-40B4-BE49-F238E27FC236}">
                <a16:creationId xmlns:a16="http://schemas.microsoft.com/office/drawing/2014/main" id="{4F80FCD9-6F6E-8C38-776D-E061987F0D62}"/>
              </a:ext>
            </a:extLst>
          </p:cNvPr>
          <p:cNvGrpSpPr/>
          <p:nvPr/>
        </p:nvGrpSpPr>
        <p:grpSpPr>
          <a:xfrm>
            <a:off x="228600" y="219075"/>
            <a:ext cx="11734800" cy="6419850"/>
            <a:chOff x="203755" y="143366"/>
            <a:chExt cx="11734800" cy="6419850"/>
          </a:xfrm>
        </p:grpSpPr>
        <p:sp>
          <p:nvSpPr>
            <p:cNvPr id="4" name="Rectangle 3">
              <a:extLst>
                <a:ext uri="{FF2B5EF4-FFF2-40B4-BE49-F238E27FC236}">
                  <a16:creationId xmlns:a16="http://schemas.microsoft.com/office/drawing/2014/main" id="{E7F73510-CE1C-7165-C8C4-9444DC4B9895}"/>
                </a:ext>
              </a:extLst>
            </p:cNvPr>
            <p:cNvSpPr/>
            <p:nvPr/>
          </p:nvSpPr>
          <p:spPr>
            <a:xfrm>
              <a:off x="203755" y="143366"/>
              <a:ext cx="11734800" cy="6419850"/>
            </a:xfrm>
            <a:prstGeom prst="rect">
              <a:avLst/>
            </a:prstGeom>
            <a:noFill/>
            <a:ln w="254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Picture 4">
              <a:extLst>
                <a:ext uri="{FF2B5EF4-FFF2-40B4-BE49-F238E27FC236}">
                  <a16:creationId xmlns:a16="http://schemas.microsoft.com/office/drawing/2014/main" id="{DDC51D5E-90AA-4CFF-EBB1-E46F15A650B3}"/>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10421922" y="5050116"/>
              <a:ext cx="1276350" cy="1276350"/>
            </a:xfrm>
            <a:prstGeom prst="rect">
              <a:avLst/>
            </a:prstGeom>
          </p:spPr>
        </p:pic>
        <p:sp>
          <p:nvSpPr>
            <p:cNvPr id="6" name="TextBox 6">
              <a:extLst>
                <a:ext uri="{FF2B5EF4-FFF2-40B4-BE49-F238E27FC236}">
                  <a16:creationId xmlns:a16="http://schemas.microsoft.com/office/drawing/2014/main" id="{4CB99B11-BEA2-20FC-B681-1D41A37D24E8}"/>
                </a:ext>
              </a:extLst>
            </p:cNvPr>
            <p:cNvSpPr txBox="1"/>
            <p:nvPr/>
          </p:nvSpPr>
          <p:spPr>
            <a:xfrm>
              <a:off x="493727" y="437266"/>
              <a:ext cx="3783461" cy="400110"/>
            </a:xfrm>
            <a:prstGeom prst="rect">
              <a:avLst/>
            </a:prstGeom>
            <a:noFill/>
          </p:spPr>
          <p:txBody>
            <a:bodyPr wrap="square" rtlCol="0">
              <a:spAutoFit/>
            </a:bodyPr>
            <a:lstStyle/>
            <a:p>
              <a:r>
                <a:rPr lang="tr-TR" sz="2000" b="1" u="sng" dirty="0" err="1"/>
                <a:t>Occupational</a:t>
              </a:r>
              <a:r>
                <a:rPr lang="tr-TR" sz="2000" b="1" u="sng" dirty="0"/>
                <a:t> </a:t>
              </a:r>
              <a:r>
                <a:rPr lang="tr-TR" sz="2000" b="1" u="sng" dirty="0" err="1"/>
                <a:t>Health</a:t>
              </a:r>
              <a:r>
                <a:rPr lang="tr-TR" sz="2000" b="1" u="sng" dirty="0"/>
                <a:t> </a:t>
              </a:r>
              <a:r>
                <a:rPr lang="tr-TR" sz="2000" b="1" u="sng" dirty="0" err="1"/>
                <a:t>and</a:t>
              </a:r>
              <a:r>
                <a:rPr lang="tr-TR" sz="2000" b="1" u="sng" dirty="0"/>
                <a:t> </a:t>
              </a:r>
              <a:r>
                <a:rPr lang="tr-TR" sz="2000" b="1" u="sng" dirty="0" err="1" smtClean="0"/>
                <a:t>Safety</a:t>
              </a:r>
              <a:r>
                <a:rPr lang="tr-TR" sz="2000" b="1" u="sng" dirty="0" smtClean="0"/>
                <a:t> II </a:t>
              </a:r>
              <a:endParaRPr lang="tr-TR" sz="2000" b="1" u="sng" dirty="0"/>
            </a:p>
          </p:txBody>
        </p:sp>
      </p:grpSp>
      <p:sp>
        <p:nvSpPr>
          <p:cNvPr id="7" name="Dikdörtgen 6"/>
          <p:cNvSpPr/>
          <p:nvPr/>
        </p:nvSpPr>
        <p:spPr>
          <a:xfrm>
            <a:off x="518572" y="1166842"/>
            <a:ext cx="10999716" cy="5324535"/>
          </a:xfrm>
          <a:prstGeom prst="rect">
            <a:avLst/>
          </a:prstGeom>
        </p:spPr>
        <p:txBody>
          <a:bodyPr wrap="square">
            <a:spAutoFit/>
          </a:bodyPr>
          <a:lstStyle/>
          <a:p>
            <a:pPr marL="742950" lvl="1" indent="-285750">
              <a:buFont typeface="Wingdings" panose="05000000000000000000" pitchFamily="2" charset="2"/>
              <a:buChar char="Ø"/>
            </a:pPr>
            <a:r>
              <a:rPr lang="en-US" sz="1600" i="1" dirty="0">
                <a:solidFill>
                  <a:srgbClr val="000000"/>
                </a:solidFill>
              </a:rPr>
              <a:t>Miscellaneous Fire Hazards and Devices</a:t>
            </a:r>
            <a:r>
              <a:rPr lang="en-US" sz="1200" dirty="0">
                <a:solidFill>
                  <a:srgbClr val="000000"/>
                </a:solidFill>
              </a:rPr>
              <a:t>: There are several devices that are restricted and prohibited for various reasons or require special indications or permission.</a:t>
            </a:r>
          </a:p>
          <a:p>
            <a:pPr marL="1600200" lvl="3" indent="-228600">
              <a:buFont typeface="+mj-lt"/>
              <a:buAutoNum type="arabicPeriod"/>
            </a:pPr>
            <a:r>
              <a:rPr lang="en-US" sz="1200" dirty="0">
                <a:solidFill>
                  <a:srgbClr val="000000"/>
                </a:solidFill>
              </a:rPr>
              <a:t>Candles: Candles are NOT permitted in any rooms or offices at any time.</a:t>
            </a:r>
          </a:p>
          <a:p>
            <a:pPr marL="1600200" lvl="3" indent="-228600">
              <a:buFont typeface="+mj-lt"/>
              <a:buAutoNum type="arabicPeriod"/>
            </a:pPr>
            <a:r>
              <a:rPr lang="en-US" sz="1200" dirty="0">
                <a:solidFill>
                  <a:srgbClr val="000000"/>
                </a:solidFill>
              </a:rPr>
              <a:t>Cooking: Hot plates, toasters, toaster ovens, microwaves, electric grills, and coffee pots are not permitted in residential rooms. Office areas may have a general area designated to be a break area with microwave, coffee pot, toasters, and toaster ovens. Designated office custodians are to check areas at the end of each day.</a:t>
            </a:r>
          </a:p>
          <a:p>
            <a:pPr marL="1600200" lvl="3" indent="-228600">
              <a:buFont typeface="+mj-lt"/>
              <a:buAutoNum type="arabicPeriod"/>
            </a:pPr>
            <a:r>
              <a:rPr lang="en-US" sz="1200" dirty="0">
                <a:solidFill>
                  <a:srgbClr val="000000"/>
                </a:solidFill>
              </a:rPr>
              <a:t>Portable (Space) Heaters: Open coil heaters are not permitted on campus. Closed loop, oil type are acceptable.</a:t>
            </a:r>
          </a:p>
          <a:p>
            <a:pPr marL="1600200" lvl="3" indent="-228600">
              <a:buFont typeface="+mj-lt"/>
              <a:buAutoNum type="arabicPeriod"/>
            </a:pPr>
            <a:r>
              <a:rPr lang="en-US" sz="1200" dirty="0">
                <a:solidFill>
                  <a:srgbClr val="000000"/>
                </a:solidFill>
              </a:rPr>
              <a:t>Incense, Potpourri, Glade Plug-In Style Air Fresheners, and Halogen Lamps: These items are not permitted in any campus building.</a:t>
            </a:r>
          </a:p>
          <a:p>
            <a:pPr marL="1600200" lvl="3" indent="-228600">
              <a:buFont typeface="+mj-lt"/>
              <a:buAutoNum type="arabicPeriod"/>
            </a:pPr>
            <a:r>
              <a:rPr lang="en-US" sz="1200" dirty="0">
                <a:solidFill>
                  <a:srgbClr val="000000"/>
                </a:solidFill>
              </a:rPr>
              <a:t>Light Fixtures: Nothing should ever be hung from any light fixture, nor should the light bulbs exceed the recommended wattage for the fixture.</a:t>
            </a:r>
          </a:p>
          <a:p>
            <a:pPr marL="1600200" lvl="3" indent="-228600">
              <a:buFont typeface="+mj-lt"/>
              <a:buAutoNum type="arabicPeriod"/>
            </a:pPr>
            <a:r>
              <a:rPr lang="en-US" sz="1200" dirty="0">
                <a:solidFill>
                  <a:srgbClr val="000000"/>
                </a:solidFill>
              </a:rPr>
              <a:t>Wall Outlets: Wall outlets should never be overloaded.</a:t>
            </a:r>
          </a:p>
          <a:p>
            <a:pPr marL="1600200" lvl="3" indent="-228600">
              <a:buFont typeface="+mj-lt"/>
              <a:buAutoNum type="arabicPeriod"/>
            </a:pPr>
            <a:r>
              <a:rPr lang="en-US" sz="1200" dirty="0">
                <a:solidFill>
                  <a:srgbClr val="000000"/>
                </a:solidFill>
              </a:rPr>
              <a:t>Hair Dryers: Small appliances should be used away from all water sources and shall have self-contained circuit interrupter. Curling irons, electric rollers, irons must be turned off when leaving the room.</a:t>
            </a:r>
          </a:p>
          <a:p>
            <a:pPr marL="1600200" lvl="3" indent="-228600">
              <a:buFont typeface="+mj-lt"/>
              <a:buAutoNum type="arabicPeriod"/>
            </a:pPr>
            <a:r>
              <a:rPr lang="en-US" sz="1200" dirty="0">
                <a:solidFill>
                  <a:srgbClr val="000000"/>
                </a:solidFill>
              </a:rPr>
              <a:t>Seasonal Decorations: Decorations made of paper or other flammable material are not permitted in campus buildings. All decorations made of combustible material including window curtains must have a flame-retardant application applied to it by the manufacture. This documentation must be retained.</a:t>
            </a:r>
          </a:p>
          <a:p>
            <a:pPr marL="1600200" lvl="3" indent="-228600">
              <a:buFont typeface="+mj-lt"/>
              <a:buAutoNum type="arabicPeriod"/>
            </a:pPr>
            <a:r>
              <a:rPr lang="en-US" sz="1200" dirty="0">
                <a:solidFill>
                  <a:srgbClr val="000000"/>
                </a:solidFill>
              </a:rPr>
              <a:t>Explosives/ Ordinance: Materials such as guns, ammunition, fireworks, black powder, and </a:t>
            </a:r>
            <a:r>
              <a:rPr lang="en-US" sz="1200" dirty="0" err="1">
                <a:solidFill>
                  <a:srgbClr val="000000"/>
                </a:solidFill>
              </a:rPr>
              <a:t>pyrodex</a:t>
            </a:r>
            <a:r>
              <a:rPr lang="en-US" sz="1200" dirty="0">
                <a:solidFill>
                  <a:srgbClr val="000000"/>
                </a:solidFill>
              </a:rPr>
              <a:t> are not permitted in any campus building.</a:t>
            </a:r>
          </a:p>
          <a:p>
            <a:pPr marL="1600200" lvl="3" indent="-228600">
              <a:buFont typeface="+mj-lt"/>
              <a:buAutoNum type="arabicPeriod"/>
            </a:pPr>
            <a:r>
              <a:rPr lang="en-US" sz="1200" dirty="0">
                <a:solidFill>
                  <a:srgbClr val="000000"/>
                </a:solidFill>
              </a:rPr>
              <a:t>Oil Lamps: Oil lamps are not permitted to be used or stored in campus buildings.</a:t>
            </a:r>
          </a:p>
          <a:p>
            <a:pPr marL="1600200" lvl="3" indent="-228600">
              <a:buFont typeface="+mj-lt"/>
              <a:buAutoNum type="arabicPeriod"/>
            </a:pPr>
            <a:r>
              <a:rPr lang="en-US" sz="1200" dirty="0">
                <a:solidFill>
                  <a:srgbClr val="000000"/>
                </a:solidFill>
              </a:rPr>
              <a:t>Sprinkler Heads/Pipes: Nothing may be hung from sprinkler pipes in any campus buildings with exposed systems. Nothing may be hung from sprinkler heads in any campus building at any time.</a:t>
            </a:r>
          </a:p>
          <a:p>
            <a:pPr marL="1600200" lvl="3" indent="-228600">
              <a:buFont typeface="+mj-lt"/>
              <a:buAutoNum type="arabicPeriod"/>
            </a:pPr>
            <a:r>
              <a:rPr lang="en-US" sz="1200" dirty="0">
                <a:solidFill>
                  <a:srgbClr val="000000"/>
                </a:solidFill>
              </a:rPr>
              <a:t>Extension Cords: The use of extension cords is for temporary functions and duties only. Types 12/2 are the only type to be used. No students or employees are to have any electrical cords of any kind under rugs. Surge protectors are the only acceptable devices for extension purposes. No cords with fractured insulation or exposed wires should ever be used and are to be discarded immediately.</a:t>
            </a:r>
          </a:p>
          <a:p>
            <a:pPr marL="1600200" lvl="3" indent="-228600">
              <a:buFont typeface="+mj-lt"/>
              <a:buAutoNum type="arabicPeriod"/>
            </a:pPr>
            <a:r>
              <a:rPr lang="en-US" sz="1200" dirty="0">
                <a:solidFill>
                  <a:srgbClr val="000000"/>
                </a:solidFill>
              </a:rPr>
              <a:t>Smoking: Smoking by employees or the public is prohibited in all buildings on campus, as well as all campus owned or leased vehicles. Smoking is permitted in specific areas on campus. E-Cig and Vaping Devices are considered the same as Smoking per this policy, and the same guidelines apply for those devices.</a:t>
            </a:r>
          </a:p>
          <a:p>
            <a:pPr marL="1600200" lvl="3" indent="-228600">
              <a:buFont typeface="+mj-lt"/>
              <a:buAutoNum type="arabicPeriod"/>
            </a:pPr>
            <a:r>
              <a:rPr lang="en-US" sz="1200" dirty="0">
                <a:solidFill>
                  <a:srgbClr val="000000"/>
                </a:solidFill>
              </a:rPr>
              <a:t>Fire Lanes: A fire lane is an area that is designated by a yellow or red painted curb and shall never be blocked or obstructed. Campus Police </a:t>
            </a:r>
            <a:r>
              <a:rPr lang="en-US" sz="1200" dirty="0" smtClean="0">
                <a:solidFill>
                  <a:srgbClr val="000000"/>
                </a:solidFill>
              </a:rPr>
              <a:t>enforces</a:t>
            </a:r>
            <a:endParaRPr lang="tr-TR" sz="1200" dirty="0" smtClean="0">
              <a:solidFill>
                <a:srgbClr val="000000"/>
              </a:solidFill>
            </a:endParaRPr>
          </a:p>
          <a:p>
            <a:pPr lvl="1"/>
            <a:r>
              <a:rPr lang="tr-TR" sz="1200" dirty="0">
                <a:solidFill>
                  <a:srgbClr val="000000"/>
                </a:solidFill>
              </a:rPr>
              <a:t> </a:t>
            </a:r>
            <a:r>
              <a:rPr lang="tr-TR" sz="1200" dirty="0" smtClean="0">
                <a:solidFill>
                  <a:srgbClr val="000000"/>
                </a:solidFill>
              </a:rPr>
              <a:t>    		 </a:t>
            </a:r>
            <a:r>
              <a:rPr lang="en-US" sz="1200" dirty="0" smtClean="0">
                <a:solidFill>
                  <a:srgbClr val="000000"/>
                </a:solidFill>
              </a:rPr>
              <a:t>tickets </a:t>
            </a:r>
            <a:r>
              <a:rPr lang="en-US" sz="1200" dirty="0">
                <a:solidFill>
                  <a:srgbClr val="000000"/>
                </a:solidFill>
              </a:rPr>
              <a:t>and towing of vehicles in violation of this policy</a:t>
            </a:r>
            <a:r>
              <a:rPr lang="en-US" sz="1200" dirty="0" smtClean="0">
                <a:solidFill>
                  <a:srgbClr val="000000"/>
                </a:solidFill>
              </a:rPr>
              <a:t>.</a:t>
            </a:r>
            <a:endParaRPr lang="tr-TR" sz="1200" dirty="0" smtClean="0">
              <a:solidFill>
                <a:srgbClr val="000000"/>
              </a:solidFill>
            </a:endParaRPr>
          </a:p>
          <a:p>
            <a:pPr lvl="1"/>
            <a:r>
              <a:rPr lang="tr-TR" sz="1200" dirty="0" smtClean="0">
                <a:solidFill>
                  <a:srgbClr val="000000"/>
                </a:solidFill>
              </a:rPr>
              <a:t>		15. </a:t>
            </a:r>
            <a:r>
              <a:rPr lang="en-US" sz="1200" dirty="0" smtClean="0">
                <a:solidFill>
                  <a:srgbClr val="000000"/>
                </a:solidFill>
              </a:rPr>
              <a:t>Fire </a:t>
            </a:r>
            <a:r>
              <a:rPr lang="en-US" sz="1200" dirty="0">
                <a:solidFill>
                  <a:srgbClr val="000000"/>
                </a:solidFill>
              </a:rPr>
              <a:t>Hydrants: Never park within 15 feet of a hydrant in any direction, as this may be subject to the same actions as Fire Lanes.</a:t>
            </a:r>
            <a:endParaRPr lang="en-US" sz="1200" b="0" i="0" dirty="0">
              <a:solidFill>
                <a:srgbClr val="000000"/>
              </a:solidFill>
              <a:effectLst/>
            </a:endParaRPr>
          </a:p>
        </p:txBody>
      </p:sp>
    </p:spTree>
    <p:extLst>
      <p:ext uri="{BB962C8B-B14F-4D97-AF65-F5344CB8AC3E}">
        <p14:creationId xmlns:p14="http://schemas.microsoft.com/office/powerpoint/2010/main" val="392906426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p:cNvSpPr>
            <a:spLocks noGrp="1"/>
          </p:cNvSpPr>
          <p:nvPr>
            <p:ph type="dt" sz="half" idx="10"/>
          </p:nvPr>
        </p:nvSpPr>
        <p:spPr>
          <a:xfrm>
            <a:off x="637032" y="6037050"/>
            <a:ext cx="1082040" cy="365125"/>
          </a:xfrm>
        </p:spPr>
        <p:txBody>
          <a:bodyPr/>
          <a:lstStyle/>
          <a:p>
            <a:fld id="{FD52B978-2856-4BE4-9D73-E156F528D00C}" type="datetime10">
              <a:rPr lang="en-US" sz="2400" b="1" smtClean="0">
                <a:solidFill>
                  <a:schemeClr val="tx1"/>
                </a:solidFill>
              </a:rPr>
              <a:t>16:59</a:t>
            </a:fld>
            <a:endParaRPr lang="en-US" sz="2400" b="1" dirty="0">
              <a:solidFill>
                <a:schemeClr val="tx1"/>
              </a:solidFill>
            </a:endParaRPr>
          </a:p>
        </p:txBody>
      </p:sp>
      <p:grpSp>
        <p:nvGrpSpPr>
          <p:cNvPr id="3" name="Group 7">
            <a:extLst>
              <a:ext uri="{FF2B5EF4-FFF2-40B4-BE49-F238E27FC236}">
                <a16:creationId xmlns:a16="http://schemas.microsoft.com/office/drawing/2014/main" id="{4F80FCD9-6F6E-8C38-776D-E061987F0D62}"/>
              </a:ext>
            </a:extLst>
          </p:cNvPr>
          <p:cNvGrpSpPr/>
          <p:nvPr/>
        </p:nvGrpSpPr>
        <p:grpSpPr>
          <a:xfrm>
            <a:off x="228600" y="219075"/>
            <a:ext cx="11734800" cy="6419850"/>
            <a:chOff x="203755" y="143366"/>
            <a:chExt cx="11734800" cy="6419850"/>
          </a:xfrm>
        </p:grpSpPr>
        <p:sp>
          <p:nvSpPr>
            <p:cNvPr id="4" name="Rectangle 3">
              <a:extLst>
                <a:ext uri="{FF2B5EF4-FFF2-40B4-BE49-F238E27FC236}">
                  <a16:creationId xmlns:a16="http://schemas.microsoft.com/office/drawing/2014/main" id="{E7F73510-CE1C-7165-C8C4-9444DC4B9895}"/>
                </a:ext>
              </a:extLst>
            </p:cNvPr>
            <p:cNvSpPr/>
            <p:nvPr/>
          </p:nvSpPr>
          <p:spPr>
            <a:xfrm>
              <a:off x="203755" y="143366"/>
              <a:ext cx="11734800" cy="6419850"/>
            </a:xfrm>
            <a:prstGeom prst="rect">
              <a:avLst/>
            </a:prstGeom>
            <a:noFill/>
            <a:ln w="254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Picture 4">
              <a:extLst>
                <a:ext uri="{FF2B5EF4-FFF2-40B4-BE49-F238E27FC236}">
                  <a16:creationId xmlns:a16="http://schemas.microsoft.com/office/drawing/2014/main" id="{DDC51D5E-90AA-4CFF-EBB1-E46F15A650B3}"/>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10421922" y="5050116"/>
              <a:ext cx="1276350" cy="1276350"/>
            </a:xfrm>
            <a:prstGeom prst="rect">
              <a:avLst/>
            </a:prstGeom>
          </p:spPr>
        </p:pic>
        <p:sp>
          <p:nvSpPr>
            <p:cNvPr id="6" name="TextBox 6">
              <a:extLst>
                <a:ext uri="{FF2B5EF4-FFF2-40B4-BE49-F238E27FC236}">
                  <a16:creationId xmlns:a16="http://schemas.microsoft.com/office/drawing/2014/main" id="{4CB99B11-BEA2-20FC-B681-1D41A37D24E8}"/>
                </a:ext>
              </a:extLst>
            </p:cNvPr>
            <p:cNvSpPr txBox="1"/>
            <p:nvPr/>
          </p:nvSpPr>
          <p:spPr>
            <a:xfrm>
              <a:off x="493728" y="437266"/>
              <a:ext cx="3757336" cy="400110"/>
            </a:xfrm>
            <a:prstGeom prst="rect">
              <a:avLst/>
            </a:prstGeom>
            <a:noFill/>
          </p:spPr>
          <p:txBody>
            <a:bodyPr wrap="square" rtlCol="0">
              <a:spAutoFit/>
            </a:bodyPr>
            <a:lstStyle/>
            <a:p>
              <a:r>
                <a:rPr lang="tr-TR" sz="2000" b="1" u="sng" dirty="0" err="1"/>
                <a:t>Occupational</a:t>
              </a:r>
              <a:r>
                <a:rPr lang="tr-TR" sz="2000" b="1" u="sng" dirty="0"/>
                <a:t> </a:t>
              </a:r>
              <a:r>
                <a:rPr lang="tr-TR" sz="2000" b="1" u="sng" dirty="0" err="1"/>
                <a:t>Health</a:t>
              </a:r>
              <a:r>
                <a:rPr lang="tr-TR" sz="2000" b="1" u="sng" dirty="0"/>
                <a:t> </a:t>
              </a:r>
              <a:r>
                <a:rPr lang="tr-TR" sz="2000" b="1" u="sng" dirty="0" err="1"/>
                <a:t>and</a:t>
              </a:r>
              <a:r>
                <a:rPr lang="tr-TR" sz="2000" b="1" u="sng" dirty="0"/>
                <a:t> </a:t>
              </a:r>
              <a:r>
                <a:rPr lang="tr-TR" sz="2000" b="1" u="sng" dirty="0" err="1" smtClean="0"/>
                <a:t>Safety</a:t>
              </a:r>
              <a:r>
                <a:rPr lang="tr-TR" sz="2000" b="1" u="sng" dirty="0" smtClean="0"/>
                <a:t> II </a:t>
              </a:r>
              <a:endParaRPr lang="tr-TR" sz="2000" b="1" u="sng" dirty="0"/>
            </a:p>
          </p:txBody>
        </p:sp>
      </p:grpSp>
      <p:sp>
        <p:nvSpPr>
          <p:cNvPr id="7" name="Dikdörtgen 6"/>
          <p:cNvSpPr/>
          <p:nvPr/>
        </p:nvSpPr>
        <p:spPr>
          <a:xfrm>
            <a:off x="735375" y="1947277"/>
            <a:ext cx="10721250" cy="2375009"/>
          </a:xfrm>
          <a:prstGeom prst="rect">
            <a:avLst/>
          </a:prstGeom>
        </p:spPr>
        <p:txBody>
          <a:bodyPr wrap="square">
            <a:spAutoFit/>
          </a:bodyPr>
          <a:lstStyle/>
          <a:p>
            <a:pPr marL="742950" lvl="1" indent="-285750">
              <a:lnSpc>
                <a:spcPts val="1600"/>
              </a:lnSpc>
              <a:spcBef>
                <a:spcPts val="600"/>
              </a:spcBef>
              <a:buFont typeface="Wingdings" panose="05000000000000000000" pitchFamily="2" charset="2"/>
              <a:buChar char="Ø"/>
            </a:pPr>
            <a:r>
              <a:rPr lang="en-US" sz="1600" i="1" dirty="0">
                <a:solidFill>
                  <a:srgbClr val="000000"/>
                </a:solidFill>
              </a:rPr>
              <a:t>Fire Drills</a:t>
            </a:r>
            <a:r>
              <a:rPr lang="en-US" sz="1600" dirty="0">
                <a:solidFill>
                  <a:srgbClr val="000000"/>
                </a:solidFill>
              </a:rPr>
              <a:t>: It is important for employees </a:t>
            </a:r>
            <a:r>
              <a:rPr lang="en-US" sz="1600" dirty="0" smtClean="0">
                <a:solidFill>
                  <a:srgbClr val="000000"/>
                </a:solidFill>
              </a:rPr>
              <a:t>to </a:t>
            </a:r>
            <a:r>
              <a:rPr lang="en-US" sz="1600" dirty="0">
                <a:solidFill>
                  <a:srgbClr val="000000"/>
                </a:solidFill>
              </a:rPr>
              <a:t>know how to react to a fire emergency when they occur. All buildings are subject to fire drills at any time. Fire drills are a proactive approach that allows </a:t>
            </a:r>
            <a:r>
              <a:rPr lang="en-US" sz="1600" dirty="0" smtClean="0">
                <a:solidFill>
                  <a:srgbClr val="000000"/>
                </a:solidFill>
              </a:rPr>
              <a:t>employees </a:t>
            </a:r>
            <a:r>
              <a:rPr lang="en-US" sz="1600" dirty="0">
                <a:solidFill>
                  <a:srgbClr val="000000"/>
                </a:solidFill>
              </a:rPr>
              <a:t>to experience building evacuations under a controlled environment. It allows for </a:t>
            </a:r>
            <a:r>
              <a:rPr lang="tr-TR" sz="1600" dirty="0" err="1" smtClean="0">
                <a:solidFill>
                  <a:srgbClr val="000000"/>
                </a:solidFill>
              </a:rPr>
              <a:t>workplace</a:t>
            </a:r>
            <a:r>
              <a:rPr lang="en-US" sz="1600" dirty="0" smtClean="0">
                <a:solidFill>
                  <a:srgbClr val="000000"/>
                </a:solidFill>
              </a:rPr>
              <a:t> </a:t>
            </a:r>
            <a:r>
              <a:rPr lang="en-US" sz="1600" dirty="0">
                <a:solidFill>
                  <a:srgbClr val="000000"/>
                </a:solidFill>
              </a:rPr>
              <a:t>safety officials to identify problems that may occur under real life situations.</a:t>
            </a:r>
          </a:p>
          <a:p>
            <a:pPr marL="1714500" lvl="3" indent="-342900">
              <a:lnSpc>
                <a:spcPts val="1600"/>
              </a:lnSpc>
              <a:spcBef>
                <a:spcPts val="600"/>
              </a:spcBef>
              <a:buFont typeface="+mj-lt"/>
              <a:buAutoNum type="arabicPeriod"/>
            </a:pPr>
            <a:r>
              <a:rPr lang="en-US" sz="1600" dirty="0">
                <a:solidFill>
                  <a:srgbClr val="000000"/>
                </a:solidFill>
              </a:rPr>
              <a:t>Responsibility: The Office of Emergency Management &amp; </a:t>
            </a:r>
            <a:r>
              <a:rPr lang="en-US" sz="1600" dirty="0" smtClean="0">
                <a:solidFill>
                  <a:srgbClr val="000000"/>
                </a:solidFill>
              </a:rPr>
              <a:t>Safety</a:t>
            </a:r>
            <a:r>
              <a:rPr lang="tr-TR" sz="1600" dirty="0" smtClean="0">
                <a:solidFill>
                  <a:srgbClr val="000000"/>
                </a:solidFill>
              </a:rPr>
              <a:t> (OEMS) </a:t>
            </a:r>
            <a:r>
              <a:rPr lang="tr-TR" sz="1600" dirty="0" err="1" smtClean="0">
                <a:solidFill>
                  <a:srgbClr val="000000"/>
                </a:solidFill>
              </a:rPr>
              <a:t>and</a:t>
            </a:r>
            <a:r>
              <a:rPr lang="en-US" sz="1600" dirty="0" smtClean="0">
                <a:solidFill>
                  <a:srgbClr val="000000"/>
                </a:solidFill>
              </a:rPr>
              <a:t> </a:t>
            </a:r>
            <a:r>
              <a:rPr lang="en-US" sz="1600" dirty="0">
                <a:solidFill>
                  <a:srgbClr val="000000"/>
                </a:solidFill>
              </a:rPr>
              <a:t>the Department of Public Safety, </a:t>
            </a:r>
            <a:r>
              <a:rPr lang="en-US" sz="1600" dirty="0" smtClean="0">
                <a:solidFill>
                  <a:srgbClr val="000000"/>
                </a:solidFill>
              </a:rPr>
              <a:t>have </a:t>
            </a:r>
            <a:r>
              <a:rPr lang="en-US" sz="1600" dirty="0">
                <a:solidFill>
                  <a:srgbClr val="000000"/>
                </a:solidFill>
              </a:rPr>
              <a:t>responsibility for the coordination, initiation, and response of Fire Drills.</a:t>
            </a:r>
          </a:p>
          <a:p>
            <a:pPr marL="1714500" lvl="3" indent="-342900">
              <a:lnSpc>
                <a:spcPts val="1600"/>
              </a:lnSpc>
              <a:spcBef>
                <a:spcPts val="600"/>
              </a:spcBef>
              <a:buFont typeface="+mj-lt"/>
              <a:buAutoNum type="arabicPeriod"/>
            </a:pPr>
            <a:r>
              <a:rPr lang="en-US" sz="1600" dirty="0">
                <a:solidFill>
                  <a:srgbClr val="000000"/>
                </a:solidFill>
              </a:rPr>
              <a:t>Frequency: All </a:t>
            </a:r>
            <a:r>
              <a:rPr lang="tr-TR" sz="1600" dirty="0" err="1" smtClean="0">
                <a:solidFill>
                  <a:srgbClr val="000000"/>
                </a:solidFill>
              </a:rPr>
              <a:t>workplaces</a:t>
            </a:r>
            <a:r>
              <a:rPr lang="en-US" sz="1600" dirty="0" smtClean="0">
                <a:solidFill>
                  <a:srgbClr val="000000"/>
                </a:solidFill>
              </a:rPr>
              <a:t> </a:t>
            </a:r>
            <a:r>
              <a:rPr lang="tr-TR" sz="1600" dirty="0" err="1" smtClean="0">
                <a:solidFill>
                  <a:srgbClr val="000000"/>
                </a:solidFill>
              </a:rPr>
              <a:t>should</a:t>
            </a:r>
            <a:r>
              <a:rPr lang="tr-TR" sz="1600" dirty="0" smtClean="0">
                <a:solidFill>
                  <a:srgbClr val="000000"/>
                </a:solidFill>
              </a:rPr>
              <a:t> at </a:t>
            </a:r>
            <a:r>
              <a:rPr lang="tr-TR" sz="1600" dirty="0" err="1" smtClean="0">
                <a:solidFill>
                  <a:srgbClr val="000000"/>
                </a:solidFill>
              </a:rPr>
              <a:t>least</a:t>
            </a:r>
            <a:r>
              <a:rPr lang="tr-TR" sz="1600" dirty="0" smtClean="0">
                <a:solidFill>
                  <a:srgbClr val="000000"/>
                </a:solidFill>
              </a:rPr>
              <a:t> </a:t>
            </a:r>
            <a:r>
              <a:rPr lang="tr-TR" sz="1600" dirty="0" err="1" smtClean="0">
                <a:solidFill>
                  <a:srgbClr val="000000"/>
                </a:solidFill>
              </a:rPr>
              <a:t>have</a:t>
            </a:r>
            <a:r>
              <a:rPr lang="en-US" sz="1600" dirty="0" smtClean="0">
                <a:solidFill>
                  <a:srgbClr val="000000"/>
                </a:solidFill>
              </a:rPr>
              <a:t> </a:t>
            </a:r>
            <a:r>
              <a:rPr lang="en-US" sz="1600" dirty="0">
                <a:solidFill>
                  <a:srgbClr val="000000"/>
                </a:solidFill>
              </a:rPr>
              <a:t>3 fire drills per </a:t>
            </a:r>
            <a:r>
              <a:rPr lang="tr-TR" sz="1600" dirty="0" err="1" smtClean="0">
                <a:solidFill>
                  <a:srgbClr val="000000"/>
                </a:solidFill>
              </a:rPr>
              <a:t>year</a:t>
            </a:r>
            <a:r>
              <a:rPr lang="en-US" sz="1600" dirty="0" smtClean="0">
                <a:solidFill>
                  <a:srgbClr val="000000"/>
                </a:solidFill>
              </a:rPr>
              <a:t>. OEMS </a:t>
            </a:r>
            <a:r>
              <a:rPr lang="en-US" sz="1600" dirty="0">
                <a:solidFill>
                  <a:srgbClr val="000000"/>
                </a:solidFill>
              </a:rPr>
              <a:t>has the authority to conduct additional drills if necessary.</a:t>
            </a:r>
          </a:p>
          <a:p>
            <a:pPr marL="1714500" lvl="3" indent="-342900">
              <a:lnSpc>
                <a:spcPts val="1600"/>
              </a:lnSpc>
              <a:spcBef>
                <a:spcPts val="600"/>
              </a:spcBef>
              <a:buFont typeface="+mj-lt"/>
              <a:buAutoNum type="arabicPeriod"/>
            </a:pPr>
            <a:r>
              <a:rPr lang="en-US" sz="1600" dirty="0">
                <a:solidFill>
                  <a:srgbClr val="000000"/>
                </a:solidFill>
              </a:rPr>
              <a:t>Record keeping: Fire Drill reports will be recorded and reviewed for deficiencies. Problems will be identified, and appropriate action will be taken.</a:t>
            </a:r>
            <a:endParaRPr lang="en-US" sz="1600" b="0" i="0" dirty="0">
              <a:solidFill>
                <a:srgbClr val="000000"/>
              </a:solidFill>
              <a:effectLst/>
            </a:endParaRPr>
          </a:p>
        </p:txBody>
      </p:sp>
    </p:spTree>
    <p:extLst>
      <p:ext uri="{BB962C8B-B14F-4D97-AF65-F5344CB8AC3E}">
        <p14:creationId xmlns:p14="http://schemas.microsoft.com/office/powerpoint/2010/main" val="19120153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p:cNvSpPr>
            <a:spLocks noGrp="1"/>
          </p:cNvSpPr>
          <p:nvPr>
            <p:ph type="dt" sz="half" idx="10"/>
          </p:nvPr>
        </p:nvSpPr>
        <p:spPr>
          <a:xfrm>
            <a:off x="608282" y="6014513"/>
            <a:ext cx="1010206" cy="365125"/>
          </a:xfrm>
        </p:spPr>
        <p:txBody>
          <a:bodyPr/>
          <a:lstStyle/>
          <a:p>
            <a:fld id="{D220CEB9-4460-49D6-8437-E955A24DF04C}" type="datetime10">
              <a:rPr lang="en-US" sz="2400" b="1" smtClean="0">
                <a:solidFill>
                  <a:schemeClr val="tx1"/>
                </a:solidFill>
              </a:rPr>
              <a:t>16:59</a:t>
            </a:fld>
            <a:endParaRPr lang="en-US" sz="2400" b="1" dirty="0">
              <a:solidFill>
                <a:schemeClr val="tx1"/>
              </a:solidFill>
            </a:endParaRPr>
          </a:p>
        </p:txBody>
      </p:sp>
      <p:grpSp>
        <p:nvGrpSpPr>
          <p:cNvPr id="3" name="Group 7">
            <a:extLst>
              <a:ext uri="{FF2B5EF4-FFF2-40B4-BE49-F238E27FC236}">
                <a16:creationId xmlns:a16="http://schemas.microsoft.com/office/drawing/2014/main" id="{4F80FCD9-6F6E-8C38-776D-E061987F0D62}"/>
              </a:ext>
            </a:extLst>
          </p:cNvPr>
          <p:cNvGrpSpPr/>
          <p:nvPr/>
        </p:nvGrpSpPr>
        <p:grpSpPr>
          <a:xfrm>
            <a:off x="228600" y="219075"/>
            <a:ext cx="11734800" cy="6419850"/>
            <a:chOff x="203755" y="143366"/>
            <a:chExt cx="11734800" cy="6419850"/>
          </a:xfrm>
        </p:grpSpPr>
        <p:sp>
          <p:nvSpPr>
            <p:cNvPr id="4" name="Rectangle 3">
              <a:extLst>
                <a:ext uri="{FF2B5EF4-FFF2-40B4-BE49-F238E27FC236}">
                  <a16:creationId xmlns:a16="http://schemas.microsoft.com/office/drawing/2014/main" id="{E7F73510-CE1C-7165-C8C4-9444DC4B9895}"/>
                </a:ext>
              </a:extLst>
            </p:cNvPr>
            <p:cNvSpPr/>
            <p:nvPr/>
          </p:nvSpPr>
          <p:spPr>
            <a:xfrm>
              <a:off x="203755" y="143366"/>
              <a:ext cx="11734800" cy="6419850"/>
            </a:xfrm>
            <a:prstGeom prst="rect">
              <a:avLst/>
            </a:prstGeom>
            <a:noFill/>
            <a:ln w="254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5" name="Picture 4">
              <a:extLst>
                <a:ext uri="{FF2B5EF4-FFF2-40B4-BE49-F238E27FC236}">
                  <a16:creationId xmlns:a16="http://schemas.microsoft.com/office/drawing/2014/main" id="{DDC51D5E-90AA-4CFF-EBB1-E46F15A650B3}"/>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10421922" y="5050116"/>
              <a:ext cx="1276350" cy="1276350"/>
            </a:xfrm>
            <a:prstGeom prst="rect">
              <a:avLst/>
            </a:prstGeom>
          </p:spPr>
        </p:pic>
        <p:sp>
          <p:nvSpPr>
            <p:cNvPr id="6" name="TextBox 6">
              <a:extLst>
                <a:ext uri="{FF2B5EF4-FFF2-40B4-BE49-F238E27FC236}">
                  <a16:creationId xmlns:a16="http://schemas.microsoft.com/office/drawing/2014/main" id="{4CB99B11-BEA2-20FC-B681-1D41A37D24E8}"/>
                </a:ext>
              </a:extLst>
            </p:cNvPr>
            <p:cNvSpPr txBox="1"/>
            <p:nvPr/>
          </p:nvSpPr>
          <p:spPr>
            <a:xfrm>
              <a:off x="493728" y="437266"/>
              <a:ext cx="3731210" cy="400110"/>
            </a:xfrm>
            <a:prstGeom prst="rect">
              <a:avLst/>
            </a:prstGeom>
            <a:noFill/>
          </p:spPr>
          <p:txBody>
            <a:bodyPr wrap="square" rtlCol="0">
              <a:spAutoFit/>
            </a:bodyPr>
            <a:lstStyle/>
            <a:p>
              <a:r>
                <a:rPr lang="tr-TR" sz="2000" b="1" u="sng" dirty="0" err="1"/>
                <a:t>Occupational</a:t>
              </a:r>
              <a:r>
                <a:rPr lang="tr-TR" sz="2000" b="1" u="sng" dirty="0"/>
                <a:t> </a:t>
              </a:r>
              <a:r>
                <a:rPr lang="tr-TR" sz="2000" b="1" u="sng" dirty="0" err="1"/>
                <a:t>Health</a:t>
              </a:r>
              <a:r>
                <a:rPr lang="tr-TR" sz="2000" b="1" u="sng" dirty="0"/>
                <a:t> </a:t>
              </a:r>
              <a:r>
                <a:rPr lang="tr-TR" sz="2000" b="1" u="sng" dirty="0" err="1"/>
                <a:t>and</a:t>
              </a:r>
              <a:r>
                <a:rPr lang="tr-TR" sz="2000" b="1" u="sng" dirty="0"/>
                <a:t> </a:t>
              </a:r>
              <a:r>
                <a:rPr lang="tr-TR" sz="2000" b="1" u="sng" dirty="0" err="1" smtClean="0"/>
                <a:t>Safety</a:t>
              </a:r>
              <a:r>
                <a:rPr lang="tr-TR" sz="2000" b="1" u="sng" dirty="0" smtClean="0"/>
                <a:t> II </a:t>
              </a:r>
              <a:endParaRPr lang="tr-TR" sz="2000" b="1" u="sng" dirty="0"/>
            </a:p>
          </p:txBody>
        </p:sp>
      </p:grpSp>
      <p:sp>
        <p:nvSpPr>
          <p:cNvPr id="7" name="Dikdörtgen 6"/>
          <p:cNvSpPr/>
          <p:nvPr/>
        </p:nvSpPr>
        <p:spPr>
          <a:xfrm>
            <a:off x="608282" y="1206985"/>
            <a:ext cx="10975435" cy="4357988"/>
          </a:xfrm>
          <a:prstGeom prst="rect">
            <a:avLst/>
          </a:prstGeom>
        </p:spPr>
        <p:txBody>
          <a:bodyPr wrap="square">
            <a:spAutoFit/>
          </a:bodyPr>
          <a:lstStyle/>
          <a:p>
            <a:pPr>
              <a:lnSpc>
                <a:spcPct val="107000"/>
              </a:lnSpc>
              <a:spcBef>
                <a:spcPts val="900"/>
              </a:spcBef>
              <a:spcAft>
                <a:spcPts val="900"/>
              </a:spcAft>
            </a:pPr>
            <a:r>
              <a:rPr lang="en-US" sz="1600" b="1" dirty="0">
                <a:solidFill>
                  <a:srgbClr val="222222"/>
                </a:solidFill>
                <a:latin typeface="Calibri" panose="020F0502020204030204" pitchFamily="34" charset="0"/>
                <a:ea typeface="Times New Roman" panose="02020603050405020304" pitchFamily="18" charset="0"/>
                <a:cs typeface="Calibri" panose="020F0502020204030204" pitchFamily="34" charset="0"/>
              </a:rPr>
              <a:t>Action item 1: Collect existing information about workplace hazards</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900"/>
              </a:spcAft>
            </a:pPr>
            <a:r>
              <a:rPr lang="en-US" sz="1600" dirty="0">
                <a:solidFill>
                  <a:srgbClr val="212121"/>
                </a:solidFill>
                <a:latin typeface="Calibri" panose="020F0502020204030204" pitchFamily="34" charset="0"/>
                <a:ea typeface="Times New Roman" panose="02020603050405020304" pitchFamily="18" charset="0"/>
                <a:cs typeface="Calibri" panose="020F0502020204030204" pitchFamily="34" charset="0"/>
              </a:rPr>
              <a:t>Information on workplace hazards may already be available to employers and workers, from both internal and external sources.</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900"/>
              </a:spcBef>
              <a:spcAft>
                <a:spcPts val="900"/>
              </a:spcAft>
            </a:pPr>
            <a:r>
              <a:rPr lang="en-US" sz="1600" b="1" i="1" dirty="0">
                <a:solidFill>
                  <a:srgbClr val="222222"/>
                </a:solidFill>
                <a:latin typeface="Calibri" panose="020F0502020204030204" pitchFamily="34" charset="0"/>
                <a:ea typeface="Times New Roman" panose="02020603050405020304" pitchFamily="18" charset="0"/>
                <a:cs typeface="Calibri" panose="020F0502020204030204" pitchFamily="34" charset="0"/>
              </a:rPr>
              <a:t>How to accomplish </a:t>
            </a:r>
            <a:r>
              <a:rPr lang="en-US" sz="1600" b="1" i="1" dirty="0" smtClean="0">
                <a:solidFill>
                  <a:srgbClr val="222222"/>
                </a:solidFill>
                <a:latin typeface="Calibri" panose="020F0502020204030204" pitchFamily="34" charset="0"/>
                <a:ea typeface="Times New Roman" panose="02020603050405020304" pitchFamily="18" charset="0"/>
                <a:cs typeface="Calibri" panose="020F0502020204030204" pitchFamily="34" charset="0"/>
              </a:rPr>
              <a:t>it</a:t>
            </a:r>
            <a:r>
              <a:rPr lang="tr-TR" sz="1600" b="1" i="1" dirty="0" smtClean="0">
                <a:solidFill>
                  <a:srgbClr val="222222"/>
                </a:solidFill>
                <a:latin typeface="Calibri" panose="020F0502020204030204" pitchFamily="34" charset="0"/>
                <a:ea typeface="Times New Roman" panose="02020603050405020304" pitchFamily="18" charset="0"/>
                <a:cs typeface="Calibri" panose="020F0502020204030204" pitchFamily="34" charset="0"/>
              </a:rPr>
              <a:t>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900"/>
              </a:spcAft>
            </a:pPr>
            <a:r>
              <a:rPr lang="en-US" sz="1600" dirty="0">
                <a:solidFill>
                  <a:srgbClr val="212121"/>
                </a:solidFill>
                <a:latin typeface="Calibri" panose="020F0502020204030204" pitchFamily="34" charset="0"/>
                <a:ea typeface="Times New Roman" panose="02020603050405020304" pitchFamily="18" charset="0"/>
                <a:cs typeface="Calibri" panose="020F0502020204030204" pitchFamily="34" charset="0"/>
              </a:rPr>
              <a:t>Collect, organize, and review information with workers to determine what types of hazards may be present and which workers may be exposed or potentially exposed. Information available in the workplace may include:</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SzPts val="1000"/>
              <a:buFont typeface="Wingdings" panose="05000000000000000000" pitchFamily="2" charset="2"/>
              <a:buChar char="§"/>
              <a:tabLst>
                <a:tab pos="457200" algn="l"/>
              </a:tabLst>
            </a:pPr>
            <a:r>
              <a:rPr lang="en-US" sz="1600" dirty="0">
                <a:solidFill>
                  <a:srgbClr val="212121"/>
                </a:solidFill>
                <a:latin typeface="Calibri" panose="020F0502020204030204" pitchFamily="34" charset="0"/>
                <a:ea typeface="Times New Roman" panose="02020603050405020304" pitchFamily="18" charset="0"/>
                <a:cs typeface="Calibri" panose="020F0502020204030204" pitchFamily="34" charset="0"/>
              </a:rPr>
              <a:t>Equipment and machinery operating manuals.</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SzPts val="1000"/>
              <a:buFont typeface="Wingdings" panose="05000000000000000000" pitchFamily="2" charset="2"/>
              <a:buChar char="§"/>
              <a:tabLst>
                <a:tab pos="457200" algn="l"/>
              </a:tabLst>
            </a:pPr>
            <a:r>
              <a:rPr lang="en-US" sz="1600" dirty="0">
                <a:solidFill>
                  <a:srgbClr val="212121"/>
                </a:solidFill>
                <a:latin typeface="Calibri" panose="020F0502020204030204" pitchFamily="34" charset="0"/>
                <a:ea typeface="Times New Roman" panose="02020603050405020304" pitchFamily="18" charset="0"/>
                <a:cs typeface="Calibri" panose="020F0502020204030204" pitchFamily="34" charset="0"/>
              </a:rPr>
              <a:t>Safety Data Sheets (SDS) provided by chemical manufacturers.</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SzPts val="1000"/>
              <a:buFont typeface="Wingdings" panose="05000000000000000000" pitchFamily="2" charset="2"/>
              <a:buChar char="§"/>
              <a:tabLst>
                <a:tab pos="457200" algn="l"/>
              </a:tabLst>
            </a:pPr>
            <a:r>
              <a:rPr lang="en-US" sz="1600" dirty="0">
                <a:solidFill>
                  <a:srgbClr val="212121"/>
                </a:solidFill>
                <a:latin typeface="Calibri" panose="020F0502020204030204" pitchFamily="34" charset="0"/>
                <a:ea typeface="Times New Roman" panose="02020603050405020304" pitchFamily="18" charset="0"/>
                <a:cs typeface="Calibri" panose="020F0502020204030204" pitchFamily="34" charset="0"/>
              </a:rPr>
              <a:t>Self-inspection reports and inspection reports from insurance carriers, government agencies, and consultants.</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SzPts val="1000"/>
              <a:buFont typeface="Wingdings" panose="05000000000000000000" pitchFamily="2" charset="2"/>
              <a:buChar char="§"/>
              <a:tabLst>
                <a:tab pos="457200" algn="l"/>
              </a:tabLst>
            </a:pPr>
            <a:r>
              <a:rPr lang="en-US" sz="1600" dirty="0">
                <a:solidFill>
                  <a:srgbClr val="212121"/>
                </a:solidFill>
                <a:latin typeface="Calibri" panose="020F0502020204030204" pitchFamily="34" charset="0"/>
                <a:ea typeface="Times New Roman" panose="02020603050405020304" pitchFamily="18" charset="0"/>
                <a:cs typeface="Calibri" panose="020F0502020204030204" pitchFamily="34" charset="0"/>
              </a:rPr>
              <a:t>Records of previous injuries and illnesses, such as OSHA 300 and 301 logs and reports of incident </a:t>
            </a:r>
            <a:r>
              <a:rPr lang="en-US" sz="1600" dirty="0" smtClean="0">
                <a:solidFill>
                  <a:srgbClr val="212121"/>
                </a:solidFill>
                <a:latin typeface="Calibri" panose="020F0502020204030204" pitchFamily="34" charset="0"/>
                <a:ea typeface="Times New Roman" panose="02020603050405020304" pitchFamily="18" charset="0"/>
                <a:cs typeface="Calibri" panose="020F0502020204030204" pitchFamily="34" charset="0"/>
              </a:rPr>
              <a:t>investigations</a:t>
            </a:r>
            <a:r>
              <a:rPr lang="tr-TR" sz="1600" dirty="0" smtClean="0">
                <a:solidFill>
                  <a:srgbClr val="212121"/>
                </a:solidFill>
                <a:latin typeface="Calibri" panose="020F0502020204030204" pitchFamily="34" charset="0"/>
                <a:ea typeface="Times New Roman" panose="02020603050405020304" pitchFamily="18" charset="0"/>
                <a:cs typeface="Calibri" panose="020F0502020204030204" pitchFamily="34" charset="0"/>
              </a:rPr>
              <a:t> </a:t>
            </a:r>
            <a:r>
              <a:rPr lang="tr-TR" sz="1600" dirty="0" err="1" smtClean="0">
                <a:solidFill>
                  <a:srgbClr val="212121"/>
                </a:solidFill>
                <a:latin typeface="Calibri" panose="020F0502020204030204" pitchFamily="34" charset="0"/>
                <a:ea typeface="Times New Roman" panose="02020603050405020304" pitchFamily="18" charset="0"/>
                <a:cs typeface="Calibri" panose="020F0502020204030204" pitchFamily="34" charset="0"/>
              </a:rPr>
              <a:t>and</a:t>
            </a:r>
            <a:r>
              <a:rPr lang="tr-TR" sz="1600" dirty="0" smtClean="0">
                <a:solidFill>
                  <a:srgbClr val="212121"/>
                </a:solidFill>
                <a:latin typeface="Calibri" panose="020F0502020204030204" pitchFamily="34" charset="0"/>
                <a:ea typeface="Times New Roman" panose="02020603050405020304" pitchFamily="18" charset="0"/>
                <a:cs typeface="Calibri" panose="020F0502020204030204" pitchFamily="34" charset="0"/>
              </a:rPr>
              <a:t> </a:t>
            </a:r>
            <a:r>
              <a:rPr lang="tr-TR" sz="1600" dirty="0" err="1" smtClean="0">
                <a:solidFill>
                  <a:srgbClr val="212121"/>
                </a:solidFill>
                <a:latin typeface="Calibri" panose="020F0502020204030204" pitchFamily="34" charset="0"/>
                <a:ea typeface="Times New Roman" panose="02020603050405020304" pitchFamily="18" charset="0"/>
                <a:cs typeface="Calibri" panose="020F0502020204030204" pitchFamily="34" charset="0"/>
              </a:rPr>
              <a:t>likewise</a:t>
            </a:r>
            <a:r>
              <a:rPr lang="en-US" sz="1600" dirty="0" smtClean="0">
                <a:solidFill>
                  <a:srgbClr val="212121"/>
                </a:solidFill>
                <a:latin typeface="Calibri" panose="020F0502020204030204" pitchFamily="34" charset="0"/>
                <a:ea typeface="Times New Roman" panose="02020603050405020304" pitchFamily="18" charset="0"/>
                <a:cs typeface="Calibri" panose="020F0502020204030204" pitchFamily="34" charset="0"/>
              </a:rPr>
              <a:t>.</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SzPts val="1000"/>
              <a:buFont typeface="Wingdings" panose="05000000000000000000" pitchFamily="2" charset="2"/>
              <a:buChar char="§"/>
              <a:tabLst>
                <a:tab pos="457200" algn="l"/>
              </a:tabLst>
            </a:pPr>
            <a:r>
              <a:rPr lang="en-US" sz="1600" dirty="0">
                <a:solidFill>
                  <a:srgbClr val="212121"/>
                </a:solidFill>
                <a:latin typeface="Calibri" panose="020F0502020204030204" pitchFamily="34" charset="0"/>
                <a:ea typeface="Times New Roman" panose="02020603050405020304" pitchFamily="18" charset="0"/>
                <a:cs typeface="Calibri" panose="020F0502020204030204" pitchFamily="34" charset="0"/>
              </a:rPr>
              <a:t>Workers' compensation records and reports.</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SzPts val="1000"/>
              <a:buFont typeface="Wingdings" panose="05000000000000000000" pitchFamily="2" charset="2"/>
              <a:buChar char="§"/>
              <a:tabLst>
                <a:tab pos="457200" algn="l"/>
              </a:tabLst>
            </a:pPr>
            <a:r>
              <a:rPr lang="en-US" sz="1600" dirty="0">
                <a:solidFill>
                  <a:srgbClr val="212121"/>
                </a:solidFill>
                <a:latin typeface="Calibri" panose="020F0502020204030204" pitchFamily="34" charset="0"/>
                <a:ea typeface="Times New Roman" panose="02020603050405020304" pitchFamily="18" charset="0"/>
                <a:cs typeface="Calibri" panose="020F0502020204030204" pitchFamily="34" charset="0"/>
              </a:rPr>
              <a:t>Patterns of frequently-occurring injuries and illnesses.</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SzPts val="1000"/>
              <a:buFont typeface="Wingdings" panose="05000000000000000000" pitchFamily="2" charset="2"/>
              <a:buChar char="§"/>
              <a:tabLst>
                <a:tab pos="457200" algn="l"/>
              </a:tabLst>
            </a:pPr>
            <a:r>
              <a:rPr lang="en-US" sz="1600" dirty="0">
                <a:solidFill>
                  <a:srgbClr val="212121"/>
                </a:solidFill>
                <a:latin typeface="Calibri" panose="020F0502020204030204" pitchFamily="34" charset="0"/>
                <a:ea typeface="Times New Roman" panose="02020603050405020304" pitchFamily="18" charset="0"/>
                <a:cs typeface="Calibri" panose="020F0502020204030204" pitchFamily="34" charset="0"/>
              </a:rPr>
              <a:t>Exposure monitoring results, industrial hygiene assessments, and medical records (appropriately redacted to ensure patient/worker privacy</a:t>
            </a:r>
            <a:r>
              <a:rPr lang="en-US" sz="1600" dirty="0" smtClean="0">
                <a:solidFill>
                  <a:srgbClr val="212121"/>
                </a:solidFill>
                <a:latin typeface="Calibri" panose="020F0502020204030204" pitchFamily="34" charset="0"/>
                <a:ea typeface="Times New Roman" panose="02020603050405020304" pitchFamily="18" charset="0"/>
                <a:cs typeface="Calibri" panose="020F0502020204030204" pitchFamily="34" charset="0"/>
              </a:rPr>
              <a:t>).</a:t>
            </a:r>
            <a:endParaRPr lang="en-US" sz="1600" dirty="0">
              <a:latin typeface="Calibri" panose="020F0502020204030204" pitchFamily="34" charset="0"/>
              <a:ea typeface="Calibri" panose="020F0502020204030204" pitchFamily="34" charset="0"/>
              <a:cs typeface="Times New Roman" panose="02020603050405020304" pitchFamily="18" charset="0"/>
            </a:endParaRPr>
          </a:p>
        </p:txBody>
      </p:sp>
      <p:cxnSp>
        <p:nvCxnSpPr>
          <p:cNvPr id="9" name="Düz Ok Bağlayıcısı 8"/>
          <p:cNvCxnSpPr/>
          <p:nvPr/>
        </p:nvCxnSpPr>
        <p:spPr>
          <a:xfrm flipV="1">
            <a:off x="2596896" y="2240280"/>
            <a:ext cx="365760" cy="914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817700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p:cNvSpPr>
            <a:spLocks noGrp="1"/>
          </p:cNvSpPr>
          <p:nvPr>
            <p:ph type="dt" sz="half" idx="10"/>
          </p:nvPr>
        </p:nvSpPr>
        <p:spPr>
          <a:xfrm>
            <a:off x="518573" y="5954754"/>
            <a:ext cx="1173067" cy="365125"/>
          </a:xfrm>
        </p:spPr>
        <p:txBody>
          <a:bodyPr/>
          <a:lstStyle/>
          <a:p>
            <a:fld id="{5DBB18B1-ED7D-44BB-8F5D-C0DE91146256}" type="datetime10">
              <a:rPr lang="en-US" sz="2400" b="1" smtClean="0">
                <a:solidFill>
                  <a:schemeClr val="tx1"/>
                </a:solidFill>
              </a:rPr>
              <a:t>16:59</a:t>
            </a:fld>
            <a:endParaRPr lang="en-US" sz="2400" b="1" dirty="0">
              <a:solidFill>
                <a:schemeClr val="tx1"/>
              </a:solidFill>
            </a:endParaRPr>
          </a:p>
        </p:txBody>
      </p:sp>
      <p:grpSp>
        <p:nvGrpSpPr>
          <p:cNvPr id="3" name="Group 7">
            <a:extLst>
              <a:ext uri="{FF2B5EF4-FFF2-40B4-BE49-F238E27FC236}">
                <a16:creationId xmlns:a16="http://schemas.microsoft.com/office/drawing/2014/main" id="{4F80FCD9-6F6E-8C38-776D-E061987F0D62}"/>
              </a:ext>
            </a:extLst>
          </p:cNvPr>
          <p:cNvGrpSpPr/>
          <p:nvPr/>
        </p:nvGrpSpPr>
        <p:grpSpPr>
          <a:xfrm>
            <a:off x="228600" y="219075"/>
            <a:ext cx="11734800" cy="6419850"/>
            <a:chOff x="203755" y="143366"/>
            <a:chExt cx="11734800" cy="6419850"/>
          </a:xfrm>
        </p:grpSpPr>
        <p:sp>
          <p:nvSpPr>
            <p:cNvPr id="4" name="Rectangle 3">
              <a:extLst>
                <a:ext uri="{FF2B5EF4-FFF2-40B4-BE49-F238E27FC236}">
                  <a16:creationId xmlns:a16="http://schemas.microsoft.com/office/drawing/2014/main" id="{E7F73510-CE1C-7165-C8C4-9444DC4B9895}"/>
                </a:ext>
              </a:extLst>
            </p:cNvPr>
            <p:cNvSpPr/>
            <p:nvPr/>
          </p:nvSpPr>
          <p:spPr>
            <a:xfrm>
              <a:off x="203755" y="143366"/>
              <a:ext cx="11734800" cy="6419850"/>
            </a:xfrm>
            <a:prstGeom prst="rect">
              <a:avLst/>
            </a:prstGeom>
            <a:noFill/>
            <a:ln w="254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Picture 4">
              <a:extLst>
                <a:ext uri="{FF2B5EF4-FFF2-40B4-BE49-F238E27FC236}">
                  <a16:creationId xmlns:a16="http://schemas.microsoft.com/office/drawing/2014/main" id="{DDC51D5E-90AA-4CFF-EBB1-E46F15A650B3}"/>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10421922" y="5050116"/>
              <a:ext cx="1276350" cy="1276350"/>
            </a:xfrm>
            <a:prstGeom prst="rect">
              <a:avLst/>
            </a:prstGeom>
          </p:spPr>
        </p:pic>
        <p:sp>
          <p:nvSpPr>
            <p:cNvPr id="6" name="TextBox 6">
              <a:extLst>
                <a:ext uri="{FF2B5EF4-FFF2-40B4-BE49-F238E27FC236}">
                  <a16:creationId xmlns:a16="http://schemas.microsoft.com/office/drawing/2014/main" id="{4CB99B11-BEA2-20FC-B681-1D41A37D24E8}"/>
                </a:ext>
              </a:extLst>
            </p:cNvPr>
            <p:cNvSpPr txBox="1"/>
            <p:nvPr/>
          </p:nvSpPr>
          <p:spPr>
            <a:xfrm>
              <a:off x="493728" y="437266"/>
              <a:ext cx="3800878" cy="400110"/>
            </a:xfrm>
            <a:prstGeom prst="rect">
              <a:avLst/>
            </a:prstGeom>
            <a:noFill/>
          </p:spPr>
          <p:txBody>
            <a:bodyPr wrap="square" rtlCol="0">
              <a:spAutoFit/>
            </a:bodyPr>
            <a:lstStyle/>
            <a:p>
              <a:r>
                <a:rPr lang="tr-TR" sz="2000" b="1" u="sng" dirty="0" err="1"/>
                <a:t>Occupational</a:t>
              </a:r>
              <a:r>
                <a:rPr lang="tr-TR" sz="2000" b="1" u="sng" dirty="0"/>
                <a:t> </a:t>
              </a:r>
              <a:r>
                <a:rPr lang="tr-TR" sz="2000" b="1" u="sng" dirty="0" err="1"/>
                <a:t>Health</a:t>
              </a:r>
              <a:r>
                <a:rPr lang="tr-TR" sz="2000" b="1" u="sng" dirty="0"/>
                <a:t> </a:t>
              </a:r>
              <a:r>
                <a:rPr lang="tr-TR" sz="2000" b="1" u="sng" dirty="0" err="1"/>
                <a:t>and</a:t>
              </a:r>
              <a:r>
                <a:rPr lang="tr-TR" sz="2000" b="1" u="sng" dirty="0"/>
                <a:t> </a:t>
              </a:r>
              <a:r>
                <a:rPr lang="tr-TR" sz="2000" b="1" u="sng" dirty="0" err="1" smtClean="0"/>
                <a:t>Safety</a:t>
              </a:r>
              <a:r>
                <a:rPr lang="tr-TR" sz="2000" b="1" u="sng" dirty="0" smtClean="0"/>
                <a:t> II </a:t>
              </a:r>
              <a:endParaRPr lang="tr-TR" sz="2000" b="1" u="sng" dirty="0"/>
            </a:p>
          </p:txBody>
        </p:sp>
      </p:grpSp>
      <p:sp>
        <p:nvSpPr>
          <p:cNvPr id="7" name="Dikdörtgen 6"/>
          <p:cNvSpPr/>
          <p:nvPr/>
        </p:nvSpPr>
        <p:spPr>
          <a:xfrm>
            <a:off x="766481" y="2100283"/>
            <a:ext cx="10425953" cy="1964640"/>
          </a:xfrm>
          <a:prstGeom prst="rect">
            <a:avLst/>
          </a:prstGeom>
        </p:spPr>
        <p:txBody>
          <a:bodyPr wrap="square">
            <a:spAutoFit/>
          </a:bodyPr>
          <a:lstStyle/>
          <a:p>
            <a:pPr marL="742950" lvl="1" indent="-285750">
              <a:lnSpc>
                <a:spcPts val="1600"/>
              </a:lnSpc>
              <a:spcBef>
                <a:spcPts val="600"/>
              </a:spcBef>
              <a:buFont typeface="Wingdings" panose="05000000000000000000" pitchFamily="2" charset="2"/>
              <a:buChar char="Ø"/>
            </a:pPr>
            <a:r>
              <a:rPr lang="en-US" sz="1600" i="1" dirty="0">
                <a:solidFill>
                  <a:srgbClr val="000000"/>
                </a:solidFill>
              </a:rPr>
              <a:t>Fire Evacuation Plans and Procedures</a:t>
            </a:r>
          </a:p>
          <a:p>
            <a:pPr marL="1714500" lvl="3" indent="-342900">
              <a:lnSpc>
                <a:spcPts val="1600"/>
              </a:lnSpc>
              <a:spcBef>
                <a:spcPts val="600"/>
              </a:spcBef>
              <a:buFont typeface="+mj-lt"/>
              <a:buAutoNum type="arabicPeriod"/>
            </a:pPr>
            <a:r>
              <a:rPr lang="en-US" sz="1600" dirty="0">
                <a:solidFill>
                  <a:srgbClr val="000000"/>
                </a:solidFill>
              </a:rPr>
              <a:t>Evacuation Floor Plan: Each floor of every building should have a legible and conspicuous emergency evacuation floor plan posted in view. These plans are usually located near exits or stairwells.</a:t>
            </a:r>
          </a:p>
          <a:p>
            <a:pPr marL="1714500" lvl="3" indent="-342900">
              <a:lnSpc>
                <a:spcPts val="1600"/>
              </a:lnSpc>
              <a:spcBef>
                <a:spcPts val="600"/>
              </a:spcBef>
              <a:buFont typeface="+mj-lt"/>
              <a:buAutoNum type="arabicPeriod"/>
            </a:pPr>
            <a:r>
              <a:rPr lang="en-US" sz="1600" dirty="0">
                <a:solidFill>
                  <a:srgbClr val="000000"/>
                </a:solidFill>
              </a:rPr>
              <a:t>Emergency Numbers: Emergency Numbers should be posted for all occupants in plain </a:t>
            </a:r>
            <a:r>
              <a:rPr lang="en-US" sz="1600" dirty="0" smtClean="0">
                <a:solidFill>
                  <a:srgbClr val="000000"/>
                </a:solidFill>
              </a:rPr>
              <a:t>view</a:t>
            </a:r>
            <a:r>
              <a:rPr lang="tr-TR" sz="1600" dirty="0" smtClean="0">
                <a:solidFill>
                  <a:srgbClr val="000000"/>
                </a:solidFill>
              </a:rPr>
              <a:t>.</a:t>
            </a:r>
            <a:endParaRPr lang="en-US" sz="1600" dirty="0">
              <a:solidFill>
                <a:srgbClr val="000000"/>
              </a:solidFill>
            </a:endParaRPr>
          </a:p>
          <a:p>
            <a:pPr marL="1714500" lvl="3" indent="-342900">
              <a:lnSpc>
                <a:spcPts val="1600"/>
              </a:lnSpc>
              <a:spcBef>
                <a:spcPts val="600"/>
              </a:spcBef>
              <a:buFont typeface="+mj-lt"/>
              <a:buAutoNum type="arabicPeriod"/>
            </a:pPr>
            <a:r>
              <a:rPr lang="en-US" sz="1600" dirty="0">
                <a:solidFill>
                  <a:srgbClr val="000000"/>
                </a:solidFill>
              </a:rPr>
              <a:t>Exit Signs: All exits must be visibly marked. Exits that are not, could be confused for, or appear to be exits must be marked “Not an Exit”. Nothing may obstruct the visibility of these signs and they must be illuminated by a light </a:t>
            </a:r>
            <a:r>
              <a:rPr lang="en-US" sz="1600" dirty="0" smtClean="0">
                <a:solidFill>
                  <a:srgbClr val="000000"/>
                </a:solidFill>
              </a:rPr>
              <a:t>source</a:t>
            </a:r>
            <a:r>
              <a:rPr lang="tr-TR" sz="1600" dirty="0" smtClean="0">
                <a:solidFill>
                  <a:srgbClr val="000000"/>
                </a:solidFill>
              </a:rPr>
              <a:t>.</a:t>
            </a:r>
            <a:r>
              <a:rPr lang="en-US" sz="1600" dirty="0" smtClean="0">
                <a:solidFill>
                  <a:srgbClr val="000000"/>
                </a:solidFill>
              </a:rPr>
              <a:t> </a:t>
            </a:r>
            <a:r>
              <a:rPr lang="en-US" sz="1600" dirty="0">
                <a:solidFill>
                  <a:srgbClr val="000000"/>
                </a:solidFill>
              </a:rPr>
              <a:t>All exit signs should be on emergency backup battery power and provide visibility in the event of a power outage or darkness. </a:t>
            </a:r>
            <a:endParaRPr lang="en-US" sz="1600" b="0" i="0" dirty="0">
              <a:solidFill>
                <a:srgbClr val="000000"/>
              </a:solidFill>
              <a:effectLst/>
            </a:endParaRPr>
          </a:p>
        </p:txBody>
      </p:sp>
    </p:spTree>
    <p:extLst>
      <p:ext uri="{BB962C8B-B14F-4D97-AF65-F5344CB8AC3E}">
        <p14:creationId xmlns:p14="http://schemas.microsoft.com/office/powerpoint/2010/main" val="109520906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p:cNvSpPr>
            <a:spLocks noGrp="1"/>
          </p:cNvSpPr>
          <p:nvPr>
            <p:ph type="dt" sz="half" idx="10"/>
          </p:nvPr>
        </p:nvSpPr>
        <p:spPr>
          <a:xfrm>
            <a:off x="637032" y="6037050"/>
            <a:ext cx="1082040" cy="365125"/>
          </a:xfrm>
        </p:spPr>
        <p:txBody>
          <a:bodyPr/>
          <a:lstStyle/>
          <a:p>
            <a:fld id="{FD52B978-2856-4BE4-9D73-E156F528D00C}" type="datetime10">
              <a:rPr lang="en-US" sz="2400" b="1" smtClean="0">
                <a:solidFill>
                  <a:schemeClr val="tx1"/>
                </a:solidFill>
              </a:rPr>
              <a:t>16:59</a:t>
            </a:fld>
            <a:endParaRPr lang="en-US" sz="2400" b="1" dirty="0">
              <a:solidFill>
                <a:schemeClr val="tx1"/>
              </a:solidFill>
            </a:endParaRPr>
          </a:p>
        </p:txBody>
      </p:sp>
      <p:grpSp>
        <p:nvGrpSpPr>
          <p:cNvPr id="3" name="Group 7">
            <a:extLst>
              <a:ext uri="{FF2B5EF4-FFF2-40B4-BE49-F238E27FC236}">
                <a16:creationId xmlns:a16="http://schemas.microsoft.com/office/drawing/2014/main" id="{4F80FCD9-6F6E-8C38-776D-E061987F0D62}"/>
              </a:ext>
            </a:extLst>
          </p:cNvPr>
          <p:cNvGrpSpPr/>
          <p:nvPr/>
        </p:nvGrpSpPr>
        <p:grpSpPr>
          <a:xfrm>
            <a:off x="228600" y="219075"/>
            <a:ext cx="11734800" cy="6419850"/>
            <a:chOff x="203755" y="143366"/>
            <a:chExt cx="11734800" cy="6419850"/>
          </a:xfrm>
        </p:grpSpPr>
        <p:sp>
          <p:nvSpPr>
            <p:cNvPr id="4" name="Rectangle 3">
              <a:extLst>
                <a:ext uri="{FF2B5EF4-FFF2-40B4-BE49-F238E27FC236}">
                  <a16:creationId xmlns:a16="http://schemas.microsoft.com/office/drawing/2014/main" id="{E7F73510-CE1C-7165-C8C4-9444DC4B9895}"/>
                </a:ext>
              </a:extLst>
            </p:cNvPr>
            <p:cNvSpPr/>
            <p:nvPr/>
          </p:nvSpPr>
          <p:spPr>
            <a:xfrm>
              <a:off x="203755" y="143366"/>
              <a:ext cx="11734800" cy="6419850"/>
            </a:xfrm>
            <a:prstGeom prst="rect">
              <a:avLst/>
            </a:prstGeom>
            <a:noFill/>
            <a:ln w="254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Picture 4">
              <a:extLst>
                <a:ext uri="{FF2B5EF4-FFF2-40B4-BE49-F238E27FC236}">
                  <a16:creationId xmlns:a16="http://schemas.microsoft.com/office/drawing/2014/main" id="{DDC51D5E-90AA-4CFF-EBB1-E46F15A650B3}"/>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10421922" y="5050116"/>
              <a:ext cx="1276350" cy="1276350"/>
            </a:xfrm>
            <a:prstGeom prst="rect">
              <a:avLst/>
            </a:prstGeom>
          </p:spPr>
        </p:pic>
        <p:sp>
          <p:nvSpPr>
            <p:cNvPr id="6" name="TextBox 6">
              <a:extLst>
                <a:ext uri="{FF2B5EF4-FFF2-40B4-BE49-F238E27FC236}">
                  <a16:creationId xmlns:a16="http://schemas.microsoft.com/office/drawing/2014/main" id="{4CB99B11-BEA2-20FC-B681-1D41A37D24E8}"/>
                </a:ext>
              </a:extLst>
            </p:cNvPr>
            <p:cNvSpPr txBox="1"/>
            <p:nvPr/>
          </p:nvSpPr>
          <p:spPr>
            <a:xfrm>
              <a:off x="493728" y="437266"/>
              <a:ext cx="3757336" cy="400110"/>
            </a:xfrm>
            <a:prstGeom prst="rect">
              <a:avLst/>
            </a:prstGeom>
            <a:noFill/>
          </p:spPr>
          <p:txBody>
            <a:bodyPr wrap="square" rtlCol="0">
              <a:spAutoFit/>
            </a:bodyPr>
            <a:lstStyle/>
            <a:p>
              <a:r>
                <a:rPr lang="tr-TR" sz="2000" b="1" u="sng" dirty="0" err="1"/>
                <a:t>Occupational</a:t>
              </a:r>
              <a:r>
                <a:rPr lang="tr-TR" sz="2000" b="1" u="sng" dirty="0"/>
                <a:t> </a:t>
              </a:r>
              <a:r>
                <a:rPr lang="tr-TR" sz="2000" b="1" u="sng" dirty="0" err="1"/>
                <a:t>Health</a:t>
              </a:r>
              <a:r>
                <a:rPr lang="tr-TR" sz="2000" b="1" u="sng" dirty="0"/>
                <a:t> </a:t>
              </a:r>
              <a:r>
                <a:rPr lang="tr-TR" sz="2000" b="1" u="sng" dirty="0" err="1"/>
                <a:t>and</a:t>
              </a:r>
              <a:r>
                <a:rPr lang="tr-TR" sz="2000" b="1" u="sng" dirty="0"/>
                <a:t> </a:t>
              </a:r>
              <a:r>
                <a:rPr lang="tr-TR" sz="2000" b="1" u="sng" dirty="0" err="1" smtClean="0"/>
                <a:t>Safety</a:t>
              </a:r>
              <a:r>
                <a:rPr lang="tr-TR" sz="2000" b="1" u="sng" dirty="0" smtClean="0"/>
                <a:t> II </a:t>
              </a:r>
              <a:endParaRPr lang="tr-TR" sz="2000" b="1" u="sng" dirty="0"/>
            </a:p>
          </p:txBody>
        </p:sp>
      </p:grpSp>
      <p:sp>
        <p:nvSpPr>
          <p:cNvPr id="7" name="Metin kutusu 6"/>
          <p:cNvSpPr txBox="1"/>
          <p:nvPr/>
        </p:nvSpPr>
        <p:spPr>
          <a:xfrm>
            <a:off x="637032" y="1206985"/>
            <a:ext cx="4105297" cy="369332"/>
          </a:xfrm>
          <a:prstGeom prst="rect">
            <a:avLst/>
          </a:prstGeom>
          <a:noFill/>
        </p:spPr>
        <p:txBody>
          <a:bodyPr wrap="square" rtlCol="0">
            <a:spAutoFit/>
          </a:bodyPr>
          <a:lstStyle/>
          <a:p>
            <a:r>
              <a:rPr lang="tr-TR" b="1" dirty="0" err="1" smtClean="0"/>
              <a:t>Emergency</a:t>
            </a:r>
            <a:r>
              <a:rPr lang="tr-TR" b="1" dirty="0" smtClean="0"/>
              <a:t> </a:t>
            </a:r>
            <a:r>
              <a:rPr lang="tr-TR" b="1" dirty="0" err="1" smtClean="0"/>
              <a:t>Response</a:t>
            </a:r>
            <a:r>
              <a:rPr lang="tr-TR" b="1" dirty="0" smtClean="0"/>
              <a:t> Guide – Fire </a:t>
            </a:r>
            <a:r>
              <a:rPr lang="tr-TR" b="1" dirty="0" err="1" smtClean="0"/>
              <a:t>Safety</a:t>
            </a:r>
            <a:endParaRPr lang="en-US" b="1" dirty="0"/>
          </a:p>
        </p:txBody>
      </p:sp>
      <p:sp>
        <p:nvSpPr>
          <p:cNvPr id="8" name="Dikdörtgen 7"/>
          <p:cNvSpPr/>
          <p:nvPr/>
        </p:nvSpPr>
        <p:spPr>
          <a:xfrm>
            <a:off x="637032" y="1754939"/>
            <a:ext cx="5530686" cy="2836674"/>
          </a:xfrm>
          <a:prstGeom prst="rect">
            <a:avLst/>
          </a:prstGeom>
        </p:spPr>
        <p:txBody>
          <a:bodyPr wrap="square">
            <a:spAutoFit/>
          </a:bodyPr>
          <a:lstStyle/>
          <a:p>
            <a:pPr>
              <a:lnSpc>
                <a:spcPts val="1600"/>
              </a:lnSpc>
              <a:spcBef>
                <a:spcPts val="600"/>
              </a:spcBef>
            </a:pPr>
            <a:r>
              <a:rPr lang="en-US" sz="1600" dirty="0">
                <a:solidFill>
                  <a:srgbClr val="000000"/>
                </a:solidFill>
              </a:rPr>
              <a:t>In the event of a fire or the detection of smoke, a well-executed plan can minimize the threat to life and the extent of property damage. Fire and smoke are generally detected through personal observation or through smoke detector sensors. Fires are often caused by carelessness, equipment failure, and unfortunately arson, where someone may deliberately set the fire</a:t>
            </a:r>
            <a:r>
              <a:rPr lang="en-US" sz="1600" dirty="0" smtClean="0">
                <a:solidFill>
                  <a:srgbClr val="000000"/>
                </a:solidFill>
              </a:rPr>
              <a:t>.</a:t>
            </a:r>
            <a:r>
              <a:rPr lang="tr-TR" sz="1600" dirty="0" smtClean="0">
                <a:solidFill>
                  <a:srgbClr val="000000"/>
                </a:solidFill>
              </a:rPr>
              <a:t> </a:t>
            </a:r>
          </a:p>
          <a:p>
            <a:pPr>
              <a:lnSpc>
                <a:spcPts val="1600"/>
              </a:lnSpc>
              <a:spcBef>
                <a:spcPts val="600"/>
              </a:spcBef>
            </a:pPr>
            <a:r>
              <a:rPr lang="en-US" sz="1600" dirty="0" smtClean="0">
                <a:solidFill>
                  <a:srgbClr val="000000"/>
                </a:solidFill>
              </a:rPr>
              <a:t>Fire </a:t>
            </a:r>
            <a:r>
              <a:rPr lang="en-US" sz="1600" dirty="0">
                <a:solidFill>
                  <a:srgbClr val="000000"/>
                </a:solidFill>
              </a:rPr>
              <a:t>is one of the most dangerous hazards due to the ease in which it can start and the devastating consequences that can result. The risk factors can be many; location and construction of the building, types of materials stored at the site, the surrounding environment, response of fire department personnel, and access to fire hydrants.</a:t>
            </a:r>
            <a:endParaRPr lang="en-US" sz="1600" dirty="0"/>
          </a:p>
        </p:txBody>
      </p:sp>
      <p:pic>
        <p:nvPicPr>
          <p:cNvPr id="1026" name="Picture 2" descr="Do employees require fire safety training as per OSHA?"/>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19693" y="1030941"/>
            <a:ext cx="5460151" cy="51547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98978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p:cNvSpPr>
            <a:spLocks noGrp="1"/>
          </p:cNvSpPr>
          <p:nvPr>
            <p:ph type="dt" sz="half" idx="10"/>
          </p:nvPr>
        </p:nvSpPr>
        <p:spPr>
          <a:xfrm>
            <a:off x="518573" y="5954754"/>
            <a:ext cx="1173067" cy="365125"/>
          </a:xfrm>
        </p:spPr>
        <p:txBody>
          <a:bodyPr/>
          <a:lstStyle/>
          <a:p>
            <a:fld id="{5DBB18B1-ED7D-44BB-8F5D-C0DE91146256}" type="datetime10">
              <a:rPr lang="en-US" sz="2400" b="1" smtClean="0">
                <a:solidFill>
                  <a:schemeClr val="tx1"/>
                </a:solidFill>
              </a:rPr>
              <a:t>16:59</a:t>
            </a:fld>
            <a:endParaRPr lang="en-US" sz="2400" b="1" dirty="0">
              <a:solidFill>
                <a:schemeClr val="tx1"/>
              </a:solidFill>
            </a:endParaRPr>
          </a:p>
        </p:txBody>
      </p:sp>
      <p:grpSp>
        <p:nvGrpSpPr>
          <p:cNvPr id="3" name="Group 7">
            <a:extLst>
              <a:ext uri="{FF2B5EF4-FFF2-40B4-BE49-F238E27FC236}">
                <a16:creationId xmlns:a16="http://schemas.microsoft.com/office/drawing/2014/main" id="{4F80FCD9-6F6E-8C38-776D-E061987F0D62}"/>
              </a:ext>
            </a:extLst>
          </p:cNvPr>
          <p:cNvGrpSpPr/>
          <p:nvPr/>
        </p:nvGrpSpPr>
        <p:grpSpPr>
          <a:xfrm>
            <a:off x="228600" y="219075"/>
            <a:ext cx="11734800" cy="6419850"/>
            <a:chOff x="203755" y="143366"/>
            <a:chExt cx="11734800" cy="6419850"/>
          </a:xfrm>
        </p:grpSpPr>
        <p:sp>
          <p:nvSpPr>
            <p:cNvPr id="4" name="Rectangle 3">
              <a:extLst>
                <a:ext uri="{FF2B5EF4-FFF2-40B4-BE49-F238E27FC236}">
                  <a16:creationId xmlns:a16="http://schemas.microsoft.com/office/drawing/2014/main" id="{E7F73510-CE1C-7165-C8C4-9444DC4B9895}"/>
                </a:ext>
              </a:extLst>
            </p:cNvPr>
            <p:cNvSpPr/>
            <p:nvPr/>
          </p:nvSpPr>
          <p:spPr>
            <a:xfrm>
              <a:off x="203755" y="143366"/>
              <a:ext cx="11734800" cy="6419850"/>
            </a:xfrm>
            <a:prstGeom prst="rect">
              <a:avLst/>
            </a:prstGeom>
            <a:noFill/>
            <a:ln w="254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Picture 4">
              <a:extLst>
                <a:ext uri="{FF2B5EF4-FFF2-40B4-BE49-F238E27FC236}">
                  <a16:creationId xmlns:a16="http://schemas.microsoft.com/office/drawing/2014/main" id="{DDC51D5E-90AA-4CFF-EBB1-E46F15A650B3}"/>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10421922" y="5050116"/>
              <a:ext cx="1276350" cy="1276350"/>
            </a:xfrm>
            <a:prstGeom prst="rect">
              <a:avLst/>
            </a:prstGeom>
          </p:spPr>
        </p:pic>
        <p:sp>
          <p:nvSpPr>
            <p:cNvPr id="6" name="TextBox 6">
              <a:extLst>
                <a:ext uri="{FF2B5EF4-FFF2-40B4-BE49-F238E27FC236}">
                  <a16:creationId xmlns:a16="http://schemas.microsoft.com/office/drawing/2014/main" id="{4CB99B11-BEA2-20FC-B681-1D41A37D24E8}"/>
                </a:ext>
              </a:extLst>
            </p:cNvPr>
            <p:cNvSpPr txBox="1"/>
            <p:nvPr/>
          </p:nvSpPr>
          <p:spPr>
            <a:xfrm>
              <a:off x="493728" y="437266"/>
              <a:ext cx="3800878" cy="400110"/>
            </a:xfrm>
            <a:prstGeom prst="rect">
              <a:avLst/>
            </a:prstGeom>
            <a:noFill/>
          </p:spPr>
          <p:txBody>
            <a:bodyPr wrap="square" rtlCol="0">
              <a:spAutoFit/>
            </a:bodyPr>
            <a:lstStyle/>
            <a:p>
              <a:r>
                <a:rPr lang="tr-TR" sz="2000" b="1" u="sng" dirty="0" err="1"/>
                <a:t>Occupational</a:t>
              </a:r>
              <a:r>
                <a:rPr lang="tr-TR" sz="2000" b="1" u="sng" dirty="0"/>
                <a:t> </a:t>
              </a:r>
              <a:r>
                <a:rPr lang="tr-TR" sz="2000" b="1" u="sng" dirty="0" err="1"/>
                <a:t>Health</a:t>
              </a:r>
              <a:r>
                <a:rPr lang="tr-TR" sz="2000" b="1" u="sng" dirty="0"/>
                <a:t> </a:t>
              </a:r>
              <a:r>
                <a:rPr lang="tr-TR" sz="2000" b="1" u="sng" dirty="0" err="1"/>
                <a:t>and</a:t>
              </a:r>
              <a:r>
                <a:rPr lang="tr-TR" sz="2000" b="1" u="sng" dirty="0"/>
                <a:t> </a:t>
              </a:r>
              <a:r>
                <a:rPr lang="tr-TR" sz="2000" b="1" u="sng" dirty="0" err="1" smtClean="0"/>
                <a:t>Safety</a:t>
              </a:r>
              <a:r>
                <a:rPr lang="tr-TR" sz="2000" b="1" u="sng" dirty="0" smtClean="0"/>
                <a:t> II </a:t>
              </a:r>
              <a:endParaRPr lang="tr-TR" sz="2000" b="1" u="sng" dirty="0"/>
            </a:p>
          </p:txBody>
        </p:sp>
      </p:grpSp>
      <p:sp>
        <p:nvSpPr>
          <p:cNvPr id="7" name="Dikdörtgen 6"/>
          <p:cNvSpPr/>
          <p:nvPr/>
        </p:nvSpPr>
        <p:spPr>
          <a:xfrm>
            <a:off x="663486" y="1198185"/>
            <a:ext cx="11059631" cy="4683333"/>
          </a:xfrm>
          <a:prstGeom prst="rect">
            <a:avLst/>
          </a:prstGeom>
        </p:spPr>
        <p:txBody>
          <a:bodyPr wrap="square">
            <a:spAutoFit/>
          </a:bodyPr>
          <a:lstStyle/>
          <a:p>
            <a:pPr>
              <a:lnSpc>
                <a:spcPts val="1600"/>
              </a:lnSpc>
              <a:spcBef>
                <a:spcPts val="600"/>
              </a:spcBef>
            </a:pPr>
            <a:r>
              <a:rPr lang="en-US" sz="1600" b="1" dirty="0" smtClean="0">
                <a:solidFill>
                  <a:srgbClr val="000000"/>
                </a:solidFill>
              </a:rPr>
              <a:t>A</a:t>
            </a:r>
            <a:r>
              <a:rPr lang="tr-TR" sz="1600" b="1" dirty="0" err="1" smtClean="0">
                <a:solidFill>
                  <a:srgbClr val="000000"/>
                </a:solidFill>
              </a:rPr>
              <a:t>ction</a:t>
            </a:r>
            <a:r>
              <a:rPr lang="tr-TR" sz="1600" b="1" dirty="0" smtClean="0">
                <a:solidFill>
                  <a:srgbClr val="000000"/>
                </a:solidFill>
              </a:rPr>
              <a:t> </a:t>
            </a:r>
            <a:r>
              <a:rPr lang="tr-TR" sz="1600" b="1" dirty="0" err="1" smtClean="0">
                <a:solidFill>
                  <a:srgbClr val="000000"/>
                </a:solidFill>
              </a:rPr>
              <a:t>Checklist</a:t>
            </a:r>
            <a:r>
              <a:rPr lang="tr-TR" sz="1600" b="1" dirty="0" smtClean="0">
                <a:solidFill>
                  <a:srgbClr val="000000"/>
                </a:solidFill>
              </a:rPr>
              <a:t> </a:t>
            </a:r>
            <a:r>
              <a:rPr lang="tr-TR" sz="1600" b="1" dirty="0" err="1" smtClean="0">
                <a:solidFill>
                  <a:srgbClr val="000000"/>
                </a:solidFill>
              </a:rPr>
              <a:t>for</a:t>
            </a:r>
            <a:r>
              <a:rPr lang="tr-TR" sz="1600" b="1" dirty="0" smtClean="0">
                <a:solidFill>
                  <a:srgbClr val="000000"/>
                </a:solidFill>
              </a:rPr>
              <a:t> Fire </a:t>
            </a:r>
            <a:r>
              <a:rPr lang="tr-TR" sz="1600" b="1" dirty="0" err="1" smtClean="0">
                <a:solidFill>
                  <a:srgbClr val="000000"/>
                </a:solidFill>
              </a:rPr>
              <a:t>Safety</a:t>
            </a:r>
            <a:endParaRPr lang="tr-TR" sz="1600" b="1" dirty="0" smtClean="0">
              <a:solidFill>
                <a:srgbClr val="000000"/>
              </a:solidFill>
            </a:endParaRPr>
          </a:p>
          <a:p>
            <a:pPr marL="742950" lvl="1" indent="-285750">
              <a:lnSpc>
                <a:spcPts val="1600"/>
              </a:lnSpc>
              <a:spcBef>
                <a:spcPts val="600"/>
              </a:spcBef>
              <a:buFont typeface="Arial" panose="020B0604020202020204" pitchFamily="34" charset="0"/>
              <a:buChar char="•"/>
            </a:pPr>
            <a:r>
              <a:rPr lang="en-US" sz="1600" dirty="0" smtClean="0">
                <a:solidFill>
                  <a:srgbClr val="000000"/>
                </a:solidFill>
              </a:rPr>
              <a:t>If </a:t>
            </a:r>
            <a:r>
              <a:rPr lang="en-US" sz="1600" dirty="0">
                <a:solidFill>
                  <a:srgbClr val="000000"/>
                </a:solidFill>
              </a:rPr>
              <a:t>fire is suspected, activate the alarm, immediately call </a:t>
            </a:r>
            <a:r>
              <a:rPr lang="tr-TR" sz="1600" dirty="0" smtClean="0">
                <a:solidFill>
                  <a:srgbClr val="000000"/>
                </a:solidFill>
              </a:rPr>
              <a:t>fire </a:t>
            </a:r>
            <a:r>
              <a:rPr lang="tr-TR" sz="1600" dirty="0" err="1" smtClean="0">
                <a:solidFill>
                  <a:srgbClr val="000000"/>
                </a:solidFill>
              </a:rPr>
              <a:t>department</a:t>
            </a:r>
            <a:r>
              <a:rPr lang="en-US" sz="1600" dirty="0" smtClean="0">
                <a:solidFill>
                  <a:srgbClr val="000000"/>
                </a:solidFill>
              </a:rPr>
              <a:t>, </a:t>
            </a:r>
            <a:r>
              <a:rPr lang="en-US" sz="1600" dirty="0">
                <a:solidFill>
                  <a:srgbClr val="000000"/>
                </a:solidFill>
              </a:rPr>
              <a:t>alert others, and help remove anyone who needs assistance from the immediate danger of the fire or smoke.</a:t>
            </a:r>
          </a:p>
          <a:p>
            <a:pPr marL="742950" lvl="1" indent="-285750">
              <a:lnSpc>
                <a:spcPts val="1600"/>
              </a:lnSpc>
              <a:buFont typeface="Arial" panose="020B0604020202020204" pitchFamily="34" charset="0"/>
              <a:buChar char="•"/>
            </a:pPr>
            <a:r>
              <a:rPr lang="en-US" sz="1600" dirty="0">
                <a:solidFill>
                  <a:srgbClr val="000000"/>
                </a:solidFill>
              </a:rPr>
              <a:t>Close all doors to confine and delay the spread of fire and smoke as much as possible.</a:t>
            </a:r>
          </a:p>
          <a:p>
            <a:pPr marL="742950" lvl="1" indent="-285750">
              <a:lnSpc>
                <a:spcPts val="1600"/>
              </a:lnSpc>
              <a:buFont typeface="Arial" panose="020B0604020202020204" pitchFamily="34" charset="0"/>
              <a:buChar char="•"/>
            </a:pPr>
            <a:r>
              <a:rPr lang="en-US" sz="1600" dirty="0">
                <a:solidFill>
                  <a:srgbClr val="000000"/>
                </a:solidFill>
              </a:rPr>
              <a:t>When you hear the evacuation alarm, move to the nearest fire exit or fire exit staircase (do not use elevators).</a:t>
            </a:r>
          </a:p>
          <a:p>
            <a:pPr marL="742950" lvl="1" indent="-285750">
              <a:lnSpc>
                <a:spcPts val="1600"/>
              </a:lnSpc>
              <a:buFont typeface="Arial" panose="020B0604020202020204" pitchFamily="34" charset="0"/>
              <a:buChar char="•"/>
            </a:pPr>
            <a:r>
              <a:rPr lang="en-US" sz="1600" dirty="0">
                <a:solidFill>
                  <a:srgbClr val="000000"/>
                </a:solidFill>
              </a:rPr>
              <a:t>Proceed to the designated evacuation assembly area outside the building unless directed to an alternate location.</a:t>
            </a:r>
          </a:p>
          <a:p>
            <a:pPr marL="742950" lvl="1" indent="-285750">
              <a:lnSpc>
                <a:spcPts val="1600"/>
              </a:lnSpc>
              <a:buFont typeface="Arial" panose="020B0604020202020204" pitchFamily="34" charset="0"/>
              <a:buChar char="•"/>
            </a:pPr>
            <a:r>
              <a:rPr lang="en-US" sz="1600" dirty="0">
                <a:solidFill>
                  <a:srgbClr val="000000"/>
                </a:solidFill>
              </a:rPr>
              <a:t>If your clothing catches on fire, stop-drop-roll!</a:t>
            </a:r>
          </a:p>
          <a:p>
            <a:pPr marL="742950" lvl="1" indent="-285750">
              <a:lnSpc>
                <a:spcPts val="1600"/>
              </a:lnSpc>
              <a:buFont typeface="Arial" panose="020B0604020202020204" pitchFamily="34" charset="0"/>
              <a:buChar char="•"/>
            </a:pPr>
            <a:r>
              <a:rPr lang="en-US" sz="1600" dirty="0">
                <a:solidFill>
                  <a:srgbClr val="000000"/>
                </a:solidFill>
              </a:rPr>
              <a:t>If you are trapped in a specific area, wedge wet clothing or towels under the door to keep out the smoke. </a:t>
            </a:r>
            <a:r>
              <a:rPr lang="tr-TR" sz="1600" dirty="0" err="1" smtClean="0">
                <a:solidFill>
                  <a:srgbClr val="000000"/>
                </a:solidFill>
              </a:rPr>
              <a:t>Place</a:t>
            </a:r>
            <a:r>
              <a:rPr lang="tr-TR" sz="1600" dirty="0" smtClean="0">
                <a:solidFill>
                  <a:srgbClr val="000000"/>
                </a:solidFill>
              </a:rPr>
              <a:t> a </a:t>
            </a:r>
            <a:r>
              <a:rPr lang="tr-TR" sz="1600" dirty="0" err="1" smtClean="0">
                <a:solidFill>
                  <a:srgbClr val="000000"/>
                </a:solidFill>
              </a:rPr>
              <a:t>call</a:t>
            </a:r>
            <a:r>
              <a:rPr lang="en-US" sz="1600" dirty="0" smtClean="0">
                <a:solidFill>
                  <a:srgbClr val="000000"/>
                </a:solidFill>
              </a:rPr>
              <a:t> </a:t>
            </a:r>
            <a:r>
              <a:rPr lang="en-US" sz="1600" dirty="0">
                <a:solidFill>
                  <a:srgbClr val="000000"/>
                </a:solidFill>
              </a:rPr>
              <a:t>to notify </a:t>
            </a:r>
            <a:r>
              <a:rPr lang="tr-TR" sz="1600" dirty="0" smtClean="0">
                <a:solidFill>
                  <a:srgbClr val="000000"/>
                </a:solidFill>
              </a:rPr>
              <a:t>a</a:t>
            </a:r>
            <a:r>
              <a:rPr lang="en-US" sz="1600" dirty="0" err="1" smtClean="0">
                <a:solidFill>
                  <a:srgbClr val="000000"/>
                </a:solidFill>
              </a:rPr>
              <a:t>uthorities</a:t>
            </a:r>
            <a:r>
              <a:rPr lang="en-US" sz="1600" dirty="0" smtClean="0">
                <a:solidFill>
                  <a:srgbClr val="000000"/>
                </a:solidFill>
              </a:rPr>
              <a:t> </a:t>
            </a:r>
            <a:r>
              <a:rPr lang="en-US" sz="1600" dirty="0">
                <a:solidFill>
                  <a:srgbClr val="000000"/>
                </a:solidFill>
              </a:rPr>
              <a:t>of your location.</a:t>
            </a:r>
          </a:p>
          <a:p>
            <a:pPr marL="742950" lvl="1" indent="-285750">
              <a:lnSpc>
                <a:spcPts val="1600"/>
              </a:lnSpc>
              <a:buFont typeface="Arial" panose="020B0604020202020204" pitchFamily="34" charset="0"/>
              <a:buChar char="•"/>
            </a:pPr>
            <a:r>
              <a:rPr lang="en-US" sz="1600" dirty="0">
                <a:solidFill>
                  <a:srgbClr val="000000"/>
                </a:solidFill>
              </a:rPr>
              <a:t>Never use the palm of your hand or fingers to test for heat. Burning your palm or fingers could hamper your ability to crawl or use a ladder for escape.</a:t>
            </a:r>
          </a:p>
          <a:p>
            <a:pPr marL="742950" lvl="1" indent="-285750">
              <a:lnSpc>
                <a:spcPts val="1600"/>
              </a:lnSpc>
              <a:buFont typeface="Arial" panose="020B0604020202020204" pitchFamily="34" charset="0"/>
              <a:buChar char="•"/>
            </a:pPr>
            <a:r>
              <a:rPr lang="en-US" sz="1600" dirty="0">
                <a:solidFill>
                  <a:srgbClr val="000000"/>
                </a:solidFill>
              </a:rPr>
              <a:t>Be prepared; know where you are and where the exits to the outside are located. If heavy smoke is present, crouch low or crawl. Hold breath as long as possible or breathe through your nose using handkerchief or shirt as a filter.</a:t>
            </a:r>
          </a:p>
          <a:p>
            <a:pPr marL="742950" lvl="1" indent="-285750">
              <a:lnSpc>
                <a:spcPts val="1600"/>
              </a:lnSpc>
              <a:buFont typeface="Arial" panose="020B0604020202020204" pitchFamily="34" charset="0"/>
              <a:buChar char="•"/>
            </a:pPr>
            <a:r>
              <a:rPr lang="en-US" sz="1600" dirty="0">
                <a:solidFill>
                  <a:srgbClr val="000000"/>
                </a:solidFill>
              </a:rPr>
              <a:t>If you have to move through flames, hold your breath, move as quickly as you can, cover your head, and stay low.</a:t>
            </a:r>
          </a:p>
          <a:p>
            <a:pPr marL="742950" lvl="1" indent="-285750">
              <a:lnSpc>
                <a:spcPts val="1600"/>
              </a:lnSpc>
              <a:buFont typeface="Arial" panose="020B0604020202020204" pitchFamily="34" charset="0"/>
              <a:buChar char="•"/>
            </a:pPr>
            <a:r>
              <a:rPr lang="en-US" sz="1600" dirty="0">
                <a:solidFill>
                  <a:srgbClr val="000000"/>
                </a:solidFill>
              </a:rPr>
              <a:t>If fire is contained to a small area and if it is safe to do so, use a fire extinguisher; pull safety pin from handle, aim at base of fire, squeeze the trigger handle, and sweep from side to </a:t>
            </a:r>
            <a:r>
              <a:rPr lang="en-US" sz="1600" dirty="0" smtClean="0">
                <a:solidFill>
                  <a:srgbClr val="000000"/>
                </a:solidFill>
              </a:rPr>
              <a:t>side.</a:t>
            </a:r>
            <a:endParaRPr lang="en-US" sz="1600" dirty="0">
              <a:solidFill>
                <a:srgbClr val="000000"/>
              </a:solidFill>
            </a:endParaRPr>
          </a:p>
          <a:p>
            <a:pPr marL="742950" lvl="1" indent="-285750">
              <a:lnSpc>
                <a:spcPts val="1600"/>
              </a:lnSpc>
              <a:buFont typeface="Arial" panose="020B0604020202020204" pitchFamily="34" charset="0"/>
              <a:buChar char="•"/>
            </a:pPr>
            <a:r>
              <a:rPr lang="en-US" sz="1600" dirty="0" smtClean="0">
                <a:solidFill>
                  <a:srgbClr val="000000"/>
                </a:solidFill>
              </a:rPr>
              <a:t>Be </a:t>
            </a:r>
            <a:r>
              <a:rPr lang="en-US" sz="1600" dirty="0">
                <a:solidFill>
                  <a:srgbClr val="000000"/>
                </a:solidFill>
              </a:rPr>
              <a:t>familiar with how fire extinguisher operates.</a:t>
            </a:r>
          </a:p>
          <a:p>
            <a:pPr marL="742950" lvl="1" indent="-285750">
              <a:lnSpc>
                <a:spcPts val="1600"/>
              </a:lnSpc>
              <a:buFont typeface="Arial" panose="020B0604020202020204" pitchFamily="34" charset="0"/>
              <a:buChar char="•"/>
            </a:pPr>
            <a:r>
              <a:rPr lang="en-US" sz="1600" dirty="0">
                <a:solidFill>
                  <a:srgbClr val="000000"/>
                </a:solidFill>
              </a:rPr>
              <a:t>Do not use water on an electrical fire. Use a fire extinguisher approved for electrical fires. Know where fire suppression equipment is maintained.</a:t>
            </a:r>
          </a:p>
          <a:p>
            <a:pPr marL="742950" lvl="1" indent="-285750">
              <a:lnSpc>
                <a:spcPts val="1600"/>
              </a:lnSpc>
              <a:buFont typeface="Arial" panose="020B0604020202020204" pitchFamily="34" charset="0"/>
              <a:buChar char="•"/>
            </a:pPr>
            <a:r>
              <a:rPr lang="en-US" sz="1600" dirty="0">
                <a:solidFill>
                  <a:srgbClr val="000000"/>
                </a:solidFill>
              </a:rPr>
              <a:t>Smother oil and grease fires in a kitchen area with baking soda, salt or by putting a non-flammable lid over the flame.</a:t>
            </a:r>
          </a:p>
          <a:p>
            <a:pPr marL="742950" lvl="1" indent="-285750">
              <a:lnSpc>
                <a:spcPts val="1600"/>
              </a:lnSpc>
              <a:buFont typeface="Arial" panose="020B0604020202020204" pitchFamily="34" charset="0"/>
              <a:buChar char="•"/>
            </a:pPr>
            <a:r>
              <a:rPr lang="en-US" sz="1600" dirty="0">
                <a:solidFill>
                  <a:srgbClr val="000000"/>
                </a:solidFill>
              </a:rPr>
              <a:t>If you cannot escape by a door or window, hang a white or light colored piece of clothing out the window to let </a:t>
            </a:r>
            <a:endParaRPr lang="tr-TR" sz="1600" dirty="0" smtClean="0">
              <a:solidFill>
                <a:srgbClr val="000000"/>
              </a:solidFill>
            </a:endParaRPr>
          </a:p>
          <a:p>
            <a:pPr lvl="1">
              <a:lnSpc>
                <a:spcPts val="1600"/>
              </a:lnSpc>
            </a:pPr>
            <a:r>
              <a:rPr lang="tr-TR" sz="1600" dirty="0">
                <a:solidFill>
                  <a:srgbClr val="000000"/>
                </a:solidFill>
              </a:rPr>
              <a:t> </a:t>
            </a:r>
            <a:r>
              <a:rPr lang="tr-TR" sz="1600" dirty="0" smtClean="0">
                <a:solidFill>
                  <a:srgbClr val="000000"/>
                </a:solidFill>
              </a:rPr>
              <a:t>      </a:t>
            </a:r>
            <a:r>
              <a:rPr lang="en-US" sz="1600" dirty="0" smtClean="0">
                <a:solidFill>
                  <a:srgbClr val="000000"/>
                </a:solidFill>
              </a:rPr>
              <a:t>firefighters</a:t>
            </a:r>
            <a:r>
              <a:rPr lang="tr-TR" sz="1600" dirty="0" smtClean="0">
                <a:solidFill>
                  <a:srgbClr val="000000"/>
                </a:solidFill>
              </a:rPr>
              <a:t> </a:t>
            </a:r>
            <a:r>
              <a:rPr lang="en-US" sz="1600" dirty="0" smtClean="0">
                <a:solidFill>
                  <a:srgbClr val="000000"/>
                </a:solidFill>
              </a:rPr>
              <a:t>know </a:t>
            </a:r>
            <a:r>
              <a:rPr lang="en-US" sz="1600" dirty="0">
                <a:solidFill>
                  <a:srgbClr val="000000"/>
                </a:solidFill>
              </a:rPr>
              <a:t>your location.</a:t>
            </a:r>
            <a:endParaRPr lang="en-US" sz="1600" b="0" i="0" dirty="0">
              <a:solidFill>
                <a:srgbClr val="000000"/>
              </a:solidFill>
              <a:effectLst/>
            </a:endParaRPr>
          </a:p>
        </p:txBody>
      </p:sp>
    </p:spTree>
    <p:extLst>
      <p:ext uri="{BB962C8B-B14F-4D97-AF65-F5344CB8AC3E}">
        <p14:creationId xmlns:p14="http://schemas.microsoft.com/office/powerpoint/2010/main" val="125193817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p:cNvSpPr>
            <a:spLocks noGrp="1"/>
          </p:cNvSpPr>
          <p:nvPr>
            <p:ph type="dt" sz="half" idx="10"/>
          </p:nvPr>
        </p:nvSpPr>
        <p:spPr>
          <a:xfrm>
            <a:off x="600456" y="6020137"/>
            <a:ext cx="1146048" cy="365125"/>
          </a:xfrm>
        </p:spPr>
        <p:txBody>
          <a:bodyPr/>
          <a:lstStyle/>
          <a:p>
            <a:fld id="{99545442-974A-46B7-B933-20B9A66515A0}" type="datetime10">
              <a:rPr lang="en-US" sz="2400" b="1" smtClean="0">
                <a:solidFill>
                  <a:schemeClr val="tx1"/>
                </a:solidFill>
              </a:rPr>
              <a:t>16:59</a:t>
            </a:fld>
            <a:endParaRPr lang="en-US" sz="2400" b="1">
              <a:solidFill>
                <a:schemeClr val="tx1"/>
              </a:solidFill>
            </a:endParaRPr>
          </a:p>
        </p:txBody>
      </p:sp>
      <p:grpSp>
        <p:nvGrpSpPr>
          <p:cNvPr id="3" name="Group 7">
            <a:extLst>
              <a:ext uri="{FF2B5EF4-FFF2-40B4-BE49-F238E27FC236}">
                <a16:creationId xmlns:a16="http://schemas.microsoft.com/office/drawing/2014/main" id="{4F80FCD9-6F6E-8C38-776D-E061987F0D62}"/>
              </a:ext>
            </a:extLst>
          </p:cNvPr>
          <p:cNvGrpSpPr/>
          <p:nvPr/>
        </p:nvGrpSpPr>
        <p:grpSpPr>
          <a:xfrm>
            <a:off x="228600" y="219075"/>
            <a:ext cx="11734800" cy="6419850"/>
            <a:chOff x="203755" y="143366"/>
            <a:chExt cx="11734800" cy="6419850"/>
          </a:xfrm>
        </p:grpSpPr>
        <p:sp>
          <p:nvSpPr>
            <p:cNvPr id="4" name="Rectangle 3">
              <a:extLst>
                <a:ext uri="{FF2B5EF4-FFF2-40B4-BE49-F238E27FC236}">
                  <a16:creationId xmlns:a16="http://schemas.microsoft.com/office/drawing/2014/main" id="{E7F73510-CE1C-7165-C8C4-9444DC4B9895}"/>
                </a:ext>
              </a:extLst>
            </p:cNvPr>
            <p:cNvSpPr/>
            <p:nvPr/>
          </p:nvSpPr>
          <p:spPr>
            <a:xfrm>
              <a:off x="203755" y="143366"/>
              <a:ext cx="11734800" cy="6419850"/>
            </a:xfrm>
            <a:prstGeom prst="rect">
              <a:avLst/>
            </a:prstGeom>
            <a:noFill/>
            <a:ln w="254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Picture 4">
              <a:extLst>
                <a:ext uri="{FF2B5EF4-FFF2-40B4-BE49-F238E27FC236}">
                  <a16:creationId xmlns:a16="http://schemas.microsoft.com/office/drawing/2014/main" id="{DDC51D5E-90AA-4CFF-EBB1-E46F15A650B3}"/>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10421922" y="5050116"/>
              <a:ext cx="1276350" cy="1276350"/>
            </a:xfrm>
            <a:prstGeom prst="rect">
              <a:avLst/>
            </a:prstGeom>
          </p:spPr>
        </p:pic>
        <p:sp>
          <p:nvSpPr>
            <p:cNvPr id="6" name="TextBox 6">
              <a:extLst>
                <a:ext uri="{FF2B5EF4-FFF2-40B4-BE49-F238E27FC236}">
                  <a16:creationId xmlns:a16="http://schemas.microsoft.com/office/drawing/2014/main" id="{4CB99B11-BEA2-20FC-B681-1D41A37D24E8}"/>
                </a:ext>
              </a:extLst>
            </p:cNvPr>
            <p:cNvSpPr txBox="1"/>
            <p:nvPr/>
          </p:nvSpPr>
          <p:spPr>
            <a:xfrm>
              <a:off x="493727" y="437266"/>
              <a:ext cx="3783461" cy="400110"/>
            </a:xfrm>
            <a:prstGeom prst="rect">
              <a:avLst/>
            </a:prstGeom>
            <a:noFill/>
          </p:spPr>
          <p:txBody>
            <a:bodyPr wrap="square" rtlCol="0">
              <a:spAutoFit/>
            </a:bodyPr>
            <a:lstStyle/>
            <a:p>
              <a:r>
                <a:rPr lang="tr-TR" sz="2000" b="1" u="sng" dirty="0" err="1"/>
                <a:t>Occupational</a:t>
              </a:r>
              <a:r>
                <a:rPr lang="tr-TR" sz="2000" b="1" u="sng" dirty="0"/>
                <a:t> </a:t>
              </a:r>
              <a:r>
                <a:rPr lang="tr-TR" sz="2000" b="1" u="sng" dirty="0" err="1"/>
                <a:t>Health</a:t>
              </a:r>
              <a:r>
                <a:rPr lang="tr-TR" sz="2000" b="1" u="sng" dirty="0"/>
                <a:t> </a:t>
              </a:r>
              <a:r>
                <a:rPr lang="tr-TR" sz="2000" b="1" u="sng" dirty="0" err="1"/>
                <a:t>and</a:t>
              </a:r>
              <a:r>
                <a:rPr lang="tr-TR" sz="2000" b="1" u="sng" dirty="0"/>
                <a:t> </a:t>
              </a:r>
              <a:r>
                <a:rPr lang="tr-TR" sz="2000" b="1" u="sng" dirty="0" err="1" smtClean="0"/>
                <a:t>Safety</a:t>
              </a:r>
              <a:r>
                <a:rPr lang="tr-TR" sz="2000" b="1" u="sng" dirty="0" smtClean="0"/>
                <a:t> II </a:t>
              </a:r>
              <a:endParaRPr lang="tr-TR" sz="2000" b="1" u="sng" dirty="0"/>
            </a:p>
          </p:txBody>
        </p:sp>
      </p:grpSp>
      <p:sp>
        <p:nvSpPr>
          <p:cNvPr id="7" name="Dikdörtgen 6"/>
          <p:cNvSpPr/>
          <p:nvPr/>
        </p:nvSpPr>
        <p:spPr>
          <a:xfrm>
            <a:off x="950259" y="1206985"/>
            <a:ext cx="3311561" cy="4031873"/>
          </a:xfrm>
          <a:prstGeom prst="rect">
            <a:avLst/>
          </a:prstGeom>
        </p:spPr>
        <p:txBody>
          <a:bodyPr wrap="square">
            <a:spAutoFit/>
          </a:bodyPr>
          <a:lstStyle/>
          <a:p>
            <a:r>
              <a:rPr lang="en-US" sz="1600" b="1" dirty="0" smtClean="0">
                <a:solidFill>
                  <a:srgbClr val="000000"/>
                </a:solidFill>
              </a:rPr>
              <a:t>P</a:t>
            </a:r>
            <a:r>
              <a:rPr lang="tr-TR" sz="1600" b="1" dirty="0" err="1" smtClean="0">
                <a:solidFill>
                  <a:srgbClr val="000000"/>
                </a:solidFill>
              </a:rPr>
              <a:t>ortable</a:t>
            </a:r>
            <a:r>
              <a:rPr lang="tr-TR" sz="1600" b="1" dirty="0" smtClean="0">
                <a:solidFill>
                  <a:srgbClr val="000000"/>
                </a:solidFill>
              </a:rPr>
              <a:t> Fire </a:t>
            </a:r>
            <a:r>
              <a:rPr lang="tr-TR" sz="1600" b="1" dirty="0" err="1" smtClean="0">
                <a:solidFill>
                  <a:srgbClr val="000000"/>
                </a:solidFill>
              </a:rPr>
              <a:t>Extinguishers</a:t>
            </a:r>
            <a:endParaRPr lang="tr-TR" sz="1600" b="1" dirty="0" smtClean="0">
              <a:solidFill>
                <a:srgbClr val="000000"/>
              </a:solidFill>
            </a:endParaRPr>
          </a:p>
          <a:p>
            <a:endParaRPr lang="en-US" sz="1600" dirty="0">
              <a:solidFill>
                <a:srgbClr val="000000"/>
              </a:solidFill>
            </a:endParaRPr>
          </a:p>
          <a:p>
            <a:r>
              <a:rPr lang="en-US" sz="1600" dirty="0">
                <a:solidFill>
                  <a:srgbClr val="000000"/>
                </a:solidFill>
              </a:rPr>
              <a:t>An important part of fire safety is knowing where to find fire extinguishers and knowing how to use them if needed.</a:t>
            </a:r>
          </a:p>
          <a:p>
            <a:r>
              <a:rPr lang="en-US" sz="1600" dirty="0" smtClean="0">
                <a:solidFill>
                  <a:srgbClr val="000000"/>
                </a:solidFill>
              </a:rPr>
              <a:t>The </a:t>
            </a:r>
            <a:r>
              <a:rPr lang="en-US" sz="1600" dirty="0">
                <a:solidFill>
                  <a:srgbClr val="000000"/>
                </a:solidFill>
              </a:rPr>
              <a:t>purpose of fire extinguishers is to provide a first aid attack on any small incipient fire. Only trained employees </a:t>
            </a:r>
            <a:r>
              <a:rPr lang="en-US" sz="1600" dirty="0" smtClean="0">
                <a:solidFill>
                  <a:srgbClr val="000000"/>
                </a:solidFill>
              </a:rPr>
              <a:t>should </a:t>
            </a:r>
            <a:r>
              <a:rPr lang="en-US" sz="1600" dirty="0">
                <a:solidFill>
                  <a:srgbClr val="000000"/>
                </a:solidFill>
              </a:rPr>
              <a:t>attempt to extinguish a fire. In no event should any person try to fight a fire with an extinguisher. It is designed to extinguish small kitchen type or trashcan fires. </a:t>
            </a:r>
            <a:endParaRPr lang="tr-TR" sz="1600" dirty="0" smtClean="0">
              <a:solidFill>
                <a:srgbClr val="000000"/>
              </a:solidFill>
            </a:endParaRPr>
          </a:p>
          <a:p>
            <a:endParaRPr lang="tr-TR" sz="1600" dirty="0">
              <a:solidFill>
                <a:srgbClr val="000000"/>
              </a:solidFill>
            </a:endParaRPr>
          </a:p>
          <a:p>
            <a:endParaRPr lang="en-US" sz="1600" dirty="0">
              <a:solidFill>
                <a:srgbClr val="000000"/>
              </a:solidFill>
            </a:endParaRPr>
          </a:p>
        </p:txBody>
      </p:sp>
      <p:sp>
        <p:nvSpPr>
          <p:cNvPr id="8" name="Dikdörtgen 7"/>
          <p:cNvSpPr/>
          <p:nvPr/>
        </p:nvSpPr>
        <p:spPr>
          <a:xfrm>
            <a:off x="3160059" y="2775428"/>
            <a:ext cx="6096000" cy="369332"/>
          </a:xfrm>
          <a:prstGeom prst="rect">
            <a:avLst/>
          </a:prstGeom>
        </p:spPr>
        <p:txBody>
          <a:bodyPr>
            <a:spAutoFit/>
          </a:bodyPr>
          <a:lstStyle/>
          <a:p>
            <a:endParaRPr lang="en-US" b="0" i="0" dirty="0">
              <a:solidFill>
                <a:srgbClr val="000000"/>
              </a:solidFill>
              <a:effectLst/>
              <a:latin typeface="ProximaNova"/>
            </a:endParaRPr>
          </a:p>
        </p:txBody>
      </p:sp>
      <p:pic>
        <p:nvPicPr>
          <p:cNvPr id="1026" name="Picture 2" descr="Types Of Fire Extinguishers - Colours and Codes Details"/>
          <p:cNvPicPr>
            <a:picLocks noChangeAspect="1" noChangeArrowheads="1"/>
          </p:cNvPicPr>
          <p:nvPr/>
        </p:nvPicPr>
        <p:blipFill>
          <a:blip r:embed="rId4">
            <a:clrChange>
              <a:clrFrom>
                <a:srgbClr val="F8F8F8"/>
              </a:clrFrom>
              <a:clrTo>
                <a:srgbClr val="F8F8F8">
                  <a:alpha val="0"/>
                </a:srgbClr>
              </a:clrTo>
            </a:clrChange>
            <a:extLst>
              <a:ext uri="{28A0092B-C50C-407E-A947-70E740481C1C}">
                <a14:useLocalDpi xmlns:a14="http://schemas.microsoft.com/office/drawing/2010/main" val="0"/>
              </a:ext>
            </a:extLst>
          </a:blip>
          <a:srcRect/>
          <a:stretch>
            <a:fillRect/>
          </a:stretch>
        </p:blipFill>
        <p:spPr bwMode="auto">
          <a:xfrm>
            <a:off x="4656225" y="1600209"/>
            <a:ext cx="5896318" cy="39328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99745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p:cNvSpPr>
            <a:spLocks noGrp="1"/>
          </p:cNvSpPr>
          <p:nvPr>
            <p:ph type="dt" sz="half" idx="10"/>
          </p:nvPr>
        </p:nvSpPr>
        <p:spPr>
          <a:xfrm>
            <a:off x="600456" y="6020137"/>
            <a:ext cx="1146048" cy="365125"/>
          </a:xfrm>
        </p:spPr>
        <p:txBody>
          <a:bodyPr/>
          <a:lstStyle/>
          <a:p>
            <a:fld id="{99545442-974A-46B7-B933-20B9A66515A0}" type="datetime10">
              <a:rPr lang="en-US" sz="2400" b="1" smtClean="0">
                <a:solidFill>
                  <a:schemeClr val="tx1"/>
                </a:solidFill>
              </a:rPr>
              <a:t>16:59</a:t>
            </a:fld>
            <a:endParaRPr lang="en-US" sz="2400" b="1" dirty="0">
              <a:solidFill>
                <a:schemeClr val="tx1"/>
              </a:solidFill>
            </a:endParaRPr>
          </a:p>
        </p:txBody>
      </p:sp>
      <p:grpSp>
        <p:nvGrpSpPr>
          <p:cNvPr id="3" name="Group 7">
            <a:extLst>
              <a:ext uri="{FF2B5EF4-FFF2-40B4-BE49-F238E27FC236}">
                <a16:creationId xmlns:a16="http://schemas.microsoft.com/office/drawing/2014/main" id="{4F80FCD9-6F6E-8C38-776D-E061987F0D62}"/>
              </a:ext>
            </a:extLst>
          </p:cNvPr>
          <p:cNvGrpSpPr/>
          <p:nvPr/>
        </p:nvGrpSpPr>
        <p:grpSpPr>
          <a:xfrm>
            <a:off x="228600" y="219075"/>
            <a:ext cx="11734800" cy="6419850"/>
            <a:chOff x="203755" y="143366"/>
            <a:chExt cx="11734800" cy="6419850"/>
          </a:xfrm>
        </p:grpSpPr>
        <p:sp>
          <p:nvSpPr>
            <p:cNvPr id="4" name="Rectangle 3">
              <a:extLst>
                <a:ext uri="{FF2B5EF4-FFF2-40B4-BE49-F238E27FC236}">
                  <a16:creationId xmlns:a16="http://schemas.microsoft.com/office/drawing/2014/main" id="{E7F73510-CE1C-7165-C8C4-9444DC4B9895}"/>
                </a:ext>
              </a:extLst>
            </p:cNvPr>
            <p:cNvSpPr/>
            <p:nvPr/>
          </p:nvSpPr>
          <p:spPr>
            <a:xfrm>
              <a:off x="203755" y="143366"/>
              <a:ext cx="11734800" cy="6419850"/>
            </a:xfrm>
            <a:prstGeom prst="rect">
              <a:avLst/>
            </a:prstGeom>
            <a:noFill/>
            <a:ln w="254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Picture 4">
              <a:extLst>
                <a:ext uri="{FF2B5EF4-FFF2-40B4-BE49-F238E27FC236}">
                  <a16:creationId xmlns:a16="http://schemas.microsoft.com/office/drawing/2014/main" id="{DDC51D5E-90AA-4CFF-EBB1-E46F15A650B3}"/>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10421922" y="5050116"/>
              <a:ext cx="1276350" cy="1276350"/>
            </a:xfrm>
            <a:prstGeom prst="rect">
              <a:avLst/>
            </a:prstGeom>
          </p:spPr>
        </p:pic>
        <p:sp>
          <p:nvSpPr>
            <p:cNvPr id="6" name="TextBox 6">
              <a:extLst>
                <a:ext uri="{FF2B5EF4-FFF2-40B4-BE49-F238E27FC236}">
                  <a16:creationId xmlns:a16="http://schemas.microsoft.com/office/drawing/2014/main" id="{4CB99B11-BEA2-20FC-B681-1D41A37D24E8}"/>
                </a:ext>
              </a:extLst>
            </p:cNvPr>
            <p:cNvSpPr txBox="1"/>
            <p:nvPr/>
          </p:nvSpPr>
          <p:spPr>
            <a:xfrm>
              <a:off x="493727" y="437266"/>
              <a:ext cx="3783461" cy="400110"/>
            </a:xfrm>
            <a:prstGeom prst="rect">
              <a:avLst/>
            </a:prstGeom>
            <a:noFill/>
          </p:spPr>
          <p:txBody>
            <a:bodyPr wrap="square" rtlCol="0">
              <a:spAutoFit/>
            </a:bodyPr>
            <a:lstStyle/>
            <a:p>
              <a:r>
                <a:rPr lang="tr-TR" sz="2000" b="1" u="sng" dirty="0" err="1"/>
                <a:t>Occupational</a:t>
              </a:r>
              <a:r>
                <a:rPr lang="tr-TR" sz="2000" b="1" u="sng" dirty="0"/>
                <a:t> </a:t>
              </a:r>
              <a:r>
                <a:rPr lang="tr-TR" sz="2000" b="1" u="sng" dirty="0" err="1"/>
                <a:t>Health</a:t>
              </a:r>
              <a:r>
                <a:rPr lang="tr-TR" sz="2000" b="1" u="sng" dirty="0"/>
                <a:t> </a:t>
              </a:r>
              <a:r>
                <a:rPr lang="tr-TR" sz="2000" b="1" u="sng" dirty="0" err="1"/>
                <a:t>and</a:t>
              </a:r>
              <a:r>
                <a:rPr lang="tr-TR" sz="2000" b="1" u="sng" dirty="0"/>
                <a:t> </a:t>
              </a:r>
              <a:r>
                <a:rPr lang="tr-TR" sz="2000" b="1" u="sng" dirty="0" err="1" smtClean="0"/>
                <a:t>Safety</a:t>
              </a:r>
              <a:r>
                <a:rPr lang="tr-TR" sz="2000" b="1" u="sng" dirty="0" smtClean="0"/>
                <a:t> II </a:t>
              </a:r>
              <a:endParaRPr lang="tr-TR" sz="2000" b="1" u="sng" dirty="0"/>
            </a:p>
          </p:txBody>
        </p:sp>
      </p:grpSp>
      <p:sp>
        <p:nvSpPr>
          <p:cNvPr id="7" name="Dikdörtgen 6"/>
          <p:cNvSpPr/>
          <p:nvPr/>
        </p:nvSpPr>
        <p:spPr>
          <a:xfrm>
            <a:off x="699157" y="1297983"/>
            <a:ext cx="10793685" cy="5262979"/>
          </a:xfrm>
          <a:prstGeom prst="rect">
            <a:avLst/>
          </a:prstGeom>
        </p:spPr>
        <p:txBody>
          <a:bodyPr wrap="square">
            <a:spAutoFit/>
          </a:bodyPr>
          <a:lstStyle/>
          <a:p>
            <a:pPr marL="285750" indent="-285750">
              <a:buFont typeface="Wingdings" panose="05000000000000000000" pitchFamily="2" charset="2"/>
              <a:buChar char="q"/>
            </a:pPr>
            <a:r>
              <a:rPr lang="en-US" sz="1600" u="sng" dirty="0"/>
              <a:t>Business </a:t>
            </a:r>
            <a:r>
              <a:rPr lang="tr-TR" sz="1600" u="sng" dirty="0" smtClean="0"/>
              <a:t>B</a:t>
            </a:r>
            <a:r>
              <a:rPr lang="en-US" sz="1600" u="sng" dirty="0" err="1" smtClean="0"/>
              <a:t>enefits</a:t>
            </a:r>
            <a:r>
              <a:rPr lang="en-US" sz="1600" u="sng" dirty="0" smtClean="0"/>
              <a:t> </a:t>
            </a:r>
            <a:r>
              <a:rPr lang="en-US" sz="1600" u="sng" dirty="0"/>
              <a:t>of </a:t>
            </a:r>
            <a:r>
              <a:rPr lang="tr-TR" sz="1600" u="sng" dirty="0" smtClean="0"/>
              <a:t>C</a:t>
            </a:r>
            <a:r>
              <a:rPr lang="en-US" sz="1600" u="sng" dirty="0" err="1" smtClean="0"/>
              <a:t>orporate</a:t>
            </a:r>
            <a:r>
              <a:rPr lang="en-US" sz="1600" u="sng" dirty="0" smtClean="0"/>
              <a:t> </a:t>
            </a:r>
            <a:r>
              <a:rPr lang="tr-TR" sz="1600" u="sng" dirty="0" smtClean="0"/>
              <a:t>S</a:t>
            </a:r>
            <a:r>
              <a:rPr lang="en-US" sz="1600" u="sng" dirty="0" err="1" smtClean="0"/>
              <a:t>ocial</a:t>
            </a:r>
            <a:r>
              <a:rPr lang="en-US" sz="1600" u="sng" dirty="0" smtClean="0"/>
              <a:t> </a:t>
            </a:r>
            <a:r>
              <a:rPr lang="tr-TR" sz="1600" u="sng" dirty="0" smtClean="0"/>
              <a:t>R</a:t>
            </a:r>
            <a:r>
              <a:rPr lang="en-US" sz="1600" u="sng" dirty="0" err="1" smtClean="0"/>
              <a:t>esponsibility</a:t>
            </a:r>
            <a:endParaRPr lang="tr-TR" sz="1600" u="sng" dirty="0" smtClean="0"/>
          </a:p>
          <a:p>
            <a:endParaRPr lang="en-US" sz="1600" dirty="0"/>
          </a:p>
          <a:p>
            <a:pPr marL="742950" lvl="1" indent="-285750">
              <a:buFont typeface="Wingdings" panose="05000000000000000000" pitchFamily="2" charset="2"/>
              <a:buChar char="Ø"/>
            </a:pPr>
            <a:r>
              <a:rPr lang="en-US" sz="1600" dirty="0" smtClean="0"/>
              <a:t>Corporate </a:t>
            </a:r>
            <a:r>
              <a:rPr lang="en-US" sz="1600" dirty="0"/>
              <a:t>social responsibility (CSR) has many advantages. These can apply to any business, regardless of its size or sector</a:t>
            </a:r>
            <a:r>
              <a:rPr lang="en-US" sz="1600" dirty="0" smtClean="0"/>
              <a:t>.</a:t>
            </a:r>
            <a:endParaRPr lang="tr-TR" sz="1600" dirty="0" smtClean="0"/>
          </a:p>
          <a:p>
            <a:endParaRPr lang="en-US" sz="1600" dirty="0"/>
          </a:p>
          <a:p>
            <a:r>
              <a:rPr lang="tr-TR" sz="1600" dirty="0" smtClean="0"/>
              <a:t>	</a:t>
            </a:r>
            <a:r>
              <a:rPr lang="en-US" sz="1600" dirty="0" smtClean="0"/>
              <a:t>Benefits </a:t>
            </a:r>
            <a:r>
              <a:rPr lang="en-US" sz="1600" dirty="0"/>
              <a:t>of corporate social investment for businesses</a:t>
            </a:r>
          </a:p>
          <a:p>
            <a:r>
              <a:rPr lang="tr-TR" sz="1600" dirty="0" smtClean="0"/>
              <a:t>	</a:t>
            </a:r>
            <a:r>
              <a:rPr lang="en-US" sz="1600" dirty="0" smtClean="0"/>
              <a:t>The </a:t>
            </a:r>
            <a:r>
              <a:rPr lang="en-US" sz="1600" dirty="0"/>
              <a:t>potential benefits of CSR to companies include:</a:t>
            </a:r>
          </a:p>
          <a:p>
            <a:pPr marL="1657350" lvl="3" indent="-285750">
              <a:buFont typeface="Wingdings" panose="05000000000000000000" pitchFamily="2" charset="2"/>
              <a:buChar char="§"/>
            </a:pPr>
            <a:r>
              <a:rPr lang="tr-TR" sz="1600" dirty="0" smtClean="0"/>
              <a:t>B</a:t>
            </a:r>
            <a:r>
              <a:rPr lang="en-US" sz="1600" dirty="0" err="1" smtClean="0"/>
              <a:t>etter</a:t>
            </a:r>
            <a:r>
              <a:rPr lang="en-US" sz="1600" dirty="0" smtClean="0"/>
              <a:t> </a:t>
            </a:r>
            <a:r>
              <a:rPr lang="en-US" sz="1600" dirty="0"/>
              <a:t>brand recognition</a:t>
            </a:r>
          </a:p>
          <a:p>
            <a:pPr marL="1657350" lvl="3" indent="-285750">
              <a:buFont typeface="Wingdings" panose="05000000000000000000" pitchFamily="2" charset="2"/>
              <a:buChar char="§"/>
            </a:pPr>
            <a:r>
              <a:rPr lang="tr-TR" sz="1600" dirty="0" smtClean="0"/>
              <a:t>P</a:t>
            </a:r>
            <a:r>
              <a:rPr lang="en-US" sz="1600" dirty="0" err="1" smtClean="0"/>
              <a:t>ositive</a:t>
            </a:r>
            <a:r>
              <a:rPr lang="en-US" sz="1600" dirty="0" smtClean="0"/>
              <a:t> </a:t>
            </a:r>
            <a:r>
              <a:rPr lang="en-US" sz="1600" dirty="0"/>
              <a:t>business reputation</a:t>
            </a:r>
          </a:p>
          <a:p>
            <a:pPr marL="1657350" lvl="3" indent="-285750">
              <a:buFont typeface="Wingdings" panose="05000000000000000000" pitchFamily="2" charset="2"/>
              <a:buChar char="§"/>
            </a:pPr>
            <a:r>
              <a:rPr lang="tr-TR" sz="1600" dirty="0" smtClean="0"/>
              <a:t>I</a:t>
            </a:r>
            <a:r>
              <a:rPr lang="en-US" sz="1600" dirty="0" err="1" smtClean="0"/>
              <a:t>ncreased</a:t>
            </a:r>
            <a:r>
              <a:rPr lang="en-US" sz="1600" dirty="0" smtClean="0"/>
              <a:t> </a:t>
            </a:r>
            <a:r>
              <a:rPr lang="en-US" sz="1600" dirty="0"/>
              <a:t>sales and customer loyalty</a:t>
            </a:r>
          </a:p>
          <a:p>
            <a:pPr marL="1657350" lvl="3" indent="-285750">
              <a:buFont typeface="Wingdings" panose="05000000000000000000" pitchFamily="2" charset="2"/>
              <a:buChar char="§"/>
            </a:pPr>
            <a:r>
              <a:rPr lang="tr-TR" sz="1600" dirty="0" smtClean="0"/>
              <a:t>O</a:t>
            </a:r>
            <a:r>
              <a:rPr lang="en-US" sz="1600" dirty="0" err="1" smtClean="0"/>
              <a:t>perational</a:t>
            </a:r>
            <a:r>
              <a:rPr lang="en-US" sz="1600" dirty="0" smtClean="0"/>
              <a:t> </a:t>
            </a:r>
            <a:r>
              <a:rPr lang="en-US" sz="1600" dirty="0"/>
              <a:t>costs savings</a:t>
            </a:r>
          </a:p>
          <a:p>
            <a:pPr marL="1657350" lvl="3" indent="-285750">
              <a:buFont typeface="Wingdings" panose="05000000000000000000" pitchFamily="2" charset="2"/>
              <a:buChar char="§"/>
            </a:pPr>
            <a:r>
              <a:rPr lang="tr-TR" sz="1600" dirty="0" smtClean="0"/>
              <a:t>B</a:t>
            </a:r>
            <a:r>
              <a:rPr lang="en-US" sz="1600" dirty="0" err="1" smtClean="0"/>
              <a:t>etter</a:t>
            </a:r>
            <a:r>
              <a:rPr lang="en-US" sz="1600" dirty="0" smtClean="0"/>
              <a:t> </a:t>
            </a:r>
            <a:r>
              <a:rPr lang="en-US" sz="1600" dirty="0"/>
              <a:t>financial performance</a:t>
            </a:r>
          </a:p>
          <a:p>
            <a:pPr marL="1657350" lvl="3" indent="-285750">
              <a:buFont typeface="Wingdings" panose="05000000000000000000" pitchFamily="2" charset="2"/>
              <a:buChar char="§"/>
            </a:pPr>
            <a:r>
              <a:rPr lang="tr-TR" sz="1600" dirty="0" smtClean="0"/>
              <a:t>G</a:t>
            </a:r>
            <a:r>
              <a:rPr lang="en-US" sz="1600" dirty="0" err="1" smtClean="0"/>
              <a:t>reater</a:t>
            </a:r>
            <a:r>
              <a:rPr lang="en-US" sz="1600" dirty="0" smtClean="0"/>
              <a:t> </a:t>
            </a:r>
            <a:r>
              <a:rPr lang="en-US" sz="1600" dirty="0"/>
              <a:t>ability to attract talent and retain staff</a:t>
            </a:r>
          </a:p>
          <a:p>
            <a:pPr marL="1657350" lvl="3" indent="-285750">
              <a:buFont typeface="Wingdings" panose="05000000000000000000" pitchFamily="2" charset="2"/>
              <a:buChar char="§"/>
            </a:pPr>
            <a:r>
              <a:rPr lang="tr-TR" sz="1600" dirty="0" smtClean="0"/>
              <a:t>O</a:t>
            </a:r>
            <a:r>
              <a:rPr lang="en-US" sz="1600" dirty="0" err="1" smtClean="0"/>
              <a:t>rganisational</a:t>
            </a:r>
            <a:r>
              <a:rPr lang="en-US" sz="1600" dirty="0" smtClean="0"/>
              <a:t> </a:t>
            </a:r>
            <a:r>
              <a:rPr lang="en-US" sz="1600" dirty="0"/>
              <a:t>growth</a:t>
            </a:r>
          </a:p>
          <a:p>
            <a:pPr marL="1657350" lvl="3" indent="-285750">
              <a:buFont typeface="Wingdings" panose="05000000000000000000" pitchFamily="2" charset="2"/>
              <a:buChar char="§"/>
            </a:pPr>
            <a:r>
              <a:rPr lang="tr-TR" sz="1600" dirty="0" smtClean="0"/>
              <a:t>E</a:t>
            </a:r>
            <a:r>
              <a:rPr lang="en-US" sz="1600" dirty="0" err="1" smtClean="0"/>
              <a:t>asier</a:t>
            </a:r>
            <a:r>
              <a:rPr lang="en-US" sz="1600" dirty="0" smtClean="0"/>
              <a:t> </a:t>
            </a:r>
            <a:r>
              <a:rPr lang="en-US" sz="1600" dirty="0"/>
              <a:t>access to </a:t>
            </a:r>
            <a:r>
              <a:rPr lang="en-US" sz="1600" dirty="0" smtClean="0"/>
              <a:t>capital</a:t>
            </a:r>
            <a:endParaRPr lang="tr-TR" sz="1600" dirty="0" smtClean="0"/>
          </a:p>
          <a:p>
            <a:endParaRPr lang="en-US" sz="1600" dirty="0"/>
          </a:p>
          <a:p>
            <a:pPr marL="742950" lvl="1" indent="-285750">
              <a:buFont typeface="Wingdings" panose="05000000000000000000" pitchFamily="2" charset="2"/>
              <a:buChar char="Ø"/>
            </a:pPr>
            <a:r>
              <a:rPr lang="en-US" sz="1600" dirty="0"/>
              <a:t>Responsible business reputation</a:t>
            </a:r>
          </a:p>
          <a:p>
            <a:r>
              <a:rPr lang="tr-TR" sz="1600" dirty="0" smtClean="0"/>
              <a:t>	</a:t>
            </a:r>
            <a:r>
              <a:rPr lang="en-US" sz="1600" dirty="0" smtClean="0"/>
              <a:t>Corporate </a:t>
            </a:r>
            <a:r>
              <a:rPr lang="en-US" sz="1600" dirty="0"/>
              <a:t>social investment can help you to build a reputation as a responsible business, which can, in </a:t>
            </a:r>
            <a:endParaRPr lang="tr-TR" sz="1600" dirty="0" smtClean="0"/>
          </a:p>
          <a:p>
            <a:r>
              <a:rPr lang="tr-TR" sz="1600" dirty="0"/>
              <a:t>	</a:t>
            </a:r>
            <a:r>
              <a:rPr lang="en-US" sz="1600" dirty="0" smtClean="0"/>
              <a:t>turn</a:t>
            </a:r>
            <a:r>
              <a:rPr lang="en-US" sz="1600" dirty="0"/>
              <a:t>, lead to a </a:t>
            </a:r>
            <a:r>
              <a:rPr lang="en-US" sz="1600" dirty="0" smtClean="0"/>
              <a:t>competitive </a:t>
            </a:r>
            <a:r>
              <a:rPr lang="en-US" sz="1600" dirty="0"/>
              <a:t>advantage</a:t>
            </a:r>
            <a:r>
              <a:rPr lang="en-US" sz="1600" dirty="0" smtClean="0"/>
              <a:t>.</a:t>
            </a:r>
            <a:r>
              <a:rPr lang="tr-TR" sz="1600" dirty="0" smtClean="0"/>
              <a:t> </a:t>
            </a:r>
            <a:r>
              <a:rPr lang="en-US" sz="1600" dirty="0" smtClean="0"/>
              <a:t>Companies </a:t>
            </a:r>
            <a:r>
              <a:rPr lang="en-US" sz="1600" dirty="0"/>
              <a:t>often </a:t>
            </a:r>
            <a:r>
              <a:rPr lang="en-US" sz="1600" dirty="0" smtClean="0"/>
              <a:t>favor </a:t>
            </a:r>
            <a:r>
              <a:rPr lang="en-US" sz="1600" dirty="0"/>
              <a:t>suppliers who have responsible policies, </a:t>
            </a:r>
            <a:endParaRPr lang="tr-TR" sz="1600" dirty="0" smtClean="0"/>
          </a:p>
          <a:p>
            <a:r>
              <a:rPr lang="tr-TR" sz="1600" dirty="0"/>
              <a:t>	</a:t>
            </a:r>
            <a:r>
              <a:rPr lang="en-US" sz="1600" dirty="0" smtClean="0"/>
              <a:t>since </a:t>
            </a:r>
            <a:r>
              <a:rPr lang="en-US" sz="1600" dirty="0"/>
              <a:t>this can reflect </a:t>
            </a:r>
            <a:r>
              <a:rPr lang="en-US" sz="1600" dirty="0" smtClean="0"/>
              <a:t>on</a:t>
            </a:r>
            <a:r>
              <a:rPr lang="tr-TR" sz="1600" dirty="0" smtClean="0"/>
              <a:t> </a:t>
            </a:r>
            <a:r>
              <a:rPr lang="en-US" sz="1600" dirty="0" smtClean="0"/>
              <a:t>how </a:t>
            </a:r>
            <a:r>
              <a:rPr lang="en-US" sz="1600" dirty="0"/>
              <a:t>their customers see them. Some customers don't just prefer to deal with </a:t>
            </a:r>
            <a:r>
              <a:rPr lang="tr-TR" sz="1600" dirty="0" smtClean="0"/>
              <a:t>	</a:t>
            </a:r>
            <a:r>
              <a:rPr lang="en-US" sz="1600" dirty="0" smtClean="0"/>
              <a:t>responsible companies</a:t>
            </a:r>
            <a:r>
              <a:rPr lang="tr-TR" sz="1600" dirty="0" smtClean="0"/>
              <a:t>,</a:t>
            </a:r>
            <a:r>
              <a:rPr lang="en-US" sz="1600" dirty="0" smtClean="0"/>
              <a:t> </a:t>
            </a:r>
            <a:r>
              <a:rPr lang="en-US" sz="1600" dirty="0"/>
              <a:t>they insist on it.</a:t>
            </a:r>
            <a:endParaRPr lang="en-US" sz="1600" b="0" i="0" dirty="0">
              <a:effectLst/>
            </a:endParaRPr>
          </a:p>
        </p:txBody>
      </p:sp>
      <p:sp>
        <p:nvSpPr>
          <p:cNvPr id="8" name="Dikdörtgen 7"/>
          <p:cNvSpPr/>
          <p:nvPr/>
        </p:nvSpPr>
        <p:spPr>
          <a:xfrm>
            <a:off x="699157" y="913085"/>
            <a:ext cx="6096000" cy="369332"/>
          </a:xfrm>
          <a:prstGeom prst="rect">
            <a:avLst/>
          </a:prstGeom>
        </p:spPr>
        <p:txBody>
          <a:bodyPr>
            <a:spAutoFit/>
          </a:bodyPr>
          <a:lstStyle/>
          <a:p>
            <a:r>
              <a:rPr lang="en-US" b="1" u="sng" dirty="0">
                <a:solidFill>
                  <a:srgbClr val="000000"/>
                </a:solidFill>
              </a:rPr>
              <a:t>Corporate </a:t>
            </a:r>
            <a:r>
              <a:rPr lang="tr-TR" b="1" u="sng" dirty="0">
                <a:solidFill>
                  <a:srgbClr val="000000"/>
                </a:solidFill>
              </a:rPr>
              <a:t>S</a:t>
            </a:r>
            <a:r>
              <a:rPr lang="en-US" b="1" u="sng" dirty="0" err="1">
                <a:solidFill>
                  <a:srgbClr val="000000"/>
                </a:solidFill>
              </a:rPr>
              <a:t>ocial</a:t>
            </a:r>
            <a:r>
              <a:rPr lang="en-US" b="1" u="sng" dirty="0">
                <a:solidFill>
                  <a:srgbClr val="000000"/>
                </a:solidFill>
              </a:rPr>
              <a:t> </a:t>
            </a:r>
            <a:r>
              <a:rPr lang="tr-TR" b="1" u="sng" dirty="0">
                <a:solidFill>
                  <a:srgbClr val="000000"/>
                </a:solidFill>
              </a:rPr>
              <a:t>R</a:t>
            </a:r>
            <a:r>
              <a:rPr lang="en-US" b="1" u="sng" dirty="0" err="1">
                <a:solidFill>
                  <a:srgbClr val="000000"/>
                </a:solidFill>
              </a:rPr>
              <a:t>esponsibility</a:t>
            </a:r>
            <a:r>
              <a:rPr lang="en-US" b="1" u="sng" dirty="0">
                <a:solidFill>
                  <a:srgbClr val="000000"/>
                </a:solidFill>
              </a:rPr>
              <a:t> (CSR</a:t>
            </a:r>
            <a:r>
              <a:rPr lang="en-US" b="1" u="sng" dirty="0" smtClean="0">
                <a:solidFill>
                  <a:srgbClr val="000000"/>
                </a:solidFill>
              </a:rPr>
              <a:t>)</a:t>
            </a:r>
            <a:endParaRPr lang="tr-TR" dirty="0">
              <a:solidFill>
                <a:srgbClr val="000000"/>
              </a:solidFill>
            </a:endParaRPr>
          </a:p>
        </p:txBody>
      </p:sp>
    </p:spTree>
    <p:extLst>
      <p:ext uri="{BB962C8B-B14F-4D97-AF65-F5344CB8AC3E}">
        <p14:creationId xmlns:p14="http://schemas.microsoft.com/office/powerpoint/2010/main" val="58969329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p:cNvSpPr>
            <a:spLocks noGrp="1"/>
          </p:cNvSpPr>
          <p:nvPr>
            <p:ph type="dt" sz="half" idx="10"/>
          </p:nvPr>
        </p:nvSpPr>
        <p:spPr>
          <a:xfrm>
            <a:off x="637032" y="6037050"/>
            <a:ext cx="1082040" cy="365125"/>
          </a:xfrm>
        </p:spPr>
        <p:txBody>
          <a:bodyPr/>
          <a:lstStyle/>
          <a:p>
            <a:fld id="{FD52B978-2856-4BE4-9D73-E156F528D00C}" type="datetime10">
              <a:rPr lang="en-US" sz="2400" b="1" smtClean="0">
                <a:solidFill>
                  <a:schemeClr val="tx1"/>
                </a:solidFill>
              </a:rPr>
              <a:t>16:59</a:t>
            </a:fld>
            <a:endParaRPr lang="en-US" sz="2400" b="1" dirty="0">
              <a:solidFill>
                <a:schemeClr val="tx1"/>
              </a:solidFill>
            </a:endParaRPr>
          </a:p>
        </p:txBody>
      </p:sp>
      <p:grpSp>
        <p:nvGrpSpPr>
          <p:cNvPr id="3" name="Group 7">
            <a:extLst>
              <a:ext uri="{FF2B5EF4-FFF2-40B4-BE49-F238E27FC236}">
                <a16:creationId xmlns:a16="http://schemas.microsoft.com/office/drawing/2014/main" id="{4F80FCD9-6F6E-8C38-776D-E061987F0D62}"/>
              </a:ext>
            </a:extLst>
          </p:cNvPr>
          <p:cNvGrpSpPr/>
          <p:nvPr/>
        </p:nvGrpSpPr>
        <p:grpSpPr>
          <a:xfrm>
            <a:off x="228600" y="219075"/>
            <a:ext cx="11734800" cy="6419850"/>
            <a:chOff x="203755" y="143366"/>
            <a:chExt cx="11734800" cy="6419850"/>
          </a:xfrm>
        </p:grpSpPr>
        <p:sp>
          <p:nvSpPr>
            <p:cNvPr id="4" name="Rectangle 3">
              <a:extLst>
                <a:ext uri="{FF2B5EF4-FFF2-40B4-BE49-F238E27FC236}">
                  <a16:creationId xmlns:a16="http://schemas.microsoft.com/office/drawing/2014/main" id="{E7F73510-CE1C-7165-C8C4-9444DC4B9895}"/>
                </a:ext>
              </a:extLst>
            </p:cNvPr>
            <p:cNvSpPr/>
            <p:nvPr/>
          </p:nvSpPr>
          <p:spPr>
            <a:xfrm>
              <a:off x="203755" y="143366"/>
              <a:ext cx="11734800" cy="6419850"/>
            </a:xfrm>
            <a:prstGeom prst="rect">
              <a:avLst/>
            </a:prstGeom>
            <a:noFill/>
            <a:ln w="254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Picture 4">
              <a:extLst>
                <a:ext uri="{FF2B5EF4-FFF2-40B4-BE49-F238E27FC236}">
                  <a16:creationId xmlns:a16="http://schemas.microsoft.com/office/drawing/2014/main" id="{DDC51D5E-90AA-4CFF-EBB1-E46F15A650B3}"/>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10421922" y="5050116"/>
              <a:ext cx="1276350" cy="1276350"/>
            </a:xfrm>
            <a:prstGeom prst="rect">
              <a:avLst/>
            </a:prstGeom>
          </p:spPr>
        </p:pic>
        <p:sp>
          <p:nvSpPr>
            <p:cNvPr id="6" name="TextBox 6">
              <a:extLst>
                <a:ext uri="{FF2B5EF4-FFF2-40B4-BE49-F238E27FC236}">
                  <a16:creationId xmlns:a16="http://schemas.microsoft.com/office/drawing/2014/main" id="{4CB99B11-BEA2-20FC-B681-1D41A37D24E8}"/>
                </a:ext>
              </a:extLst>
            </p:cNvPr>
            <p:cNvSpPr txBox="1"/>
            <p:nvPr/>
          </p:nvSpPr>
          <p:spPr>
            <a:xfrm>
              <a:off x="493728" y="437266"/>
              <a:ext cx="3757336" cy="400110"/>
            </a:xfrm>
            <a:prstGeom prst="rect">
              <a:avLst/>
            </a:prstGeom>
            <a:noFill/>
          </p:spPr>
          <p:txBody>
            <a:bodyPr wrap="square" rtlCol="0">
              <a:spAutoFit/>
            </a:bodyPr>
            <a:lstStyle/>
            <a:p>
              <a:r>
                <a:rPr lang="tr-TR" sz="2000" b="1" u="sng" dirty="0" err="1"/>
                <a:t>Occupational</a:t>
              </a:r>
              <a:r>
                <a:rPr lang="tr-TR" sz="2000" b="1" u="sng" dirty="0"/>
                <a:t> </a:t>
              </a:r>
              <a:r>
                <a:rPr lang="tr-TR" sz="2000" b="1" u="sng" dirty="0" err="1"/>
                <a:t>Health</a:t>
              </a:r>
              <a:r>
                <a:rPr lang="tr-TR" sz="2000" b="1" u="sng" dirty="0"/>
                <a:t> </a:t>
              </a:r>
              <a:r>
                <a:rPr lang="tr-TR" sz="2000" b="1" u="sng" dirty="0" err="1"/>
                <a:t>and</a:t>
              </a:r>
              <a:r>
                <a:rPr lang="tr-TR" sz="2000" b="1" u="sng" dirty="0"/>
                <a:t> </a:t>
              </a:r>
              <a:r>
                <a:rPr lang="tr-TR" sz="2000" b="1" u="sng" dirty="0" err="1" smtClean="0"/>
                <a:t>Safety</a:t>
              </a:r>
              <a:r>
                <a:rPr lang="tr-TR" sz="2000" b="1" u="sng" dirty="0" smtClean="0"/>
                <a:t> II </a:t>
              </a:r>
              <a:endParaRPr lang="tr-TR" sz="2000" b="1" u="sng" dirty="0"/>
            </a:p>
          </p:txBody>
        </p:sp>
      </p:grpSp>
      <p:sp>
        <p:nvSpPr>
          <p:cNvPr id="7" name="Dikdörtgen 6"/>
          <p:cNvSpPr/>
          <p:nvPr/>
        </p:nvSpPr>
        <p:spPr>
          <a:xfrm>
            <a:off x="693765" y="1166842"/>
            <a:ext cx="10873650" cy="4524315"/>
          </a:xfrm>
          <a:prstGeom prst="rect">
            <a:avLst/>
          </a:prstGeom>
        </p:spPr>
        <p:txBody>
          <a:bodyPr wrap="square">
            <a:spAutoFit/>
          </a:bodyPr>
          <a:lstStyle/>
          <a:p>
            <a:pPr marL="742950" lvl="1" indent="-285750">
              <a:buFont typeface="Wingdings" panose="05000000000000000000" pitchFamily="2" charset="2"/>
              <a:buChar char="Ø"/>
            </a:pPr>
            <a:r>
              <a:rPr lang="en-US" sz="1600" dirty="0"/>
              <a:t>Costs </a:t>
            </a:r>
            <a:r>
              <a:rPr lang="en-US" sz="1600" dirty="0" smtClean="0"/>
              <a:t>savings</a:t>
            </a:r>
            <a:endParaRPr lang="tr-TR" sz="1600" dirty="0" smtClean="0"/>
          </a:p>
          <a:p>
            <a:endParaRPr lang="en-US" sz="1600" dirty="0"/>
          </a:p>
          <a:p>
            <a:r>
              <a:rPr lang="tr-TR" sz="1600" dirty="0" smtClean="0"/>
              <a:t>	</a:t>
            </a:r>
            <a:r>
              <a:rPr lang="en-US" sz="1600" dirty="0" smtClean="0"/>
              <a:t>By </a:t>
            </a:r>
            <a:r>
              <a:rPr lang="en-US" sz="1600" dirty="0"/>
              <a:t>reducing resource use, waste and emissions, you can help the environment and save money too. With a few simple </a:t>
            </a:r>
            <a:r>
              <a:rPr lang="tr-TR" sz="1600" dirty="0" smtClean="0"/>
              <a:t>	</a:t>
            </a:r>
            <a:r>
              <a:rPr lang="en-US" sz="1600" dirty="0" smtClean="0"/>
              <a:t>steps</a:t>
            </a:r>
            <a:r>
              <a:rPr lang="en-US" sz="1600" dirty="0"/>
              <a:t>, you may be able to lower your utility bills and achieve savings for your business. See how to </a:t>
            </a:r>
            <a:r>
              <a:rPr lang="tr-TR" sz="1600" dirty="0" err="1" smtClean="0"/>
              <a:t>reduce</a:t>
            </a:r>
            <a:r>
              <a:rPr lang="tr-TR" sz="1600" dirty="0" smtClean="0"/>
              <a:t> </a:t>
            </a:r>
            <a:r>
              <a:rPr lang="tr-TR" sz="1600" dirty="0" err="1" smtClean="0"/>
              <a:t>your</a:t>
            </a:r>
            <a:r>
              <a:rPr lang="tr-TR" sz="1600" dirty="0" smtClean="0"/>
              <a:t> 	</a:t>
            </a:r>
            <a:r>
              <a:rPr lang="tr-TR" sz="1600" dirty="0" err="1" smtClean="0"/>
              <a:t>business</a:t>
            </a:r>
            <a:r>
              <a:rPr lang="tr-TR" sz="1600" dirty="0" smtClean="0"/>
              <a:t> </a:t>
            </a:r>
            <a:r>
              <a:rPr lang="tr-TR" sz="1600" dirty="0" err="1" smtClean="0"/>
              <a:t>waste</a:t>
            </a:r>
            <a:r>
              <a:rPr lang="tr-TR" sz="1600" dirty="0" smtClean="0"/>
              <a:t> </a:t>
            </a:r>
            <a:r>
              <a:rPr lang="tr-TR" sz="1600" dirty="0" err="1" smtClean="0"/>
              <a:t>to</a:t>
            </a:r>
            <a:r>
              <a:rPr lang="tr-TR" sz="1600" dirty="0" smtClean="0"/>
              <a:t> </a:t>
            </a:r>
            <a:r>
              <a:rPr lang="tr-TR" sz="1600" dirty="0" err="1" smtClean="0"/>
              <a:t>save</a:t>
            </a:r>
            <a:r>
              <a:rPr lang="tr-TR" sz="1600" dirty="0" smtClean="0"/>
              <a:t> </a:t>
            </a:r>
            <a:r>
              <a:rPr lang="tr-TR" sz="1600" dirty="0" err="1" smtClean="0"/>
              <a:t>money</a:t>
            </a:r>
            <a:r>
              <a:rPr lang="tr-TR" sz="1600" dirty="0" smtClean="0"/>
              <a:t>.</a:t>
            </a:r>
            <a:endParaRPr lang="en-US" sz="1600" dirty="0"/>
          </a:p>
          <a:p>
            <a:endParaRPr lang="tr-TR" sz="1600" dirty="0" smtClean="0"/>
          </a:p>
          <a:p>
            <a:pPr marL="742950" lvl="1" indent="-285750">
              <a:buFont typeface="Wingdings" panose="05000000000000000000" pitchFamily="2" charset="2"/>
              <a:buChar char="Ø"/>
            </a:pPr>
            <a:r>
              <a:rPr lang="en-US" sz="1600" dirty="0" smtClean="0"/>
              <a:t>Finding </a:t>
            </a:r>
            <a:r>
              <a:rPr lang="en-US" sz="1600" dirty="0"/>
              <a:t>and keeping talented </a:t>
            </a:r>
            <a:r>
              <a:rPr lang="en-US" sz="1600" dirty="0" smtClean="0"/>
              <a:t>staff</a:t>
            </a:r>
            <a:endParaRPr lang="tr-TR" sz="1600" dirty="0" smtClean="0"/>
          </a:p>
          <a:p>
            <a:endParaRPr lang="en-US" sz="1600" dirty="0"/>
          </a:p>
          <a:p>
            <a:r>
              <a:rPr lang="tr-TR" sz="1600" dirty="0" smtClean="0"/>
              <a:t>	</a:t>
            </a:r>
            <a:r>
              <a:rPr lang="en-US" sz="1600" dirty="0" smtClean="0"/>
              <a:t>Being </a:t>
            </a:r>
            <a:r>
              <a:rPr lang="en-US" sz="1600" dirty="0"/>
              <a:t>a responsible, sustainable business may make it easier to recruit new employees or retain existing ones. </a:t>
            </a:r>
            <a:r>
              <a:rPr lang="tr-TR" sz="1600" dirty="0" smtClean="0"/>
              <a:t>	</a:t>
            </a:r>
            <a:r>
              <a:rPr lang="en-US" sz="1600" dirty="0" smtClean="0"/>
              <a:t>Employees </a:t>
            </a:r>
            <a:r>
              <a:rPr lang="en-US" sz="1600" dirty="0"/>
              <a:t>may be motivated to stay longer, thus reducing the costs and disruption of recruitment and retraining</a:t>
            </a:r>
            <a:r>
              <a:rPr lang="en-US" sz="1600" dirty="0" smtClean="0"/>
              <a:t>.</a:t>
            </a:r>
            <a:endParaRPr lang="tr-TR" sz="1600" dirty="0" smtClean="0"/>
          </a:p>
          <a:p>
            <a:endParaRPr lang="en-US" sz="1600" dirty="0"/>
          </a:p>
          <a:p>
            <a:pPr marL="742950" lvl="1" indent="-285750">
              <a:buFont typeface="Wingdings" panose="05000000000000000000" pitchFamily="2" charset="2"/>
              <a:buChar char="Ø"/>
            </a:pPr>
            <a:r>
              <a:rPr lang="en-US" sz="1600" dirty="0"/>
              <a:t>Other benefits of CSR to companies</a:t>
            </a:r>
          </a:p>
          <a:p>
            <a:r>
              <a:rPr lang="tr-TR" sz="1600" dirty="0" smtClean="0"/>
              <a:t>	</a:t>
            </a:r>
            <a:r>
              <a:rPr lang="en-US" sz="1600" dirty="0" smtClean="0"/>
              <a:t>By </a:t>
            </a:r>
            <a:r>
              <a:rPr lang="en-US" sz="1600" dirty="0"/>
              <a:t>acting in a sustainable, responsible way, you may also find it easier to:</a:t>
            </a:r>
          </a:p>
          <a:p>
            <a:pPr marL="1657350" lvl="3" indent="-285750">
              <a:buFont typeface="Wingdings" panose="05000000000000000000" pitchFamily="2" charset="2"/>
              <a:buChar char="§"/>
            </a:pPr>
            <a:r>
              <a:rPr lang="tr-TR" sz="1600" dirty="0" smtClean="0"/>
              <a:t>A</a:t>
            </a:r>
            <a:r>
              <a:rPr lang="en-US" sz="1600" dirty="0" err="1" smtClean="0"/>
              <a:t>ccess</a:t>
            </a:r>
            <a:r>
              <a:rPr lang="en-US" sz="1600" dirty="0" smtClean="0"/>
              <a:t> </a:t>
            </a:r>
            <a:r>
              <a:rPr lang="en-US" sz="1600" dirty="0"/>
              <a:t>finance - investors are more likely to back a reputable business</a:t>
            </a:r>
          </a:p>
          <a:p>
            <a:pPr marL="1657350" lvl="3" indent="-285750">
              <a:buFont typeface="Wingdings" panose="05000000000000000000" pitchFamily="2" charset="2"/>
              <a:buChar char="§"/>
            </a:pPr>
            <a:r>
              <a:rPr lang="tr-TR" sz="1600" dirty="0"/>
              <a:t>A</a:t>
            </a:r>
            <a:r>
              <a:rPr lang="en-US" sz="1600" dirty="0" err="1" smtClean="0"/>
              <a:t>ttract</a:t>
            </a:r>
            <a:r>
              <a:rPr lang="en-US" sz="1600" dirty="0" smtClean="0"/>
              <a:t> </a:t>
            </a:r>
            <a:r>
              <a:rPr lang="en-US" sz="1600" dirty="0"/>
              <a:t>positive media attention - </a:t>
            </a:r>
            <a:r>
              <a:rPr lang="en-US" sz="1600" dirty="0" err="1"/>
              <a:t>eg</a:t>
            </a:r>
            <a:r>
              <a:rPr lang="en-US" sz="1600" dirty="0"/>
              <a:t> when taking part in community activities</a:t>
            </a:r>
          </a:p>
          <a:p>
            <a:pPr marL="1657350" lvl="3" indent="-285750">
              <a:buFont typeface="Wingdings" panose="05000000000000000000" pitchFamily="2" charset="2"/>
              <a:buChar char="§"/>
            </a:pPr>
            <a:r>
              <a:rPr lang="tr-TR" sz="1600" dirty="0" smtClean="0"/>
              <a:t>R</a:t>
            </a:r>
            <a:r>
              <a:rPr lang="en-US" sz="1600" dirty="0" smtClean="0"/>
              <a:t>educe </a:t>
            </a:r>
            <a:r>
              <a:rPr lang="en-US" sz="1600" dirty="0"/>
              <a:t>regulatory burden - good relationships with local authorities can often make doing business easier</a:t>
            </a:r>
          </a:p>
          <a:p>
            <a:pPr marL="1657350" lvl="3" indent="-285750">
              <a:buFont typeface="Wingdings" panose="05000000000000000000" pitchFamily="2" charset="2"/>
              <a:buChar char="§"/>
            </a:pPr>
            <a:r>
              <a:rPr lang="tr-TR" sz="1600" dirty="0" smtClean="0"/>
              <a:t>I</a:t>
            </a:r>
            <a:r>
              <a:rPr lang="en-US" sz="1600" dirty="0" err="1" smtClean="0"/>
              <a:t>dentify</a:t>
            </a:r>
            <a:r>
              <a:rPr lang="en-US" sz="1600" dirty="0" smtClean="0"/>
              <a:t> </a:t>
            </a:r>
            <a:r>
              <a:rPr lang="en-US" sz="1600" dirty="0"/>
              <a:t>new business opportunities - </a:t>
            </a:r>
            <a:r>
              <a:rPr lang="en-US" sz="1600" dirty="0" err="1"/>
              <a:t>eg</a:t>
            </a:r>
            <a:r>
              <a:rPr lang="en-US" sz="1600" dirty="0"/>
              <a:t> for the development of new products or </a:t>
            </a:r>
            <a:r>
              <a:rPr lang="en-US" sz="1600" dirty="0" smtClean="0"/>
              <a:t>services</a:t>
            </a:r>
            <a:endParaRPr lang="tr-TR" sz="1600" dirty="0" smtClean="0"/>
          </a:p>
          <a:p>
            <a:pPr lvl="2"/>
            <a:endParaRPr lang="en-US" sz="1600" dirty="0"/>
          </a:p>
        </p:txBody>
      </p:sp>
    </p:spTree>
    <p:extLst>
      <p:ext uri="{BB962C8B-B14F-4D97-AF65-F5344CB8AC3E}">
        <p14:creationId xmlns:p14="http://schemas.microsoft.com/office/powerpoint/2010/main" val="241116327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p:cNvSpPr>
            <a:spLocks noGrp="1"/>
          </p:cNvSpPr>
          <p:nvPr>
            <p:ph type="dt" sz="half" idx="10"/>
          </p:nvPr>
        </p:nvSpPr>
        <p:spPr>
          <a:xfrm>
            <a:off x="637032" y="6037050"/>
            <a:ext cx="1082040" cy="365125"/>
          </a:xfrm>
        </p:spPr>
        <p:txBody>
          <a:bodyPr/>
          <a:lstStyle/>
          <a:p>
            <a:fld id="{FD52B978-2856-4BE4-9D73-E156F528D00C}" type="datetime10">
              <a:rPr lang="en-US" sz="2400" b="1" smtClean="0">
                <a:solidFill>
                  <a:schemeClr val="tx1"/>
                </a:solidFill>
              </a:rPr>
              <a:t>16:59</a:t>
            </a:fld>
            <a:endParaRPr lang="en-US" sz="2400" b="1" dirty="0">
              <a:solidFill>
                <a:schemeClr val="tx1"/>
              </a:solidFill>
            </a:endParaRPr>
          </a:p>
        </p:txBody>
      </p:sp>
      <p:grpSp>
        <p:nvGrpSpPr>
          <p:cNvPr id="3" name="Group 7">
            <a:extLst>
              <a:ext uri="{FF2B5EF4-FFF2-40B4-BE49-F238E27FC236}">
                <a16:creationId xmlns:a16="http://schemas.microsoft.com/office/drawing/2014/main" id="{4F80FCD9-6F6E-8C38-776D-E061987F0D62}"/>
              </a:ext>
            </a:extLst>
          </p:cNvPr>
          <p:cNvGrpSpPr/>
          <p:nvPr/>
        </p:nvGrpSpPr>
        <p:grpSpPr>
          <a:xfrm>
            <a:off x="228600" y="219075"/>
            <a:ext cx="11734800" cy="6419850"/>
            <a:chOff x="203755" y="143366"/>
            <a:chExt cx="11734800" cy="6419850"/>
          </a:xfrm>
        </p:grpSpPr>
        <p:sp>
          <p:nvSpPr>
            <p:cNvPr id="4" name="Rectangle 3">
              <a:extLst>
                <a:ext uri="{FF2B5EF4-FFF2-40B4-BE49-F238E27FC236}">
                  <a16:creationId xmlns:a16="http://schemas.microsoft.com/office/drawing/2014/main" id="{E7F73510-CE1C-7165-C8C4-9444DC4B9895}"/>
                </a:ext>
              </a:extLst>
            </p:cNvPr>
            <p:cNvSpPr/>
            <p:nvPr/>
          </p:nvSpPr>
          <p:spPr>
            <a:xfrm>
              <a:off x="203755" y="143366"/>
              <a:ext cx="11734800" cy="6419850"/>
            </a:xfrm>
            <a:prstGeom prst="rect">
              <a:avLst/>
            </a:prstGeom>
            <a:noFill/>
            <a:ln w="254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Picture 4">
              <a:extLst>
                <a:ext uri="{FF2B5EF4-FFF2-40B4-BE49-F238E27FC236}">
                  <a16:creationId xmlns:a16="http://schemas.microsoft.com/office/drawing/2014/main" id="{DDC51D5E-90AA-4CFF-EBB1-E46F15A650B3}"/>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10421922" y="5050116"/>
              <a:ext cx="1276350" cy="1276350"/>
            </a:xfrm>
            <a:prstGeom prst="rect">
              <a:avLst/>
            </a:prstGeom>
          </p:spPr>
        </p:pic>
        <p:sp>
          <p:nvSpPr>
            <p:cNvPr id="6" name="TextBox 6">
              <a:extLst>
                <a:ext uri="{FF2B5EF4-FFF2-40B4-BE49-F238E27FC236}">
                  <a16:creationId xmlns:a16="http://schemas.microsoft.com/office/drawing/2014/main" id="{4CB99B11-BEA2-20FC-B681-1D41A37D24E8}"/>
                </a:ext>
              </a:extLst>
            </p:cNvPr>
            <p:cNvSpPr txBox="1"/>
            <p:nvPr/>
          </p:nvSpPr>
          <p:spPr>
            <a:xfrm>
              <a:off x="493728" y="437266"/>
              <a:ext cx="3757336" cy="400110"/>
            </a:xfrm>
            <a:prstGeom prst="rect">
              <a:avLst/>
            </a:prstGeom>
            <a:noFill/>
          </p:spPr>
          <p:txBody>
            <a:bodyPr wrap="square" rtlCol="0">
              <a:spAutoFit/>
            </a:bodyPr>
            <a:lstStyle/>
            <a:p>
              <a:r>
                <a:rPr lang="tr-TR" sz="2000" b="1" u="sng" dirty="0" err="1"/>
                <a:t>Occupational</a:t>
              </a:r>
              <a:r>
                <a:rPr lang="tr-TR" sz="2000" b="1" u="sng" dirty="0"/>
                <a:t> </a:t>
              </a:r>
              <a:r>
                <a:rPr lang="tr-TR" sz="2000" b="1" u="sng" dirty="0" err="1"/>
                <a:t>Health</a:t>
              </a:r>
              <a:r>
                <a:rPr lang="tr-TR" sz="2000" b="1" u="sng" dirty="0"/>
                <a:t> </a:t>
              </a:r>
              <a:r>
                <a:rPr lang="tr-TR" sz="2000" b="1" u="sng" dirty="0" err="1"/>
                <a:t>and</a:t>
              </a:r>
              <a:r>
                <a:rPr lang="tr-TR" sz="2000" b="1" u="sng" dirty="0"/>
                <a:t> </a:t>
              </a:r>
              <a:r>
                <a:rPr lang="tr-TR" sz="2000" b="1" u="sng" dirty="0" err="1" smtClean="0"/>
                <a:t>Safety</a:t>
              </a:r>
              <a:r>
                <a:rPr lang="tr-TR" sz="2000" b="1" u="sng" dirty="0" smtClean="0"/>
                <a:t> II </a:t>
              </a:r>
              <a:endParaRPr lang="tr-TR" sz="2000" b="1" u="sng" dirty="0"/>
            </a:p>
          </p:txBody>
        </p:sp>
      </p:grpSp>
      <p:sp>
        <p:nvSpPr>
          <p:cNvPr id="7" name="Dikdörtgen 6"/>
          <p:cNvSpPr/>
          <p:nvPr/>
        </p:nvSpPr>
        <p:spPr>
          <a:xfrm>
            <a:off x="798396" y="1206985"/>
            <a:ext cx="11086085" cy="4062651"/>
          </a:xfrm>
          <a:prstGeom prst="rect">
            <a:avLst/>
          </a:prstGeom>
        </p:spPr>
        <p:txBody>
          <a:bodyPr wrap="square">
            <a:spAutoFit/>
          </a:bodyPr>
          <a:lstStyle/>
          <a:p>
            <a:endParaRPr lang="tr-TR" dirty="0" smtClean="0">
              <a:solidFill>
                <a:srgbClr val="000000"/>
              </a:solidFill>
            </a:endParaRPr>
          </a:p>
          <a:p>
            <a:pPr marL="285750" indent="-285750">
              <a:buFont typeface="Wingdings" panose="05000000000000000000" pitchFamily="2" charset="2"/>
              <a:buChar char="q"/>
            </a:pPr>
            <a:r>
              <a:rPr lang="en-US" sz="1600" u="sng" dirty="0" smtClean="0">
                <a:solidFill>
                  <a:srgbClr val="000000"/>
                </a:solidFill>
              </a:rPr>
              <a:t>Corporate </a:t>
            </a:r>
            <a:r>
              <a:rPr lang="tr-TR" sz="1600" u="sng" dirty="0" smtClean="0">
                <a:solidFill>
                  <a:srgbClr val="000000"/>
                </a:solidFill>
              </a:rPr>
              <a:t>S</a:t>
            </a:r>
            <a:r>
              <a:rPr lang="en-US" sz="1600" u="sng" dirty="0" err="1" smtClean="0">
                <a:solidFill>
                  <a:srgbClr val="000000"/>
                </a:solidFill>
              </a:rPr>
              <a:t>ocial</a:t>
            </a:r>
            <a:r>
              <a:rPr lang="en-US" sz="1600" u="sng" dirty="0" smtClean="0">
                <a:solidFill>
                  <a:srgbClr val="000000"/>
                </a:solidFill>
              </a:rPr>
              <a:t> </a:t>
            </a:r>
            <a:r>
              <a:rPr lang="tr-TR" sz="1600" u="sng" dirty="0" smtClean="0">
                <a:solidFill>
                  <a:srgbClr val="000000"/>
                </a:solidFill>
              </a:rPr>
              <a:t>R</a:t>
            </a:r>
            <a:r>
              <a:rPr lang="en-US" sz="1600" u="sng" dirty="0" err="1" smtClean="0">
                <a:solidFill>
                  <a:srgbClr val="000000"/>
                </a:solidFill>
              </a:rPr>
              <a:t>esponsibility</a:t>
            </a:r>
            <a:r>
              <a:rPr lang="en-US" sz="1600" u="sng" dirty="0">
                <a:solidFill>
                  <a:srgbClr val="000000"/>
                </a:solidFill>
              </a:rPr>
              <a:t>: </a:t>
            </a:r>
            <a:r>
              <a:rPr lang="tr-TR" sz="1600" u="sng" dirty="0" smtClean="0">
                <a:solidFill>
                  <a:srgbClr val="000000"/>
                </a:solidFill>
              </a:rPr>
              <a:t>E</a:t>
            </a:r>
            <a:r>
              <a:rPr lang="en-US" sz="1600" u="sng" dirty="0" err="1" smtClean="0">
                <a:solidFill>
                  <a:srgbClr val="000000"/>
                </a:solidFill>
              </a:rPr>
              <a:t>nvironmental</a:t>
            </a:r>
            <a:r>
              <a:rPr lang="en-US" sz="1600" u="sng" dirty="0" smtClean="0">
                <a:solidFill>
                  <a:srgbClr val="000000"/>
                </a:solidFill>
              </a:rPr>
              <a:t> </a:t>
            </a:r>
            <a:r>
              <a:rPr lang="tr-TR" sz="1600" u="sng" dirty="0" smtClean="0">
                <a:solidFill>
                  <a:srgbClr val="000000"/>
                </a:solidFill>
              </a:rPr>
              <a:t>I</a:t>
            </a:r>
            <a:r>
              <a:rPr lang="en-US" sz="1600" u="sng" dirty="0" err="1" smtClean="0">
                <a:solidFill>
                  <a:srgbClr val="000000"/>
                </a:solidFill>
              </a:rPr>
              <a:t>mpact</a:t>
            </a:r>
            <a:endParaRPr lang="tr-TR" sz="1600" u="sng" dirty="0" smtClean="0">
              <a:solidFill>
                <a:srgbClr val="000000"/>
              </a:solidFill>
            </a:endParaRPr>
          </a:p>
          <a:p>
            <a:endParaRPr lang="tr-TR" sz="1600" u="sng" dirty="0" smtClean="0">
              <a:solidFill>
                <a:srgbClr val="000000"/>
              </a:solidFill>
            </a:endParaRPr>
          </a:p>
          <a:p>
            <a:r>
              <a:rPr lang="tr-TR" sz="1600" dirty="0" smtClean="0"/>
              <a:t>	</a:t>
            </a:r>
            <a:r>
              <a:rPr lang="en-US" sz="1600" dirty="0" smtClean="0"/>
              <a:t>Corporate </a:t>
            </a:r>
            <a:r>
              <a:rPr lang="en-US" sz="1600" dirty="0"/>
              <a:t>social responsibility (CSR) can refer to a wide range of actions that businesses may take - from donating to </a:t>
            </a:r>
            <a:r>
              <a:rPr lang="tr-TR" sz="1600" dirty="0" smtClean="0"/>
              <a:t>	</a:t>
            </a:r>
            <a:r>
              <a:rPr lang="en-US" sz="1600" dirty="0" smtClean="0"/>
              <a:t>charity </a:t>
            </a:r>
            <a:r>
              <a:rPr lang="en-US" sz="1600" dirty="0"/>
              <a:t>to ethical trading. One primary focus of CSR is the environment</a:t>
            </a:r>
            <a:r>
              <a:rPr lang="en-US" sz="1600" dirty="0" smtClean="0"/>
              <a:t>.</a:t>
            </a:r>
            <a:endParaRPr lang="tr-TR" sz="1600" dirty="0" smtClean="0"/>
          </a:p>
          <a:p>
            <a:r>
              <a:rPr lang="tr-TR" sz="1600" dirty="0" smtClean="0"/>
              <a:t>	</a:t>
            </a:r>
            <a:r>
              <a:rPr lang="en-US" sz="1600" dirty="0" smtClean="0"/>
              <a:t>Environmental </a:t>
            </a:r>
            <a:r>
              <a:rPr lang="en-US" sz="1600" dirty="0"/>
              <a:t>CSR aims to reduce any damaging effects on the environment from your business processes. Activities </a:t>
            </a:r>
            <a:r>
              <a:rPr lang="tr-TR" sz="1600" dirty="0" smtClean="0"/>
              <a:t>	</a:t>
            </a:r>
            <a:r>
              <a:rPr lang="en-US" sz="1600" dirty="0" smtClean="0"/>
              <a:t>may </a:t>
            </a:r>
            <a:r>
              <a:rPr lang="en-US" sz="1600" dirty="0"/>
              <a:t>focus on:</a:t>
            </a:r>
          </a:p>
          <a:p>
            <a:pPr marL="1657350" lvl="3" indent="-285750">
              <a:buFont typeface="Wingdings" panose="05000000000000000000" pitchFamily="2" charset="2"/>
              <a:buChar char="§"/>
            </a:pPr>
            <a:r>
              <a:rPr lang="tr-TR" sz="1600" dirty="0" smtClean="0"/>
              <a:t>E</a:t>
            </a:r>
            <a:r>
              <a:rPr lang="en-US" sz="1600" dirty="0" err="1" smtClean="0"/>
              <a:t>nergy</a:t>
            </a:r>
            <a:r>
              <a:rPr lang="en-US" sz="1600" dirty="0" smtClean="0"/>
              <a:t> </a:t>
            </a:r>
            <a:r>
              <a:rPr lang="en-US" sz="1600" dirty="0"/>
              <a:t>use</a:t>
            </a:r>
          </a:p>
          <a:p>
            <a:pPr marL="1657350" lvl="3" indent="-285750">
              <a:buFont typeface="Wingdings" panose="05000000000000000000" pitchFamily="2" charset="2"/>
              <a:buChar char="§"/>
            </a:pPr>
            <a:r>
              <a:rPr lang="tr-TR" sz="1600" dirty="0" smtClean="0"/>
              <a:t>W</a:t>
            </a:r>
            <a:r>
              <a:rPr lang="en-US" sz="1600" dirty="0" err="1" smtClean="0"/>
              <a:t>ater</a:t>
            </a:r>
            <a:r>
              <a:rPr lang="en-US" sz="1600" dirty="0" smtClean="0"/>
              <a:t> </a:t>
            </a:r>
            <a:r>
              <a:rPr lang="en-US" sz="1600" dirty="0"/>
              <a:t>use</a:t>
            </a:r>
          </a:p>
          <a:p>
            <a:pPr marL="1657350" lvl="3" indent="-285750">
              <a:buFont typeface="Wingdings" panose="05000000000000000000" pitchFamily="2" charset="2"/>
              <a:buChar char="§"/>
            </a:pPr>
            <a:r>
              <a:rPr lang="tr-TR" sz="1600" dirty="0" smtClean="0"/>
              <a:t>W</a:t>
            </a:r>
            <a:r>
              <a:rPr lang="en-US" sz="1600" dirty="0" err="1" smtClean="0"/>
              <a:t>aste</a:t>
            </a:r>
            <a:r>
              <a:rPr lang="en-US" sz="1600" dirty="0" smtClean="0"/>
              <a:t> </a:t>
            </a:r>
            <a:r>
              <a:rPr lang="en-US" sz="1600" dirty="0"/>
              <a:t>management</a:t>
            </a:r>
          </a:p>
          <a:p>
            <a:pPr marL="1657350" lvl="3" indent="-285750">
              <a:buFont typeface="Wingdings" panose="05000000000000000000" pitchFamily="2" charset="2"/>
              <a:buChar char="§"/>
            </a:pPr>
            <a:r>
              <a:rPr lang="tr-TR" sz="1600" dirty="0" smtClean="0"/>
              <a:t>R</a:t>
            </a:r>
            <a:r>
              <a:rPr lang="en-US" sz="1600" dirty="0" err="1" smtClean="0"/>
              <a:t>ecycling</a:t>
            </a:r>
            <a:endParaRPr lang="en-US" sz="1600" dirty="0"/>
          </a:p>
          <a:p>
            <a:pPr marL="1657350" lvl="3" indent="-285750">
              <a:buFont typeface="Wingdings" panose="05000000000000000000" pitchFamily="2" charset="2"/>
              <a:buChar char="§"/>
            </a:pPr>
            <a:r>
              <a:rPr lang="tr-TR" sz="1600" dirty="0" smtClean="0"/>
              <a:t>E</a:t>
            </a:r>
            <a:r>
              <a:rPr lang="en-US" sz="1600" dirty="0" smtClean="0"/>
              <a:t>missions</a:t>
            </a:r>
            <a:endParaRPr lang="en-US" sz="1600" dirty="0"/>
          </a:p>
          <a:p>
            <a:pPr marL="1657350" lvl="3" indent="-285750">
              <a:buFont typeface="Wingdings" panose="05000000000000000000" pitchFamily="2" charset="2"/>
              <a:buChar char="§"/>
            </a:pPr>
            <a:r>
              <a:rPr lang="tr-TR" sz="1600" dirty="0" smtClean="0"/>
              <a:t>E</a:t>
            </a:r>
            <a:r>
              <a:rPr lang="en-US" sz="1600" dirty="0" smtClean="0"/>
              <a:t>co-friendly </a:t>
            </a:r>
            <a:r>
              <a:rPr lang="en-US" sz="1600" dirty="0"/>
              <a:t>office and business travel </a:t>
            </a:r>
            <a:r>
              <a:rPr lang="en-US" sz="1600" dirty="0" smtClean="0"/>
              <a:t>policies</a:t>
            </a:r>
            <a:endParaRPr lang="tr-TR" sz="1600" dirty="0" smtClean="0"/>
          </a:p>
          <a:p>
            <a:endParaRPr lang="tr-TR" sz="1600" dirty="0"/>
          </a:p>
          <a:p>
            <a:r>
              <a:rPr lang="tr-TR" sz="1600" dirty="0" smtClean="0"/>
              <a:t>	</a:t>
            </a:r>
            <a:r>
              <a:rPr lang="en-US" sz="1600" dirty="0" smtClean="0"/>
              <a:t>Some </a:t>
            </a:r>
            <a:r>
              <a:rPr lang="en-US" sz="1600" dirty="0"/>
              <a:t>of these are significant from both environmental and financial points of view.</a:t>
            </a:r>
          </a:p>
          <a:p>
            <a:endParaRPr lang="en-US" sz="1600" b="0" i="0" dirty="0">
              <a:solidFill>
                <a:srgbClr val="000000"/>
              </a:solidFill>
              <a:effectLst/>
            </a:endParaRPr>
          </a:p>
        </p:txBody>
      </p:sp>
    </p:spTree>
    <p:extLst>
      <p:ext uri="{BB962C8B-B14F-4D97-AF65-F5344CB8AC3E}">
        <p14:creationId xmlns:p14="http://schemas.microsoft.com/office/powerpoint/2010/main" val="335745814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p:cNvSpPr>
            <a:spLocks noGrp="1"/>
          </p:cNvSpPr>
          <p:nvPr>
            <p:ph type="dt" sz="half" idx="10"/>
          </p:nvPr>
        </p:nvSpPr>
        <p:spPr>
          <a:xfrm>
            <a:off x="518573" y="5954754"/>
            <a:ext cx="1173067" cy="365125"/>
          </a:xfrm>
        </p:spPr>
        <p:txBody>
          <a:bodyPr/>
          <a:lstStyle/>
          <a:p>
            <a:fld id="{5DBB18B1-ED7D-44BB-8F5D-C0DE91146256}" type="datetime10">
              <a:rPr lang="en-US" sz="2400" b="1" smtClean="0">
                <a:solidFill>
                  <a:schemeClr val="tx1"/>
                </a:solidFill>
              </a:rPr>
              <a:t>16:59</a:t>
            </a:fld>
            <a:endParaRPr lang="en-US" sz="2400" b="1" dirty="0">
              <a:solidFill>
                <a:schemeClr val="tx1"/>
              </a:solidFill>
            </a:endParaRPr>
          </a:p>
        </p:txBody>
      </p:sp>
      <p:grpSp>
        <p:nvGrpSpPr>
          <p:cNvPr id="3" name="Group 7">
            <a:extLst>
              <a:ext uri="{FF2B5EF4-FFF2-40B4-BE49-F238E27FC236}">
                <a16:creationId xmlns:a16="http://schemas.microsoft.com/office/drawing/2014/main" id="{4F80FCD9-6F6E-8C38-776D-E061987F0D62}"/>
              </a:ext>
            </a:extLst>
          </p:cNvPr>
          <p:cNvGrpSpPr/>
          <p:nvPr/>
        </p:nvGrpSpPr>
        <p:grpSpPr>
          <a:xfrm>
            <a:off x="228600" y="219075"/>
            <a:ext cx="11734800" cy="6419850"/>
            <a:chOff x="203755" y="143366"/>
            <a:chExt cx="11734800" cy="6419850"/>
          </a:xfrm>
        </p:grpSpPr>
        <p:sp>
          <p:nvSpPr>
            <p:cNvPr id="4" name="Rectangle 3">
              <a:extLst>
                <a:ext uri="{FF2B5EF4-FFF2-40B4-BE49-F238E27FC236}">
                  <a16:creationId xmlns:a16="http://schemas.microsoft.com/office/drawing/2014/main" id="{E7F73510-CE1C-7165-C8C4-9444DC4B9895}"/>
                </a:ext>
              </a:extLst>
            </p:cNvPr>
            <p:cNvSpPr/>
            <p:nvPr/>
          </p:nvSpPr>
          <p:spPr>
            <a:xfrm>
              <a:off x="203755" y="143366"/>
              <a:ext cx="11734800" cy="6419850"/>
            </a:xfrm>
            <a:prstGeom prst="rect">
              <a:avLst/>
            </a:prstGeom>
            <a:noFill/>
            <a:ln w="254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Picture 4">
              <a:extLst>
                <a:ext uri="{FF2B5EF4-FFF2-40B4-BE49-F238E27FC236}">
                  <a16:creationId xmlns:a16="http://schemas.microsoft.com/office/drawing/2014/main" id="{DDC51D5E-90AA-4CFF-EBB1-E46F15A650B3}"/>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10421922" y="5050116"/>
              <a:ext cx="1276350" cy="1276350"/>
            </a:xfrm>
            <a:prstGeom prst="rect">
              <a:avLst/>
            </a:prstGeom>
          </p:spPr>
        </p:pic>
        <p:sp>
          <p:nvSpPr>
            <p:cNvPr id="6" name="TextBox 6">
              <a:extLst>
                <a:ext uri="{FF2B5EF4-FFF2-40B4-BE49-F238E27FC236}">
                  <a16:creationId xmlns:a16="http://schemas.microsoft.com/office/drawing/2014/main" id="{4CB99B11-BEA2-20FC-B681-1D41A37D24E8}"/>
                </a:ext>
              </a:extLst>
            </p:cNvPr>
            <p:cNvSpPr txBox="1"/>
            <p:nvPr/>
          </p:nvSpPr>
          <p:spPr>
            <a:xfrm>
              <a:off x="493728" y="437266"/>
              <a:ext cx="3800878" cy="400110"/>
            </a:xfrm>
            <a:prstGeom prst="rect">
              <a:avLst/>
            </a:prstGeom>
            <a:noFill/>
          </p:spPr>
          <p:txBody>
            <a:bodyPr wrap="square" rtlCol="0">
              <a:spAutoFit/>
            </a:bodyPr>
            <a:lstStyle/>
            <a:p>
              <a:r>
                <a:rPr lang="tr-TR" sz="2000" b="1" u="sng" dirty="0" err="1"/>
                <a:t>Occupational</a:t>
              </a:r>
              <a:r>
                <a:rPr lang="tr-TR" sz="2000" b="1" u="sng" dirty="0"/>
                <a:t> </a:t>
              </a:r>
              <a:r>
                <a:rPr lang="tr-TR" sz="2000" b="1" u="sng" dirty="0" err="1"/>
                <a:t>Health</a:t>
              </a:r>
              <a:r>
                <a:rPr lang="tr-TR" sz="2000" b="1" u="sng" dirty="0"/>
                <a:t> </a:t>
              </a:r>
              <a:r>
                <a:rPr lang="tr-TR" sz="2000" b="1" u="sng" dirty="0" err="1"/>
                <a:t>and</a:t>
              </a:r>
              <a:r>
                <a:rPr lang="tr-TR" sz="2000" b="1" u="sng" dirty="0"/>
                <a:t> </a:t>
              </a:r>
              <a:r>
                <a:rPr lang="tr-TR" sz="2000" b="1" u="sng" dirty="0" err="1" smtClean="0"/>
                <a:t>Safety</a:t>
              </a:r>
              <a:r>
                <a:rPr lang="tr-TR" sz="2000" b="1" u="sng" dirty="0" smtClean="0"/>
                <a:t> II </a:t>
              </a:r>
              <a:endParaRPr lang="tr-TR" sz="2000" b="1" u="sng" dirty="0"/>
            </a:p>
          </p:txBody>
        </p:sp>
      </p:grpSp>
      <p:sp>
        <p:nvSpPr>
          <p:cNvPr id="7" name="Dikdörtgen 6"/>
          <p:cNvSpPr/>
          <p:nvPr/>
        </p:nvSpPr>
        <p:spPr>
          <a:xfrm>
            <a:off x="699247" y="1123588"/>
            <a:ext cx="11023870" cy="4524315"/>
          </a:xfrm>
          <a:prstGeom prst="rect">
            <a:avLst/>
          </a:prstGeom>
        </p:spPr>
        <p:txBody>
          <a:bodyPr wrap="square">
            <a:spAutoFit/>
          </a:bodyPr>
          <a:lstStyle/>
          <a:p>
            <a:pPr marL="742950" lvl="1" indent="-285750">
              <a:buFont typeface="Wingdings" panose="05000000000000000000" pitchFamily="2" charset="2"/>
              <a:buChar char="Ø"/>
            </a:pPr>
            <a:r>
              <a:rPr lang="en-US" sz="1600" i="1" dirty="0">
                <a:solidFill>
                  <a:srgbClr val="000000"/>
                </a:solidFill>
              </a:rPr>
              <a:t>Advantages of environmental CSR</a:t>
            </a:r>
          </a:p>
          <a:p>
            <a:r>
              <a:rPr lang="tr-TR" sz="1600" dirty="0" smtClean="0">
                <a:solidFill>
                  <a:srgbClr val="4A4A4A"/>
                </a:solidFill>
              </a:rPr>
              <a:t>	</a:t>
            </a:r>
            <a:r>
              <a:rPr lang="en-US" sz="1600" dirty="0" smtClean="0">
                <a:solidFill>
                  <a:srgbClr val="4A4A4A"/>
                </a:solidFill>
              </a:rPr>
              <a:t>Green </a:t>
            </a:r>
            <a:r>
              <a:rPr lang="en-US" sz="1600" dirty="0">
                <a:solidFill>
                  <a:srgbClr val="4A4A4A"/>
                </a:solidFill>
              </a:rPr>
              <a:t>CSR can reduce business risk, improve reputation and provide opportunities for cost savings. Even the simplest </a:t>
            </a:r>
            <a:r>
              <a:rPr lang="tr-TR" sz="1600" dirty="0" smtClean="0">
                <a:solidFill>
                  <a:srgbClr val="4A4A4A"/>
                </a:solidFill>
              </a:rPr>
              <a:t>	</a:t>
            </a:r>
            <a:r>
              <a:rPr lang="en-US" sz="1600" dirty="0" smtClean="0">
                <a:solidFill>
                  <a:srgbClr val="4A4A4A"/>
                </a:solidFill>
              </a:rPr>
              <a:t>energy </a:t>
            </a:r>
            <a:r>
              <a:rPr lang="en-US" sz="1600" dirty="0">
                <a:solidFill>
                  <a:srgbClr val="4A4A4A"/>
                </a:solidFill>
              </a:rPr>
              <a:t>efficiency measures can generate savings and make a difference to your business. For example:</a:t>
            </a:r>
          </a:p>
          <a:p>
            <a:pPr marL="1657350" lvl="3" indent="-285750">
              <a:buFont typeface="Wingdings" panose="05000000000000000000" pitchFamily="2" charset="2"/>
              <a:buChar char="§"/>
            </a:pPr>
            <a:r>
              <a:rPr lang="tr-TR" sz="1600" dirty="0" smtClean="0">
                <a:solidFill>
                  <a:srgbClr val="4A4A4A"/>
                </a:solidFill>
              </a:rPr>
              <a:t>S</a:t>
            </a:r>
            <a:r>
              <a:rPr lang="en-US" sz="1600" dirty="0" smtClean="0">
                <a:solidFill>
                  <a:srgbClr val="4A4A4A"/>
                </a:solidFill>
              </a:rPr>
              <a:t>witching </a:t>
            </a:r>
            <a:r>
              <a:rPr lang="en-US" sz="1600" dirty="0">
                <a:solidFill>
                  <a:srgbClr val="4A4A4A"/>
                </a:solidFill>
              </a:rPr>
              <a:t>off lights and equipment when not in use</a:t>
            </a:r>
          </a:p>
          <a:p>
            <a:pPr marL="1657350" lvl="3" indent="-285750">
              <a:buFont typeface="Wingdings" panose="05000000000000000000" pitchFamily="2" charset="2"/>
              <a:buChar char="§"/>
            </a:pPr>
            <a:r>
              <a:rPr lang="tr-TR" sz="1600" dirty="0" smtClean="0">
                <a:solidFill>
                  <a:srgbClr val="4A4A4A"/>
                </a:solidFill>
              </a:rPr>
              <a:t>R</a:t>
            </a:r>
            <a:r>
              <a:rPr lang="en-US" sz="1600" dirty="0" smtClean="0">
                <a:solidFill>
                  <a:srgbClr val="4A4A4A"/>
                </a:solidFill>
              </a:rPr>
              <a:t>educing </a:t>
            </a:r>
            <a:r>
              <a:rPr lang="en-US" sz="1600" dirty="0">
                <a:solidFill>
                  <a:srgbClr val="4A4A4A"/>
                </a:solidFill>
              </a:rPr>
              <a:t>the use of water</a:t>
            </a:r>
          </a:p>
          <a:p>
            <a:pPr marL="1657350" lvl="3" indent="-285750">
              <a:buFont typeface="Wingdings" panose="05000000000000000000" pitchFamily="2" charset="2"/>
              <a:buChar char="§"/>
            </a:pPr>
            <a:r>
              <a:rPr lang="tr-TR" sz="1600" dirty="0" smtClean="0">
                <a:solidFill>
                  <a:srgbClr val="4A4A4A"/>
                </a:solidFill>
              </a:rPr>
              <a:t>R</a:t>
            </a:r>
            <a:r>
              <a:rPr lang="en-US" sz="1600" dirty="0" smtClean="0">
                <a:solidFill>
                  <a:srgbClr val="4A4A4A"/>
                </a:solidFill>
              </a:rPr>
              <a:t>educing </a:t>
            </a:r>
            <a:r>
              <a:rPr lang="en-US" sz="1600" dirty="0">
                <a:solidFill>
                  <a:srgbClr val="4A4A4A"/>
                </a:solidFill>
              </a:rPr>
              <a:t>the amount of paper you </a:t>
            </a:r>
            <a:r>
              <a:rPr lang="en-US" sz="1600" dirty="0" smtClean="0">
                <a:solidFill>
                  <a:srgbClr val="4A4A4A"/>
                </a:solidFill>
              </a:rPr>
              <a:t>waste</a:t>
            </a:r>
            <a:endParaRPr lang="tr-TR" sz="1600" dirty="0" smtClean="0">
              <a:solidFill>
                <a:srgbClr val="4A4A4A"/>
              </a:solidFill>
            </a:endParaRPr>
          </a:p>
          <a:p>
            <a:pPr lvl="2"/>
            <a:endParaRPr lang="en-US" sz="1600" dirty="0">
              <a:solidFill>
                <a:srgbClr val="4A4A4A"/>
              </a:solidFill>
            </a:endParaRPr>
          </a:p>
          <a:p>
            <a:r>
              <a:rPr lang="tr-TR" sz="1600" dirty="0" smtClean="0">
                <a:solidFill>
                  <a:srgbClr val="4A4A4A"/>
                </a:solidFill>
              </a:rPr>
              <a:t>	</a:t>
            </a:r>
            <a:r>
              <a:rPr lang="en-US" sz="1600" dirty="0" smtClean="0">
                <a:solidFill>
                  <a:srgbClr val="4A4A4A"/>
                </a:solidFill>
              </a:rPr>
              <a:t>Caring </a:t>
            </a:r>
            <a:r>
              <a:rPr lang="en-US" sz="1600" dirty="0">
                <a:solidFill>
                  <a:srgbClr val="4A4A4A"/>
                </a:solidFill>
              </a:rPr>
              <a:t>about the environment can increase revenue too. Many customers prefer to buy from responsible companies.</a:t>
            </a:r>
          </a:p>
          <a:p>
            <a:pPr marL="285750" indent="-285750">
              <a:buFont typeface="Wingdings" panose="05000000000000000000" pitchFamily="2" charset="2"/>
              <a:buChar char="Ø"/>
            </a:pPr>
            <a:endParaRPr lang="tr-TR" sz="1600" dirty="0" smtClean="0">
              <a:solidFill>
                <a:srgbClr val="000000"/>
              </a:solidFill>
            </a:endParaRPr>
          </a:p>
          <a:p>
            <a:pPr marL="742950" lvl="1" indent="-285750">
              <a:buFont typeface="Wingdings" panose="05000000000000000000" pitchFamily="2" charset="2"/>
              <a:buChar char="Ø"/>
            </a:pPr>
            <a:r>
              <a:rPr lang="en-US" sz="1600" i="1" dirty="0" smtClean="0">
                <a:solidFill>
                  <a:srgbClr val="000000"/>
                </a:solidFill>
              </a:rPr>
              <a:t>How </a:t>
            </a:r>
            <a:r>
              <a:rPr lang="en-US" sz="1600" i="1" dirty="0">
                <a:solidFill>
                  <a:srgbClr val="000000"/>
                </a:solidFill>
              </a:rPr>
              <a:t>to reduce your environmental impact</a:t>
            </a:r>
          </a:p>
          <a:p>
            <a:r>
              <a:rPr lang="tr-TR" sz="1600" dirty="0" smtClean="0">
                <a:solidFill>
                  <a:srgbClr val="4A4A4A"/>
                </a:solidFill>
              </a:rPr>
              <a:t>	</a:t>
            </a:r>
            <a:r>
              <a:rPr lang="en-US" sz="1600" dirty="0" smtClean="0">
                <a:solidFill>
                  <a:srgbClr val="4A4A4A"/>
                </a:solidFill>
              </a:rPr>
              <a:t>You </a:t>
            </a:r>
            <a:r>
              <a:rPr lang="en-US" sz="1600" dirty="0">
                <a:solidFill>
                  <a:srgbClr val="4A4A4A"/>
                </a:solidFill>
              </a:rPr>
              <a:t>can reduce your </a:t>
            </a:r>
            <a:r>
              <a:rPr lang="tr-TR" sz="1600" dirty="0" err="1" smtClean="0">
                <a:solidFill>
                  <a:srgbClr val="4A4A4A"/>
                </a:solidFill>
              </a:rPr>
              <a:t>business</a:t>
            </a:r>
            <a:r>
              <a:rPr lang="tr-TR" sz="1600" dirty="0" smtClean="0">
                <a:solidFill>
                  <a:srgbClr val="4A4A4A"/>
                </a:solidFill>
              </a:rPr>
              <a:t>’ </a:t>
            </a:r>
            <a:r>
              <a:rPr lang="tr-TR" sz="1600" dirty="0" err="1" smtClean="0">
                <a:solidFill>
                  <a:srgbClr val="4A4A4A"/>
                </a:solidFill>
              </a:rPr>
              <a:t>environmental</a:t>
            </a:r>
            <a:r>
              <a:rPr lang="tr-TR" sz="1600" dirty="0" smtClean="0">
                <a:solidFill>
                  <a:srgbClr val="4A4A4A"/>
                </a:solidFill>
              </a:rPr>
              <a:t> </a:t>
            </a:r>
            <a:r>
              <a:rPr lang="tr-TR" sz="1600" dirty="0" err="1" smtClean="0">
                <a:solidFill>
                  <a:srgbClr val="4A4A4A"/>
                </a:solidFill>
              </a:rPr>
              <a:t>impact</a:t>
            </a:r>
            <a:r>
              <a:rPr lang="tr-TR" sz="1600" dirty="0" smtClean="0">
                <a:solidFill>
                  <a:srgbClr val="4A4A4A"/>
                </a:solidFill>
              </a:rPr>
              <a:t> </a:t>
            </a:r>
            <a:r>
              <a:rPr lang="en-US" sz="1600" dirty="0" smtClean="0">
                <a:solidFill>
                  <a:srgbClr val="4A4A4A"/>
                </a:solidFill>
              </a:rPr>
              <a:t>in </a:t>
            </a:r>
            <a:r>
              <a:rPr lang="en-US" sz="1600" dirty="0">
                <a:solidFill>
                  <a:srgbClr val="4A4A4A"/>
                </a:solidFill>
              </a:rPr>
              <a:t>many ways. For example, you can:</a:t>
            </a:r>
          </a:p>
          <a:p>
            <a:pPr marL="1657350" lvl="3" indent="-285750">
              <a:buFont typeface="Wingdings" panose="05000000000000000000" pitchFamily="2" charset="2"/>
              <a:buChar char="§"/>
            </a:pPr>
            <a:r>
              <a:rPr lang="tr-TR" sz="1600" dirty="0" smtClean="0">
                <a:solidFill>
                  <a:srgbClr val="4A4A4A"/>
                </a:solidFill>
              </a:rPr>
              <a:t>C</a:t>
            </a:r>
            <a:r>
              <a:rPr lang="en-US" sz="1600" dirty="0" err="1" smtClean="0">
                <a:solidFill>
                  <a:srgbClr val="4A4A4A"/>
                </a:solidFill>
              </a:rPr>
              <a:t>reate</a:t>
            </a:r>
            <a:r>
              <a:rPr lang="en-US" sz="1600" dirty="0" smtClean="0">
                <a:solidFill>
                  <a:srgbClr val="4A4A4A"/>
                </a:solidFill>
              </a:rPr>
              <a:t> </a:t>
            </a:r>
            <a:r>
              <a:rPr lang="en-US" sz="1600" dirty="0">
                <a:solidFill>
                  <a:srgbClr val="4A4A4A"/>
                </a:solidFill>
              </a:rPr>
              <a:t>products that can be recycled</a:t>
            </a:r>
          </a:p>
          <a:p>
            <a:pPr marL="1657350" lvl="3" indent="-285750">
              <a:buFont typeface="Wingdings" panose="05000000000000000000" pitchFamily="2" charset="2"/>
              <a:buChar char="§"/>
            </a:pPr>
            <a:r>
              <a:rPr lang="tr-TR" sz="1600" dirty="0" smtClean="0">
                <a:solidFill>
                  <a:srgbClr val="4A4A4A"/>
                </a:solidFill>
              </a:rPr>
              <a:t>O</a:t>
            </a:r>
            <a:r>
              <a:rPr lang="en-US" sz="1600" dirty="0" err="1" smtClean="0">
                <a:solidFill>
                  <a:srgbClr val="4A4A4A"/>
                </a:solidFill>
              </a:rPr>
              <a:t>ptimise</a:t>
            </a:r>
            <a:r>
              <a:rPr lang="en-US" sz="1600" dirty="0" smtClean="0">
                <a:solidFill>
                  <a:srgbClr val="4A4A4A"/>
                </a:solidFill>
              </a:rPr>
              <a:t> </a:t>
            </a:r>
            <a:r>
              <a:rPr lang="en-US" sz="1600" dirty="0">
                <a:solidFill>
                  <a:srgbClr val="4A4A4A"/>
                </a:solidFill>
              </a:rPr>
              <a:t>your product life cycle</a:t>
            </a:r>
          </a:p>
          <a:p>
            <a:pPr marL="1657350" lvl="3" indent="-285750">
              <a:buFont typeface="Wingdings" panose="05000000000000000000" pitchFamily="2" charset="2"/>
              <a:buChar char="§"/>
            </a:pPr>
            <a:r>
              <a:rPr lang="tr-TR" sz="1600" dirty="0" smtClean="0">
                <a:solidFill>
                  <a:srgbClr val="4A4A4A"/>
                </a:solidFill>
              </a:rPr>
              <a:t>S</a:t>
            </a:r>
            <a:r>
              <a:rPr lang="en-US" sz="1600" dirty="0" err="1" smtClean="0">
                <a:solidFill>
                  <a:srgbClr val="4A4A4A"/>
                </a:solidFill>
              </a:rPr>
              <a:t>ource</a:t>
            </a:r>
            <a:r>
              <a:rPr lang="en-US" sz="1600" dirty="0" smtClean="0">
                <a:solidFill>
                  <a:srgbClr val="4A4A4A"/>
                </a:solidFill>
              </a:rPr>
              <a:t> </a:t>
            </a:r>
            <a:r>
              <a:rPr lang="en-US" sz="1600" dirty="0">
                <a:solidFill>
                  <a:srgbClr val="4A4A4A"/>
                </a:solidFill>
              </a:rPr>
              <a:t>responsibly (</a:t>
            </a:r>
            <a:r>
              <a:rPr lang="en-US" sz="1600" dirty="0" err="1">
                <a:solidFill>
                  <a:srgbClr val="4A4A4A"/>
                </a:solidFill>
              </a:rPr>
              <a:t>eg</a:t>
            </a:r>
            <a:r>
              <a:rPr lang="en-US" sz="1600" dirty="0">
                <a:solidFill>
                  <a:srgbClr val="4A4A4A"/>
                </a:solidFill>
              </a:rPr>
              <a:t> using recycled materials and sustainable timber)</a:t>
            </a:r>
          </a:p>
          <a:p>
            <a:pPr marL="1657350" lvl="3" indent="-285750">
              <a:buFont typeface="Wingdings" panose="05000000000000000000" pitchFamily="2" charset="2"/>
              <a:buChar char="§"/>
            </a:pPr>
            <a:r>
              <a:rPr lang="tr-TR" sz="1600" dirty="0" smtClean="0">
                <a:solidFill>
                  <a:srgbClr val="4A4A4A"/>
                </a:solidFill>
              </a:rPr>
              <a:t>R</a:t>
            </a:r>
            <a:r>
              <a:rPr lang="en-US" sz="1600" dirty="0" smtClean="0">
                <a:solidFill>
                  <a:srgbClr val="4A4A4A"/>
                </a:solidFill>
              </a:rPr>
              <a:t>educe </a:t>
            </a:r>
            <a:r>
              <a:rPr lang="en-US" sz="1600" dirty="0">
                <a:solidFill>
                  <a:srgbClr val="4A4A4A"/>
                </a:solidFill>
              </a:rPr>
              <a:t>packaging</a:t>
            </a:r>
          </a:p>
          <a:p>
            <a:pPr marL="1657350" lvl="3" indent="-285750">
              <a:buFont typeface="Wingdings" panose="05000000000000000000" pitchFamily="2" charset="2"/>
              <a:buChar char="§"/>
            </a:pPr>
            <a:r>
              <a:rPr lang="tr-TR" sz="1600" dirty="0" smtClean="0">
                <a:solidFill>
                  <a:srgbClr val="4A4A4A"/>
                </a:solidFill>
              </a:rPr>
              <a:t>B</a:t>
            </a:r>
            <a:r>
              <a:rPr lang="en-US" sz="1600" dirty="0" err="1" smtClean="0">
                <a:solidFill>
                  <a:srgbClr val="4A4A4A"/>
                </a:solidFill>
              </a:rPr>
              <a:t>uy</a:t>
            </a:r>
            <a:r>
              <a:rPr lang="en-US" sz="1600" dirty="0" smtClean="0">
                <a:solidFill>
                  <a:srgbClr val="4A4A4A"/>
                </a:solidFill>
              </a:rPr>
              <a:t> </a:t>
            </a:r>
            <a:r>
              <a:rPr lang="en-US" sz="1600" dirty="0">
                <a:solidFill>
                  <a:srgbClr val="4A4A4A"/>
                </a:solidFill>
              </a:rPr>
              <a:t>locally to save fuel costs</a:t>
            </a:r>
          </a:p>
          <a:p>
            <a:pPr marL="1657350" lvl="3" indent="-285750">
              <a:buFont typeface="Wingdings" panose="05000000000000000000" pitchFamily="2" charset="2"/>
              <a:buChar char="§"/>
            </a:pPr>
            <a:r>
              <a:rPr lang="tr-TR" sz="1600" dirty="0" smtClean="0">
                <a:solidFill>
                  <a:srgbClr val="4A4A4A"/>
                </a:solidFill>
              </a:rPr>
              <a:t>C</a:t>
            </a:r>
            <a:r>
              <a:rPr lang="en-US" sz="1600" dirty="0" err="1" smtClean="0">
                <a:solidFill>
                  <a:srgbClr val="4A4A4A"/>
                </a:solidFill>
              </a:rPr>
              <a:t>reate</a:t>
            </a:r>
            <a:r>
              <a:rPr lang="en-US" sz="1600" dirty="0" smtClean="0">
                <a:solidFill>
                  <a:srgbClr val="4A4A4A"/>
                </a:solidFill>
              </a:rPr>
              <a:t> </a:t>
            </a:r>
            <a:r>
              <a:rPr lang="en-US" sz="1600" dirty="0">
                <a:solidFill>
                  <a:srgbClr val="4A4A4A"/>
                </a:solidFill>
              </a:rPr>
              <a:t>an efficient (and fuel-efficient) distribution network</a:t>
            </a:r>
          </a:p>
          <a:p>
            <a:pPr marL="1657350" lvl="3" indent="-285750">
              <a:buFont typeface="Wingdings" panose="05000000000000000000" pitchFamily="2" charset="2"/>
              <a:buChar char="§"/>
            </a:pPr>
            <a:r>
              <a:rPr lang="tr-TR" sz="1600" dirty="0" smtClean="0">
                <a:solidFill>
                  <a:srgbClr val="4A4A4A"/>
                </a:solidFill>
              </a:rPr>
              <a:t>W</a:t>
            </a:r>
            <a:r>
              <a:rPr lang="en-US" sz="1600" dirty="0" err="1" smtClean="0">
                <a:solidFill>
                  <a:srgbClr val="4A4A4A"/>
                </a:solidFill>
              </a:rPr>
              <a:t>ork</a:t>
            </a:r>
            <a:r>
              <a:rPr lang="en-US" sz="1600" dirty="0" smtClean="0">
                <a:solidFill>
                  <a:srgbClr val="4A4A4A"/>
                </a:solidFill>
              </a:rPr>
              <a:t> </a:t>
            </a:r>
            <a:r>
              <a:rPr lang="en-US" sz="1600" dirty="0">
                <a:solidFill>
                  <a:srgbClr val="4A4A4A"/>
                </a:solidFill>
              </a:rPr>
              <a:t>with environmentally conscious suppliers and distributors</a:t>
            </a:r>
            <a:endParaRPr lang="en-US" sz="1600" b="0" i="0" dirty="0">
              <a:solidFill>
                <a:srgbClr val="4A4A4A"/>
              </a:solidFill>
              <a:effectLst/>
            </a:endParaRPr>
          </a:p>
        </p:txBody>
      </p:sp>
    </p:spTree>
    <p:extLst>
      <p:ext uri="{BB962C8B-B14F-4D97-AF65-F5344CB8AC3E}">
        <p14:creationId xmlns:p14="http://schemas.microsoft.com/office/powerpoint/2010/main" val="159081588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p:cNvSpPr>
            <a:spLocks noGrp="1"/>
          </p:cNvSpPr>
          <p:nvPr>
            <p:ph type="dt" sz="half" idx="10"/>
          </p:nvPr>
        </p:nvSpPr>
        <p:spPr>
          <a:xfrm>
            <a:off x="518573" y="5954754"/>
            <a:ext cx="1173067" cy="365125"/>
          </a:xfrm>
        </p:spPr>
        <p:txBody>
          <a:bodyPr/>
          <a:lstStyle/>
          <a:p>
            <a:fld id="{5DBB18B1-ED7D-44BB-8F5D-C0DE91146256}" type="datetime10">
              <a:rPr lang="en-US" sz="2400" b="1" smtClean="0">
                <a:solidFill>
                  <a:schemeClr val="tx1"/>
                </a:solidFill>
              </a:rPr>
              <a:t>16:59</a:t>
            </a:fld>
            <a:endParaRPr lang="en-US" sz="2400" b="1" dirty="0">
              <a:solidFill>
                <a:schemeClr val="tx1"/>
              </a:solidFill>
            </a:endParaRPr>
          </a:p>
        </p:txBody>
      </p:sp>
      <p:grpSp>
        <p:nvGrpSpPr>
          <p:cNvPr id="3" name="Group 7">
            <a:extLst>
              <a:ext uri="{FF2B5EF4-FFF2-40B4-BE49-F238E27FC236}">
                <a16:creationId xmlns:a16="http://schemas.microsoft.com/office/drawing/2014/main" id="{4F80FCD9-6F6E-8C38-776D-E061987F0D62}"/>
              </a:ext>
            </a:extLst>
          </p:cNvPr>
          <p:cNvGrpSpPr/>
          <p:nvPr/>
        </p:nvGrpSpPr>
        <p:grpSpPr>
          <a:xfrm>
            <a:off x="228600" y="219075"/>
            <a:ext cx="11734800" cy="6419850"/>
            <a:chOff x="203755" y="143366"/>
            <a:chExt cx="11734800" cy="6419850"/>
          </a:xfrm>
        </p:grpSpPr>
        <p:sp>
          <p:nvSpPr>
            <p:cNvPr id="4" name="Rectangle 3">
              <a:extLst>
                <a:ext uri="{FF2B5EF4-FFF2-40B4-BE49-F238E27FC236}">
                  <a16:creationId xmlns:a16="http://schemas.microsoft.com/office/drawing/2014/main" id="{E7F73510-CE1C-7165-C8C4-9444DC4B9895}"/>
                </a:ext>
              </a:extLst>
            </p:cNvPr>
            <p:cNvSpPr/>
            <p:nvPr/>
          </p:nvSpPr>
          <p:spPr>
            <a:xfrm>
              <a:off x="203755" y="143366"/>
              <a:ext cx="11734800" cy="6419850"/>
            </a:xfrm>
            <a:prstGeom prst="rect">
              <a:avLst/>
            </a:prstGeom>
            <a:noFill/>
            <a:ln w="254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Picture 4">
              <a:extLst>
                <a:ext uri="{FF2B5EF4-FFF2-40B4-BE49-F238E27FC236}">
                  <a16:creationId xmlns:a16="http://schemas.microsoft.com/office/drawing/2014/main" id="{DDC51D5E-90AA-4CFF-EBB1-E46F15A650B3}"/>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10421922" y="5050116"/>
              <a:ext cx="1276350" cy="1276350"/>
            </a:xfrm>
            <a:prstGeom prst="rect">
              <a:avLst/>
            </a:prstGeom>
          </p:spPr>
        </p:pic>
        <p:sp>
          <p:nvSpPr>
            <p:cNvPr id="6" name="TextBox 6">
              <a:extLst>
                <a:ext uri="{FF2B5EF4-FFF2-40B4-BE49-F238E27FC236}">
                  <a16:creationId xmlns:a16="http://schemas.microsoft.com/office/drawing/2014/main" id="{4CB99B11-BEA2-20FC-B681-1D41A37D24E8}"/>
                </a:ext>
              </a:extLst>
            </p:cNvPr>
            <p:cNvSpPr txBox="1"/>
            <p:nvPr/>
          </p:nvSpPr>
          <p:spPr>
            <a:xfrm>
              <a:off x="493728" y="437266"/>
              <a:ext cx="3800878" cy="400110"/>
            </a:xfrm>
            <a:prstGeom prst="rect">
              <a:avLst/>
            </a:prstGeom>
            <a:noFill/>
          </p:spPr>
          <p:txBody>
            <a:bodyPr wrap="square" rtlCol="0">
              <a:spAutoFit/>
            </a:bodyPr>
            <a:lstStyle/>
            <a:p>
              <a:r>
                <a:rPr lang="tr-TR" sz="2000" b="1" u="sng" dirty="0" err="1"/>
                <a:t>Occupational</a:t>
              </a:r>
              <a:r>
                <a:rPr lang="tr-TR" sz="2000" b="1" u="sng" dirty="0"/>
                <a:t> </a:t>
              </a:r>
              <a:r>
                <a:rPr lang="tr-TR" sz="2000" b="1" u="sng" dirty="0" err="1"/>
                <a:t>Health</a:t>
              </a:r>
              <a:r>
                <a:rPr lang="tr-TR" sz="2000" b="1" u="sng" dirty="0"/>
                <a:t> </a:t>
              </a:r>
              <a:r>
                <a:rPr lang="tr-TR" sz="2000" b="1" u="sng" dirty="0" err="1"/>
                <a:t>and</a:t>
              </a:r>
              <a:r>
                <a:rPr lang="tr-TR" sz="2000" b="1" u="sng" dirty="0"/>
                <a:t> </a:t>
              </a:r>
              <a:r>
                <a:rPr lang="tr-TR" sz="2000" b="1" u="sng" dirty="0" err="1" smtClean="0"/>
                <a:t>Safety</a:t>
              </a:r>
              <a:r>
                <a:rPr lang="tr-TR" sz="2000" b="1" u="sng" dirty="0" smtClean="0"/>
                <a:t> II </a:t>
              </a:r>
              <a:endParaRPr lang="tr-TR" sz="2000" b="1" u="sng" dirty="0"/>
            </a:p>
          </p:txBody>
        </p:sp>
      </p:grpSp>
      <p:sp>
        <p:nvSpPr>
          <p:cNvPr id="7" name="Dikdörtgen 6"/>
          <p:cNvSpPr/>
          <p:nvPr/>
        </p:nvSpPr>
        <p:spPr>
          <a:xfrm>
            <a:off x="518573" y="1664204"/>
            <a:ext cx="10919012" cy="3539430"/>
          </a:xfrm>
          <a:prstGeom prst="rect">
            <a:avLst/>
          </a:prstGeom>
        </p:spPr>
        <p:txBody>
          <a:bodyPr wrap="square">
            <a:spAutoFit/>
          </a:bodyPr>
          <a:lstStyle/>
          <a:p>
            <a:pPr marL="742950" lvl="1" indent="-285750">
              <a:buFont typeface="Wingdings" panose="05000000000000000000" pitchFamily="2" charset="2"/>
              <a:buChar char="q"/>
            </a:pPr>
            <a:r>
              <a:rPr lang="en-US" sz="1600" u="sng" dirty="0"/>
              <a:t>Corporate social responsibility: ethical trading</a:t>
            </a:r>
          </a:p>
          <a:p>
            <a:pPr algn="ctr"/>
            <a:endParaRPr lang="en-US" sz="1600" b="1" dirty="0"/>
          </a:p>
          <a:p>
            <a:r>
              <a:rPr lang="tr-TR" sz="1600" dirty="0" smtClean="0"/>
              <a:t>	</a:t>
            </a:r>
            <a:r>
              <a:rPr lang="en-US" sz="1600" dirty="0" smtClean="0"/>
              <a:t>Ethical </a:t>
            </a:r>
            <a:r>
              <a:rPr lang="en-US" sz="1600" dirty="0"/>
              <a:t>trading focuses on protecting workers' rights throughout the supply chain. By treating your employees, your </a:t>
            </a:r>
            <a:r>
              <a:rPr lang="tr-TR" sz="1600" dirty="0" smtClean="0"/>
              <a:t>	</a:t>
            </a:r>
            <a:r>
              <a:rPr lang="en-US" sz="1600" dirty="0" smtClean="0"/>
              <a:t>suppliers </a:t>
            </a:r>
            <a:r>
              <a:rPr lang="en-US" sz="1600" dirty="0"/>
              <a:t>and their workers fairly and ethically, you can demonstrate corporate social responsibility (CSR</a:t>
            </a:r>
            <a:r>
              <a:rPr lang="en-US" sz="1600" dirty="0" smtClean="0"/>
              <a:t>).</a:t>
            </a:r>
            <a:endParaRPr lang="tr-TR" sz="1600" dirty="0" smtClean="0"/>
          </a:p>
          <a:p>
            <a:endParaRPr lang="en-US" sz="1600" dirty="0"/>
          </a:p>
          <a:p>
            <a:r>
              <a:rPr lang="tr-TR" sz="1600" dirty="0" smtClean="0"/>
              <a:t>	</a:t>
            </a:r>
            <a:r>
              <a:rPr lang="en-US" sz="1600" dirty="0" smtClean="0"/>
              <a:t>Ethical </a:t>
            </a:r>
            <a:r>
              <a:rPr lang="en-US" sz="1600" dirty="0"/>
              <a:t>trade is about the purchasing practices of your business - and the steps you take to ensure that you and your </a:t>
            </a:r>
            <a:r>
              <a:rPr lang="tr-TR" sz="1600" dirty="0" smtClean="0"/>
              <a:t>	</a:t>
            </a:r>
            <a:r>
              <a:rPr lang="en-US" sz="1600" dirty="0" smtClean="0"/>
              <a:t>supplier </a:t>
            </a:r>
            <a:r>
              <a:rPr lang="en-US" sz="1600" dirty="0"/>
              <a:t>companies respect workers' rights.</a:t>
            </a:r>
          </a:p>
          <a:p>
            <a:r>
              <a:rPr lang="tr-TR" sz="1600" dirty="0" smtClean="0"/>
              <a:t>	</a:t>
            </a:r>
          </a:p>
          <a:p>
            <a:r>
              <a:rPr lang="tr-TR" sz="1600" dirty="0"/>
              <a:t>	</a:t>
            </a:r>
            <a:r>
              <a:rPr lang="en-US" sz="1600" dirty="0" smtClean="0"/>
              <a:t>The </a:t>
            </a:r>
            <a:r>
              <a:rPr lang="en-US" sz="1600" dirty="0"/>
              <a:t>term </a:t>
            </a:r>
            <a:r>
              <a:rPr lang="tr-TR" sz="1600" dirty="0" err="1" smtClean="0"/>
              <a:t>ethical</a:t>
            </a:r>
            <a:r>
              <a:rPr lang="tr-TR" sz="1600" dirty="0" smtClean="0"/>
              <a:t> </a:t>
            </a:r>
            <a:r>
              <a:rPr lang="tr-TR" sz="1600" dirty="0" err="1" smtClean="0"/>
              <a:t>trading</a:t>
            </a:r>
            <a:r>
              <a:rPr lang="en-US" sz="1600" dirty="0"/>
              <a:t> often implies socially responsible sourcing, which focuses on:</a:t>
            </a:r>
          </a:p>
          <a:p>
            <a:pPr marL="1657350" lvl="3" indent="-285750">
              <a:buFont typeface="Wingdings" panose="05000000000000000000" pitchFamily="2" charset="2"/>
              <a:buChar char="§"/>
            </a:pPr>
            <a:r>
              <a:rPr lang="tr-TR" sz="1600" dirty="0" smtClean="0"/>
              <a:t>W</a:t>
            </a:r>
            <a:r>
              <a:rPr lang="en-US" sz="1600" dirty="0" err="1" smtClean="0"/>
              <a:t>orker</a:t>
            </a:r>
            <a:r>
              <a:rPr lang="en-US" sz="1600" dirty="0" smtClean="0"/>
              <a:t> </a:t>
            </a:r>
            <a:r>
              <a:rPr lang="en-US" sz="1600" dirty="0"/>
              <a:t>welfare</a:t>
            </a:r>
          </a:p>
          <a:p>
            <a:pPr marL="1657350" lvl="3" indent="-285750">
              <a:buFont typeface="Wingdings" panose="05000000000000000000" pitchFamily="2" charset="2"/>
              <a:buChar char="§"/>
            </a:pPr>
            <a:r>
              <a:rPr lang="tr-TR" sz="1600" dirty="0" smtClean="0"/>
              <a:t>A</a:t>
            </a:r>
            <a:r>
              <a:rPr lang="en-US" sz="1600" dirty="0" err="1" smtClean="0"/>
              <a:t>gricultural</a:t>
            </a:r>
            <a:r>
              <a:rPr lang="en-US" sz="1600" dirty="0" smtClean="0"/>
              <a:t> </a:t>
            </a:r>
            <a:r>
              <a:rPr lang="en-US" sz="1600" dirty="0"/>
              <a:t>practice</a:t>
            </a:r>
          </a:p>
          <a:p>
            <a:pPr marL="1657350" lvl="3" indent="-285750">
              <a:buFont typeface="Wingdings" panose="05000000000000000000" pitchFamily="2" charset="2"/>
              <a:buChar char="§"/>
            </a:pPr>
            <a:r>
              <a:rPr lang="tr-TR" sz="1600" dirty="0" smtClean="0"/>
              <a:t>N</a:t>
            </a:r>
            <a:r>
              <a:rPr lang="en-US" sz="1600" dirty="0" err="1" smtClean="0"/>
              <a:t>atural</a:t>
            </a:r>
            <a:r>
              <a:rPr lang="en-US" sz="1600" dirty="0" smtClean="0"/>
              <a:t> </a:t>
            </a:r>
            <a:r>
              <a:rPr lang="en-US" sz="1600" dirty="0"/>
              <a:t>resource conservation</a:t>
            </a:r>
          </a:p>
          <a:p>
            <a:pPr marL="1657350" lvl="3" indent="-285750">
              <a:buFont typeface="Wingdings" panose="05000000000000000000" pitchFamily="2" charset="2"/>
              <a:buChar char="§"/>
            </a:pPr>
            <a:r>
              <a:rPr lang="tr-TR" sz="1600" dirty="0" smtClean="0"/>
              <a:t>S</a:t>
            </a:r>
            <a:r>
              <a:rPr lang="en-US" sz="1600" dirty="0" err="1" smtClean="0"/>
              <a:t>ustainability</a:t>
            </a:r>
            <a:endParaRPr lang="tr-TR" sz="1600" dirty="0" smtClean="0"/>
          </a:p>
          <a:p>
            <a:pPr lvl="3"/>
            <a:endParaRPr lang="en-US" sz="1600" dirty="0"/>
          </a:p>
        </p:txBody>
      </p:sp>
    </p:spTree>
    <p:extLst>
      <p:ext uri="{BB962C8B-B14F-4D97-AF65-F5344CB8AC3E}">
        <p14:creationId xmlns:p14="http://schemas.microsoft.com/office/powerpoint/2010/main" val="376904247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p:cNvSpPr>
            <a:spLocks noGrp="1"/>
          </p:cNvSpPr>
          <p:nvPr>
            <p:ph type="dt" sz="half" idx="10"/>
          </p:nvPr>
        </p:nvSpPr>
        <p:spPr>
          <a:xfrm>
            <a:off x="600456" y="6020137"/>
            <a:ext cx="1146048" cy="365125"/>
          </a:xfrm>
        </p:spPr>
        <p:txBody>
          <a:bodyPr/>
          <a:lstStyle/>
          <a:p>
            <a:fld id="{99545442-974A-46B7-B933-20B9A66515A0}" type="datetime10">
              <a:rPr lang="en-US" sz="2400" b="1" smtClean="0">
                <a:solidFill>
                  <a:schemeClr val="tx1"/>
                </a:solidFill>
              </a:rPr>
              <a:t>16:59</a:t>
            </a:fld>
            <a:endParaRPr lang="en-US" sz="2400" b="1">
              <a:solidFill>
                <a:schemeClr val="tx1"/>
              </a:solidFill>
            </a:endParaRPr>
          </a:p>
        </p:txBody>
      </p:sp>
      <p:grpSp>
        <p:nvGrpSpPr>
          <p:cNvPr id="3" name="Group 7">
            <a:extLst>
              <a:ext uri="{FF2B5EF4-FFF2-40B4-BE49-F238E27FC236}">
                <a16:creationId xmlns:a16="http://schemas.microsoft.com/office/drawing/2014/main" id="{4F80FCD9-6F6E-8C38-776D-E061987F0D62}"/>
              </a:ext>
            </a:extLst>
          </p:cNvPr>
          <p:cNvGrpSpPr/>
          <p:nvPr/>
        </p:nvGrpSpPr>
        <p:grpSpPr>
          <a:xfrm>
            <a:off x="228600" y="221275"/>
            <a:ext cx="11734800" cy="6419850"/>
            <a:chOff x="203755" y="143366"/>
            <a:chExt cx="11734800" cy="6419850"/>
          </a:xfrm>
        </p:grpSpPr>
        <p:sp>
          <p:nvSpPr>
            <p:cNvPr id="4" name="Rectangle 3">
              <a:extLst>
                <a:ext uri="{FF2B5EF4-FFF2-40B4-BE49-F238E27FC236}">
                  <a16:creationId xmlns:a16="http://schemas.microsoft.com/office/drawing/2014/main" id="{E7F73510-CE1C-7165-C8C4-9444DC4B9895}"/>
                </a:ext>
              </a:extLst>
            </p:cNvPr>
            <p:cNvSpPr/>
            <p:nvPr/>
          </p:nvSpPr>
          <p:spPr>
            <a:xfrm>
              <a:off x="203755" y="143366"/>
              <a:ext cx="11734800" cy="6419850"/>
            </a:xfrm>
            <a:prstGeom prst="rect">
              <a:avLst/>
            </a:prstGeom>
            <a:noFill/>
            <a:ln w="254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Picture 4">
              <a:extLst>
                <a:ext uri="{FF2B5EF4-FFF2-40B4-BE49-F238E27FC236}">
                  <a16:creationId xmlns:a16="http://schemas.microsoft.com/office/drawing/2014/main" id="{DDC51D5E-90AA-4CFF-EBB1-E46F15A650B3}"/>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10421922" y="5050116"/>
              <a:ext cx="1276350" cy="1276350"/>
            </a:xfrm>
            <a:prstGeom prst="rect">
              <a:avLst/>
            </a:prstGeom>
          </p:spPr>
        </p:pic>
        <p:sp>
          <p:nvSpPr>
            <p:cNvPr id="6" name="TextBox 6">
              <a:extLst>
                <a:ext uri="{FF2B5EF4-FFF2-40B4-BE49-F238E27FC236}">
                  <a16:creationId xmlns:a16="http://schemas.microsoft.com/office/drawing/2014/main" id="{4CB99B11-BEA2-20FC-B681-1D41A37D24E8}"/>
                </a:ext>
              </a:extLst>
            </p:cNvPr>
            <p:cNvSpPr txBox="1"/>
            <p:nvPr/>
          </p:nvSpPr>
          <p:spPr>
            <a:xfrm>
              <a:off x="493727" y="437266"/>
              <a:ext cx="3783461" cy="400110"/>
            </a:xfrm>
            <a:prstGeom prst="rect">
              <a:avLst/>
            </a:prstGeom>
            <a:noFill/>
          </p:spPr>
          <p:txBody>
            <a:bodyPr wrap="square" rtlCol="0">
              <a:spAutoFit/>
            </a:bodyPr>
            <a:lstStyle/>
            <a:p>
              <a:r>
                <a:rPr lang="tr-TR" sz="2000" b="1" u="sng" dirty="0" err="1"/>
                <a:t>Occupational</a:t>
              </a:r>
              <a:r>
                <a:rPr lang="tr-TR" sz="2000" b="1" u="sng" dirty="0"/>
                <a:t> </a:t>
              </a:r>
              <a:r>
                <a:rPr lang="tr-TR" sz="2000" b="1" u="sng" dirty="0" err="1"/>
                <a:t>Health</a:t>
              </a:r>
              <a:r>
                <a:rPr lang="tr-TR" sz="2000" b="1" u="sng" dirty="0"/>
                <a:t> </a:t>
              </a:r>
              <a:r>
                <a:rPr lang="tr-TR" sz="2000" b="1" u="sng" dirty="0" err="1"/>
                <a:t>and</a:t>
              </a:r>
              <a:r>
                <a:rPr lang="tr-TR" sz="2000" b="1" u="sng" dirty="0"/>
                <a:t> </a:t>
              </a:r>
              <a:r>
                <a:rPr lang="tr-TR" sz="2000" b="1" u="sng" dirty="0" err="1" smtClean="0"/>
                <a:t>Safety</a:t>
              </a:r>
              <a:r>
                <a:rPr lang="tr-TR" sz="2000" b="1" u="sng" dirty="0" smtClean="0"/>
                <a:t> II </a:t>
              </a:r>
              <a:endParaRPr lang="tr-TR" sz="2000" b="1" u="sng" dirty="0"/>
            </a:p>
          </p:txBody>
        </p:sp>
      </p:grpSp>
      <p:graphicFrame>
        <p:nvGraphicFramePr>
          <p:cNvPr id="7" name="Tablo 6"/>
          <p:cNvGraphicFramePr>
            <a:graphicFrameLocks noGrp="1"/>
          </p:cNvGraphicFramePr>
          <p:nvPr>
            <p:extLst>
              <p:ext uri="{D42A27DB-BD31-4B8C-83A1-F6EECF244321}">
                <p14:modId xmlns:p14="http://schemas.microsoft.com/office/powerpoint/2010/main" val="546465005"/>
              </p:ext>
            </p:extLst>
          </p:nvPr>
        </p:nvGraphicFramePr>
        <p:xfrm>
          <a:off x="518572" y="913085"/>
          <a:ext cx="10472157" cy="11456080"/>
        </p:xfrm>
        <a:graphic>
          <a:graphicData uri="http://schemas.openxmlformats.org/drawingml/2006/table">
            <a:tbl>
              <a:tblPr firstRow="1" bandRow="1">
                <a:tableStyleId>{5C22544A-7EE6-4342-B048-85BDC9FD1C3A}</a:tableStyleId>
              </a:tblPr>
              <a:tblGrid>
                <a:gridCol w="6905665">
                  <a:extLst>
                    <a:ext uri="{9D8B030D-6E8A-4147-A177-3AD203B41FA5}">
                      <a16:colId xmlns:a16="http://schemas.microsoft.com/office/drawing/2014/main" val="1589381105"/>
                    </a:ext>
                  </a:extLst>
                </a:gridCol>
                <a:gridCol w="3566492">
                  <a:extLst>
                    <a:ext uri="{9D8B030D-6E8A-4147-A177-3AD203B41FA5}">
                      <a16:colId xmlns:a16="http://schemas.microsoft.com/office/drawing/2014/main" val="4140863724"/>
                    </a:ext>
                  </a:extLst>
                </a:gridCol>
              </a:tblGrid>
              <a:tr h="5728040">
                <a:tc>
                  <a:txBody>
                    <a:bodyPr/>
                    <a:lstStyle/>
                    <a:p>
                      <a:pPr marL="285750" indent="-285750">
                        <a:buFont typeface="Wingdings" panose="05000000000000000000" pitchFamily="2" charset="2"/>
                        <a:buChar char="Ø"/>
                      </a:pPr>
                      <a:r>
                        <a:rPr lang="en-US" sz="1600" b="1" i="0" kern="1200" dirty="0" smtClean="0">
                          <a:solidFill>
                            <a:schemeClr val="tx1"/>
                          </a:solidFill>
                          <a:effectLst/>
                          <a:latin typeface="+mn-lt"/>
                          <a:ea typeface="+mn-ea"/>
                          <a:cs typeface="+mn-cs"/>
                        </a:rPr>
                        <a:t>Ethical trade and suppliers</a:t>
                      </a:r>
                      <a:endParaRPr lang="tr-TR" sz="1600" b="1" i="0" kern="1200" dirty="0" smtClean="0">
                        <a:solidFill>
                          <a:schemeClr val="tx1"/>
                        </a:solidFill>
                        <a:effectLst/>
                        <a:latin typeface="+mn-lt"/>
                        <a:ea typeface="+mn-ea"/>
                        <a:cs typeface="+mn-cs"/>
                      </a:endParaRPr>
                    </a:p>
                    <a:p>
                      <a:endParaRPr lang="en-US" sz="1600" b="1" i="0" kern="1200" dirty="0" smtClean="0">
                        <a:solidFill>
                          <a:schemeClr val="tx1"/>
                        </a:solidFill>
                        <a:effectLst/>
                        <a:latin typeface="+mn-lt"/>
                        <a:ea typeface="+mn-ea"/>
                        <a:cs typeface="+mn-cs"/>
                      </a:endParaRPr>
                    </a:p>
                    <a:p>
                      <a:r>
                        <a:rPr lang="en-US" sz="1500" b="0" i="0" kern="1200" dirty="0" smtClean="0">
                          <a:solidFill>
                            <a:schemeClr val="tx1"/>
                          </a:solidFill>
                          <a:effectLst/>
                          <a:latin typeface="+mn-lt"/>
                          <a:ea typeface="+mn-ea"/>
                          <a:cs typeface="+mn-cs"/>
                        </a:rPr>
                        <a:t>Choosing your suppliers carefully can be an important part of your approach to CSR. For example, you might try to use local suppliers as much as possible. This helps you to support your local community and reduces the environmental impact of your sourcing, logistics and distribution practices.</a:t>
                      </a:r>
                    </a:p>
                    <a:p>
                      <a:r>
                        <a:rPr lang="en-US" sz="1500" b="0" i="0" kern="1200" dirty="0" smtClean="0">
                          <a:solidFill>
                            <a:schemeClr val="tx1"/>
                          </a:solidFill>
                          <a:effectLst/>
                          <a:latin typeface="+mn-lt"/>
                          <a:ea typeface="+mn-ea"/>
                          <a:cs typeface="+mn-cs"/>
                        </a:rPr>
                        <a:t>When choosing suppliers, you should also examine their:</a:t>
                      </a:r>
                    </a:p>
                    <a:p>
                      <a:pPr marL="0" indent="0">
                        <a:buFont typeface="Wingdings" panose="05000000000000000000" pitchFamily="2" charset="2"/>
                        <a:buNone/>
                      </a:pPr>
                      <a:r>
                        <a:rPr lang="tr-TR" sz="1500" b="0" i="0" kern="1200" dirty="0" smtClean="0">
                          <a:solidFill>
                            <a:schemeClr val="tx1"/>
                          </a:solidFill>
                          <a:effectLst/>
                          <a:latin typeface="+mn-lt"/>
                          <a:ea typeface="+mn-ea"/>
                          <a:cs typeface="+mn-cs"/>
                        </a:rPr>
                        <a:t>      - E</a:t>
                      </a:r>
                      <a:r>
                        <a:rPr lang="en-US" sz="1500" b="0" i="0" kern="1200" dirty="0" err="1" smtClean="0">
                          <a:solidFill>
                            <a:schemeClr val="tx1"/>
                          </a:solidFill>
                          <a:effectLst/>
                          <a:latin typeface="+mn-lt"/>
                          <a:ea typeface="+mn-ea"/>
                          <a:cs typeface="+mn-cs"/>
                        </a:rPr>
                        <a:t>mployment</a:t>
                      </a:r>
                      <a:r>
                        <a:rPr lang="en-US" sz="1500" b="0" i="0" kern="1200" dirty="0" smtClean="0">
                          <a:solidFill>
                            <a:schemeClr val="tx1"/>
                          </a:solidFill>
                          <a:effectLst/>
                          <a:latin typeface="+mn-lt"/>
                          <a:ea typeface="+mn-ea"/>
                          <a:cs typeface="+mn-cs"/>
                        </a:rPr>
                        <a:t> practices</a:t>
                      </a:r>
                    </a:p>
                    <a:p>
                      <a:pPr marL="0" indent="0">
                        <a:buFont typeface="Wingdings" panose="05000000000000000000" pitchFamily="2" charset="2"/>
                        <a:buNone/>
                      </a:pPr>
                      <a:r>
                        <a:rPr lang="tr-TR" sz="1500" b="0" i="0" kern="1200" dirty="0" smtClean="0">
                          <a:solidFill>
                            <a:schemeClr val="tx1"/>
                          </a:solidFill>
                          <a:effectLst/>
                          <a:latin typeface="+mn-lt"/>
                          <a:ea typeface="+mn-ea"/>
                          <a:cs typeface="+mn-cs"/>
                        </a:rPr>
                        <a:t>      - H</a:t>
                      </a:r>
                      <a:r>
                        <a:rPr lang="en-US" sz="1500" b="0" i="0" kern="1200" dirty="0" err="1" smtClean="0">
                          <a:solidFill>
                            <a:schemeClr val="tx1"/>
                          </a:solidFill>
                          <a:effectLst/>
                          <a:latin typeface="+mn-lt"/>
                          <a:ea typeface="+mn-ea"/>
                          <a:cs typeface="+mn-cs"/>
                        </a:rPr>
                        <a:t>ealth</a:t>
                      </a:r>
                      <a:r>
                        <a:rPr lang="en-US" sz="1500" b="0" i="0" kern="1200" dirty="0" smtClean="0">
                          <a:solidFill>
                            <a:schemeClr val="tx1"/>
                          </a:solidFill>
                          <a:effectLst/>
                          <a:latin typeface="+mn-lt"/>
                          <a:ea typeface="+mn-ea"/>
                          <a:cs typeface="+mn-cs"/>
                        </a:rPr>
                        <a:t> and safety procedures</a:t>
                      </a:r>
                    </a:p>
                    <a:p>
                      <a:pPr marL="0" indent="0">
                        <a:buFont typeface="Wingdings" panose="05000000000000000000" pitchFamily="2" charset="2"/>
                        <a:buNone/>
                      </a:pPr>
                      <a:r>
                        <a:rPr lang="tr-TR" sz="1500" b="0" i="0" kern="1200" dirty="0" smtClean="0">
                          <a:solidFill>
                            <a:schemeClr val="tx1"/>
                          </a:solidFill>
                          <a:effectLst/>
                          <a:latin typeface="+mn-lt"/>
                          <a:ea typeface="+mn-ea"/>
                          <a:cs typeface="+mn-cs"/>
                        </a:rPr>
                        <a:t>      - E</a:t>
                      </a:r>
                      <a:r>
                        <a:rPr lang="en-US" sz="1500" b="0" i="0" kern="1200" dirty="0" err="1" smtClean="0">
                          <a:solidFill>
                            <a:schemeClr val="tx1"/>
                          </a:solidFill>
                          <a:effectLst/>
                          <a:latin typeface="+mn-lt"/>
                          <a:ea typeface="+mn-ea"/>
                          <a:cs typeface="+mn-cs"/>
                        </a:rPr>
                        <a:t>nvironmental</a:t>
                      </a:r>
                      <a:r>
                        <a:rPr lang="en-US" sz="1500" b="0" i="0" kern="1200" dirty="0" smtClean="0">
                          <a:solidFill>
                            <a:schemeClr val="tx1"/>
                          </a:solidFill>
                          <a:effectLst/>
                          <a:latin typeface="+mn-lt"/>
                          <a:ea typeface="+mn-ea"/>
                          <a:cs typeface="+mn-cs"/>
                        </a:rPr>
                        <a:t> policies</a:t>
                      </a:r>
                      <a:endParaRPr lang="tr-TR" sz="1500" b="0" i="0" kern="1200" dirty="0" smtClean="0">
                        <a:solidFill>
                          <a:schemeClr val="tx1"/>
                        </a:solidFill>
                        <a:effectLst/>
                        <a:latin typeface="+mn-lt"/>
                        <a:ea typeface="+mn-ea"/>
                        <a:cs typeface="+mn-cs"/>
                      </a:endParaRPr>
                    </a:p>
                    <a:p>
                      <a:pPr marL="0" indent="0">
                        <a:buFont typeface="Wingdings" panose="05000000000000000000" pitchFamily="2" charset="2"/>
                        <a:buNone/>
                      </a:pPr>
                      <a:endParaRPr lang="en-US" sz="1500" b="0" i="0" kern="1200" dirty="0" smtClean="0">
                        <a:solidFill>
                          <a:schemeClr val="tx1"/>
                        </a:solidFill>
                        <a:effectLst/>
                        <a:latin typeface="+mn-lt"/>
                        <a:ea typeface="+mn-ea"/>
                        <a:cs typeface="+mn-cs"/>
                      </a:endParaRPr>
                    </a:p>
                    <a:p>
                      <a:r>
                        <a:rPr lang="en-US" sz="1500" b="0" i="0" kern="1200" dirty="0" smtClean="0">
                          <a:solidFill>
                            <a:schemeClr val="tx1"/>
                          </a:solidFill>
                          <a:effectLst/>
                          <a:latin typeface="+mn-lt"/>
                          <a:ea typeface="+mn-ea"/>
                          <a:cs typeface="+mn-cs"/>
                        </a:rPr>
                        <a:t>Customers are increasingly concerned about the wider impact of supply chains, for example on the local workforce and environment. Being associated with businesses that abuse the rights of their workers or their local environment can significantly harm your reputation.</a:t>
                      </a:r>
                    </a:p>
                    <a:p>
                      <a:r>
                        <a:rPr lang="en-US" sz="1500" b="0" i="0" kern="1200" dirty="0" smtClean="0">
                          <a:solidFill>
                            <a:schemeClr val="tx1"/>
                          </a:solidFill>
                          <a:effectLst/>
                          <a:latin typeface="+mn-lt"/>
                          <a:ea typeface="+mn-ea"/>
                          <a:cs typeface="+mn-cs"/>
                        </a:rPr>
                        <a:t>Larger </a:t>
                      </a:r>
                      <a:r>
                        <a:rPr lang="en-US" sz="1500" b="0" i="0" kern="1200" dirty="0" err="1" smtClean="0">
                          <a:solidFill>
                            <a:schemeClr val="tx1"/>
                          </a:solidFill>
                          <a:effectLst/>
                          <a:latin typeface="+mn-lt"/>
                          <a:ea typeface="+mn-ea"/>
                          <a:cs typeface="+mn-cs"/>
                        </a:rPr>
                        <a:t>organi</a:t>
                      </a:r>
                      <a:r>
                        <a:rPr lang="tr-TR" sz="1500" b="0" i="0" kern="1200" dirty="0" smtClean="0">
                          <a:solidFill>
                            <a:schemeClr val="tx1"/>
                          </a:solidFill>
                          <a:effectLst/>
                          <a:latin typeface="+mn-lt"/>
                          <a:ea typeface="+mn-ea"/>
                          <a:cs typeface="+mn-cs"/>
                        </a:rPr>
                        <a:t>z</a:t>
                      </a:r>
                      <a:r>
                        <a:rPr lang="en-US" sz="1500" b="0" i="0" kern="1200" dirty="0" err="1" smtClean="0">
                          <a:solidFill>
                            <a:schemeClr val="tx1"/>
                          </a:solidFill>
                          <a:effectLst/>
                          <a:latin typeface="+mn-lt"/>
                          <a:ea typeface="+mn-ea"/>
                          <a:cs typeface="+mn-cs"/>
                        </a:rPr>
                        <a:t>ations</a:t>
                      </a:r>
                      <a:r>
                        <a:rPr lang="en-US" sz="1500" b="0" i="0" kern="1200" dirty="0" smtClean="0">
                          <a:solidFill>
                            <a:schemeClr val="tx1"/>
                          </a:solidFill>
                          <a:effectLst/>
                          <a:latin typeface="+mn-lt"/>
                          <a:ea typeface="+mn-ea"/>
                          <a:cs typeface="+mn-cs"/>
                        </a:rPr>
                        <a:t> often audit their suppliers to ensure that they follow responsible working practices. You could do something similar</a:t>
                      </a:r>
                      <a:r>
                        <a:rPr lang="tr-TR" sz="1500" b="0" i="0" kern="1200" dirty="0" smtClean="0">
                          <a:solidFill>
                            <a:schemeClr val="tx1"/>
                          </a:solidFill>
                          <a:effectLst/>
                          <a:latin typeface="+mn-lt"/>
                          <a:ea typeface="+mn-ea"/>
                          <a:cs typeface="+mn-cs"/>
                        </a:rPr>
                        <a:t>,</a:t>
                      </a:r>
                      <a:r>
                        <a:rPr lang="en-US" sz="1500" b="0" i="0" kern="1200" dirty="0" smtClean="0">
                          <a:solidFill>
                            <a:schemeClr val="tx1"/>
                          </a:solidFill>
                          <a:effectLst/>
                          <a:latin typeface="+mn-lt"/>
                          <a:ea typeface="+mn-ea"/>
                          <a:cs typeface="+mn-cs"/>
                        </a:rPr>
                        <a:t> simply asking them about their attitudes to CSR might be revealing.</a:t>
                      </a:r>
                    </a:p>
                    <a:p>
                      <a:r>
                        <a:rPr lang="en-US" sz="1500" b="0" i="0" kern="1200" dirty="0" smtClean="0">
                          <a:solidFill>
                            <a:schemeClr val="tx1"/>
                          </a:solidFill>
                          <a:effectLst/>
                          <a:latin typeface="+mn-lt"/>
                          <a:ea typeface="+mn-ea"/>
                          <a:cs typeface="+mn-cs"/>
                        </a:rPr>
                        <a:t>You should also treat your suppliers fairly, particularly smaller businesses that rely on you. For example, on-time payments can make a big difference to them.</a:t>
                      </a:r>
                    </a:p>
                    <a:p>
                      <a:endParaRPr lang="en-US" sz="15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285750" indent="-285750">
                        <a:buFont typeface="Wingdings" panose="05000000000000000000" pitchFamily="2" charset="2"/>
                        <a:buChar char="Ø"/>
                      </a:pPr>
                      <a:r>
                        <a:rPr lang="en-US" sz="1600" b="1" i="0" kern="1200" dirty="0" smtClean="0">
                          <a:solidFill>
                            <a:schemeClr val="tx1"/>
                          </a:solidFill>
                          <a:effectLst/>
                          <a:latin typeface="+mn-lt"/>
                          <a:ea typeface="+mn-ea"/>
                          <a:cs typeface="+mn-cs"/>
                        </a:rPr>
                        <a:t>Ethical trade and customers</a:t>
                      </a:r>
                      <a:endParaRPr lang="tr-TR" sz="1600" b="1" i="0" kern="1200" dirty="0" smtClean="0">
                        <a:solidFill>
                          <a:schemeClr val="tx1"/>
                        </a:solidFill>
                        <a:effectLst/>
                        <a:latin typeface="+mn-lt"/>
                        <a:ea typeface="+mn-ea"/>
                        <a:cs typeface="+mn-cs"/>
                      </a:endParaRPr>
                    </a:p>
                    <a:p>
                      <a:endParaRPr lang="en-US" sz="1600" b="1" i="0" kern="1200" dirty="0" smtClean="0">
                        <a:solidFill>
                          <a:schemeClr val="tx1"/>
                        </a:solidFill>
                        <a:effectLst/>
                        <a:latin typeface="+mn-lt"/>
                        <a:ea typeface="+mn-ea"/>
                        <a:cs typeface="+mn-cs"/>
                      </a:endParaRPr>
                    </a:p>
                    <a:p>
                      <a:r>
                        <a:rPr lang="en-US" sz="1500" b="0" i="0" kern="1200" dirty="0" smtClean="0">
                          <a:solidFill>
                            <a:schemeClr val="tx1"/>
                          </a:solidFill>
                          <a:effectLst/>
                          <a:latin typeface="+mn-lt"/>
                          <a:ea typeface="+mn-ea"/>
                          <a:cs typeface="+mn-cs"/>
                        </a:rPr>
                        <a:t>Your customers will want to know that you don't exploit the people who make and sell your products. To reassure them, you could:</a:t>
                      </a:r>
                    </a:p>
                    <a:p>
                      <a:r>
                        <a:rPr lang="tr-TR" sz="1500" b="0" i="0" kern="1200" dirty="0" smtClean="0">
                          <a:solidFill>
                            <a:schemeClr val="tx1"/>
                          </a:solidFill>
                          <a:effectLst/>
                          <a:latin typeface="+mn-lt"/>
                          <a:ea typeface="+mn-ea"/>
                          <a:cs typeface="+mn-cs"/>
                        </a:rPr>
                        <a:t>    - </a:t>
                      </a:r>
                      <a:r>
                        <a:rPr lang="en-US" sz="1500" b="0" i="0" kern="1200" dirty="0" smtClean="0">
                          <a:solidFill>
                            <a:schemeClr val="tx1"/>
                          </a:solidFill>
                          <a:effectLst/>
                          <a:latin typeface="+mn-lt"/>
                          <a:ea typeface="+mn-ea"/>
                          <a:cs typeface="+mn-cs"/>
                        </a:rPr>
                        <a:t>Create brochures in plain English</a:t>
                      </a:r>
                      <a:r>
                        <a:rPr lang="tr-TR" sz="1500" b="0" i="0" kern="1200" dirty="0" smtClean="0">
                          <a:solidFill>
                            <a:schemeClr val="tx1"/>
                          </a:solidFill>
                          <a:effectLst/>
                          <a:latin typeface="+mn-lt"/>
                          <a:ea typeface="+mn-ea"/>
                          <a:cs typeface="+mn-cs"/>
                        </a:rPr>
                        <a:t>  </a:t>
                      </a:r>
                    </a:p>
                    <a:p>
                      <a:r>
                        <a:rPr lang="tr-TR" sz="1500" b="0" i="0" kern="1200" dirty="0" smtClean="0">
                          <a:solidFill>
                            <a:schemeClr val="tx1"/>
                          </a:solidFill>
                          <a:effectLst/>
                          <a:latin typeface="+mn-lt"/>
                          <a:ea typeface="+mn-ea"/>
                          <a:cs typeface="+mn-cs"/>
                        </a:rPr>
                        <a:t>       </a:t>
                      </a:r>
                      <a:r>
                        <a:rPr lang="en-US" sz="1500" b="0" i="0" kern="1200" dirty="0" smtClean="0">
                          <a:solidFill>
                            <a:schemeClr val="tx1"/>
                          </a:solidFill>
                          <a:effectLst/>
                          <a:latin typeface="+mn-lt"/>
                          <a:ea typeface="+mn-ea"/>
                          <a:cs typeface="+mn-cs"/>
                        </a:rPr>
                        <a:t>and</a:t>
                      </a:r>
                      <a:r>
                        <a:rPr lang="tr-TR" sz="1500" b="0" i="0" kern="1200" dirty="0" smtClean="0">
                          <a:solidFill>
                            <a:schemeClr val="tx1"/>
                          </a:solidFill>
                          <a:effectLst/>
                          <a:latin typeface="+mn-lt"/>
                          <a:ea typeface="+mn-ea"/>
                          <a:cs typeface="+mn-cs"/>
                        </a:rPr>
                        <a:t> </a:t>
                      </a:r>
                      <a:r>
                        <a:rPr lang="en-US" sz="1500" b="0" i="0" kern="1200" dirty="0" smtClean="0">
                          <a:solidFill>
                            <a:schemeClr val="tx1"/>
                          </a:solidFill>
                          <a:effectLst/>
                          <a:latin typeface="+mn-lt"/>
                          <a:ea typeface="+mn-ea"/>
                          <a:cs typeface="+mn-cs"/>
                        </a:rPr>
                        <a:t>frankly disclose any 'small </a:t>
                      </a:r>
                      <a:endParaRPr lang="tr-TR" sz="1500" b="0" i="0" kern="1200" dirty="0" smtClean="0">
                        <a:solidFill>
                          <a:schemeClr val="tx1"/>
                        </a:solidFill>
                        <a:effectLst/>
                        <a:latin typeface="+mn-lt"/>
                        <a:ea typeface="+mn-ea"/>
                        <a:cs typeface="+mn-cs"/>
                      </a:endParaRPr>
                    </a:p>
                    <a:p>
                      <a:r>
                        <a:rPr lang="tr-TR" sz="1500" b="0" i="0" kern="1200" dirty="0" smtClean="0">
                          <a:solidFill>
                            <a:schemeClr val="tx1"/>
                          </a:solidFill>
                          <a:effectLst/>
                          <a:latin typeface="+mn-lt"/>
                          <a:ea typeface="+mn-ea"/>
                          <a:cs typeface="+mn-cs"/>
                        </a:rPr>
                        <a:t>       </a:t>
                      </a:r>
                      <a:r>
                        <a:rPr lang="en-US" sz="1500" b="0" i="0" kern="1200" dirty="0" smtClean="0">
                          <a:solidFill>
                            <a:schemeClr val="tx1"/>
                          </a:solidFill>
                          <a:effectLst/>
                          <a:latin typeface="+mn-lt"/>
                          <a:ea typeface="+mn-ea"/>
                          <a:cs typeface="+mn-cs"/>
                        </a:rPr>
                        <a:t>print‘</a:t>
                      </a:r>
                      <a:r>
                        <a:rPr lang="tr-TR" sz="1500" b="0" i="0" kern="1200" dirty="0" smtClean="0">
                          <a:solidFill>
                            <a:schemeClr val="tx1"/>
                          </a:solidFill>
                          <a:effectLst/>
                          <a:latin typeface="+mn-lt"/>
                          <a:ea typeface="+mn-ea"/>
                          <a:cs typeface="+mn-cs"/>
                        </a:rPr>
                        <a:t> </a:t>
                      </a:r>
                      <a:r>
                        <a:rPr lang="en-US" sz="1500" b="0" i="0" kern="1200" dirty="0" smtClean="0">
                          <a:solidFill>
                            <a:schemeClr val="tx1"/>
                          </a:solidFill>
                          <a:effectLst/>
                          <a:latin typeface="+mn-lt"/>
                          <a:ea typeface="+mn-ea"/>
                          <a:cs typeface="+mn-cs"/>
                        </a:rPr>
                        <a:t>limitations.</a:t>
                      </a:r>
                    </a:p>
                    <a:p>
                      <a:r>
                        <a:rPr lang="tr-TR" sz="1500" b="0" i="0" kern="1200" dirty="0" smtClean="0">
                          <a:solidFill>
                            <a:schemeClr val="tx1"/>
                          </a:solidFill>
                          <a:effectLst/>
                          <a:latin typeface="+mn-lt"/>
                          <a:ea typeface="+mn-ea"/>
                          <a:cs typeface="+mn-cs"/>
                        </a:rPr>
                        <a:t>     - </a:t>
                      </a:r>
                      <a:r>
                        <a:rPr lang="en-US" sz="1500" b="0" i="0" kern="1200" dirty="0" smtClean="0">
                          <a:solidFill>
                            <a:schemeClr val="tx1"/>
                          </a:solidFill>
                          <a:effectLst/>
                          <a:latin typeface="+mn-lt"/>
                          <a:ea typeface="+mn-ea"/>
                          <a:cs typeface="+mn-cs"/>
                        </a:rPr>
                        <a:t>Be open and honest about your </a:t>
                      </a:r>
                      <a:endParaRPr lang="tr-TR" sz="1500" b="0" i="0" kern="1200" dirty="0" smtClean="0">
                        <a:solidFill>
                          <a:schemeClr val="tx1"/>
                        </a:solidFill>
                        <a:effectLst/>
                        <a:latin typeface="+mn-lt"/>
                        <a:ea typeface="+mn-ea"/>
                        <a:cs typeface="+mn-cs"/>
                      </a:endParaRPr>
                    </a:p>
                    <a:p>
                      <a:r>
                        <a:rPr lang="tr-TR" sz="1500" b="0" i="0" kern="1200" dirty="0" smtClean="0">
                          <a:solidFill>
                            <a:schemeClr val="tx1"/>
                          </a:solidFill>
                          <a:effectLst/>
                          <a:latin typeface="+mn-lt"/>
                          <a:ea typeface="+mn-ea"/>
                          <a:cs typeface="+mn-cs"/>
                        </a:rPr>
                        <a:t>        </a:t>
                      </a:r>
                      <a:r>
                        <a:rPr lang="en-US" sz="1500" b="0" i="0" kern="1200" dirty="0" smtClean="0">
                          <a:solidFill>
                            <a:schemeClr val="tx1"/>
                          </a:solidFill>
                          <a:effectLst/>
                          <a:latin typeface="+mn-lt"/>
                          <a:ea typeface="+mn-ea"/>
                          <a:cs typeface="+mn-cs"/>
                        </a:rPr>
                        <a:t>products and services. Tell </a:t>
                      </a:r>
                      <a:endParaRPr lang="tr-TR" sz="1500" b="0" i="0" kern="1200" dirty="0" smtClean="0">
                        <a:solidFill>
                          <a:schemeClr val="tx1"/>
                        </a:solidFill>
                        <a:effectLst/>
                        <a:latin typeface="+mn-lt"/>
                        <a:ea typeface="+mn-ea"/>
                        <a:cs typeface="+mn-cs"/>
                      </a:endParaRPr>
                    </a:p>
                    <a:p>
                      <a:r>
                        <a:rPr lang="tr-TR" sz="1500" b="0" i="0" kern="1200" dirty="0" smtClean="0">
                          <a:solidFill>
                            <a:schemeClr val="tx1"/>
                          </a:solidFill>
                          <a:effectLst/>
                          <a:latin typeface="+mn-lt"/>
                          <a:ea typeface="+mn-ea"/>
                          <a:cs typeface="+mn-cs"/>
                        </a:rPr>
                        <a:t>        </a:t>
                      </a:r>
                      <a:r>
                        <a:rPr lang="en-US" sz="1500" b="0" i="0" kern="1200" dirty="0" smtClean="0">
                          <a:solidFill>
                            <a:schemeClr val="tx1"/>
                          </a:solidFill>
                          <a:effectLst/>
                          <a:latin typeface="+mn-lt"/>
                          <a:ea typeface="+mn-ea"/>
                          <a:cs typeface="+mn-cs"/>
                        </a:rPr>
                        <a:t>customers what they want to</a:t>
                      </a:r>
                      <a:endParaRPr lang="tr-TR" sz="1500" b="0" i="0" kern="1200" dirty="0" smtClean="0">
                        <a:solidFill>
                          <a:schemeClr val="tx1"/>
                        </a:solidFill>
                        <a:effectLst/>
                        <a:latin typeface="+mn-lt"/>
                        <a:ea typeface="+mn-ea"/>
                        <a:cs typeface="+mn-cs"/>
                      </a:endParaRPr>
                    </a:p>
                    <a:p>
                      <a:r>
                        <a:rPr lang="tr-TR" sz="1500" b="0" i="0" kern="1200" dirty="0" smtClean="0">
                          <a:solidFill>
                            <a:schemeClr val="tx1"/>
                          </a:solidFill>
                          <a:effectLst/>
                          <a:latin typeface="+mn-lt"/>
                          <a:ea typeface="+mn-ea"/>
                          <a:cs typeface="+mn-cs"/>
                        </a:rPr>
                        <a:t>       </a:t>
                      </a:r>
                      <a:r>
                        <a:rPr lang="en-US" sz="1500" b="0" i="0" kern="1200" dirty="0" smtClean="0">
                          <a:solidFill>
                            <a:schemeClr val="tx1"/>
                          </a:solidFill>
                          <a:effectLst/>
                          <a:latin typeface="+mn-lt"/>
                          <a:ea typeface="+mn-ea"/>
                          <a:cs typeface="+mn-cs"/>
                        </a:rPr>
                        <a:t> know, including what steps you </a:t>
                      </a:r>
                      <a:endParaRPr lang="tr-TR" sz="1500" b="0" i="0" kern="1200" dirty="0" smtClean="0">
                        <a:solidFill>
                          <a:schemeClr val="tx1"/>
                        </a:solidFill>
                        <a:effectLst/>
                        <a:latin typeface="+mn-lt"/>
                        <a:ea typeface="+mn-ea"/>
                        <a:cs typeface="+mn-cs"/>
                      </a:endParaRPr>
                    </a:p>
                    <a:p>
                      <a:r>
                        <a:rPr lang="tr-TR" sz="1500" b="0" i="0" kern="1200" dirty="0" smtClean="0">
                          <a:solidFill>
                            <a:schemeClr val="tx1"/>
                          </a:solidFill>
                          <a:effectLst/>
                          <a:latin typeface="+mn-lt"/>
                          <a:ea typeface="+mn-ea"/>
                          <a:cs typeface="+mn-cs"/>
                        </a:rPr>
                        <a:t>        </a:t>
                      </a:r>
                      <a:r>
                        <a:rPr lang="en-US" sz="1500" b="0" i="0" kern="1200" dirty="0" smtClean="0">
                          <a:solidFill>
                            <a:schemeClr val="tx1"/>
                          </a:solidFill>
                          <a:effectLst/>
                          <a:latin typeface="+mn-lt"/>
                          <a:ea typeface="+mn-ea"/>
                          <a:cs typeface="+mn-cs"/>
                        </a:rPr>
                        <a:t>take to be socially responsible.</a:t>
                      </a:r>
                    </a:p>
                    <a:p>
                      <a:r>
                        <a:rPr lang="tr-TR" sz="1500" b="0" i="0" kern="1200" dirty="0" smtClean="0">
                          <a:solidFill>
                            <a:schemeClr val="tx1"/>
                          </a:solidFill>
                          <a:effectLst/>
                          <a:latin typeface="+mn-lt"/>
                          <a:ea typeface="+mn-ea"/>
                          <a:cs typeface="+mn-cs"/>
                        </a:rPr>
                        <a:t>      -</a:t>
                      </a:r>
                      <a:r>
                        <a:rPr lang="tr-TR" sz="1500" b="0" i="0" kern="1200" baseline="0" dirty="0" smtClean="0">
                          <a:solidFill>
                            <a:schemeClr val="tx1"/>
                          </a:solidFill>
                          <a:effectLst/>
                          <a:latin typeface="+mn-lt"/>
                          <a:ea typeface="+mn-ea"/>
                          <a:cs typeface="+mn-cs"/>
                        </a:rPr>
                        <a:t> </a:t>
                      </a:r>
                      <a:r>
                        <a:rPr lang="en-US" sz="1500" b="0" i="0" kern="1200" dirty="0" smtClean="0">
                          <a:solidFill>
                            <a:schemeClr val="tx1"/>
                          </a:solidFill>
                          <a:effectLst/>
                          <a:latin typeface="+mn-lt"/>
                          <a:ea typeface="+mn-ea"/>
                          <a:cs typeface="+mn-cs"/>
                        </a:rPr>
                        <a:t>If something goes wrong, </a:t>
                      </a:r>
                      <a:endParaRPr lang="tr-TR" sz="1500" b="0" i="0" kern="1200" dirty="0" smtClean="0">
                        <a:solidFill>
                          <a:schemeClr val="tx1"/>
                        </a:solidFill>
                        <a:effectLst/>
                        <a:latin typeface="+mn-lt"/>
                        <a:ea typeface="+mn-ea"/>
                        <a:cs typeface="+mn-cs"/>
                      </a:endParaRPr>
                    </a:p>
                    <a:p>
                      <a:r>
                        <a:rPr lang="tr-TR" sz="1500" b="0" i="0" kern="1200" dirty="0" smtClean="0">
                          <a:solidFill>
                            <a:schemeClr val="tx1"/>
                          </a:solidFill>
                          <a:effectLst/>
                          <a:latin typeface="+mn-lt"/>
                          <a:ea typeface="+mn-ea"/>
                          <a:cs typeface="+mn-cs"/>
                        </a:rPr>
                        <a:t>        </a:t>
                      </a:r>
                      <a:r>
                        <a:rPr lang="en-US" sz="1500" b="0" i="0" kern="1200" dirty="0" smtClean="0">
                          <a:solidFill>
                            <a:schemeClr val="tx1"/>
                          </a:solidFill>
                          <a:effectLst/>
                          <a:latin typeface="+mn-lt"/>
                          <a:ea typeface="+mn-ea"/>
                          <a:cs typeface="+mn-cs"/>
                        </a:rPr>
                        <a:t>acknowledge the problem and deal</a:t>
                      </a:r>
                      <a:endParaRPr lang="tr-TR" sz="1500" b="0" i="0" kern="1200" dirty="0" smtClean="0">
                        <a:solidFill>
                          <a:schemeClr val="tx1"/>
                        </a:solidFill>
                        <a:effectLst/>
                        <a:latin typeface="+mn-lt"/>
                        <a:ea typeface="+mn-ea"/>
                        <a:cs typeface="+mn-cs"/>
                      </a:endParaRPr>
                    </a:p>
                    <a:p>
                      <a:r>
                        <a:rPr lang="tr-TR" sz="1500" b="0" i="0" kern="1200" dirty="0" smtClean="0">
                          <a:solidFill>
                            <a:schemeClr val="tx1"/>
                          </a:solidFill>
                          <a:effectLst/>
                          <a:latin typeface="+mn-lt"/>
                          <a:ea typeface="+mn-ea"/>
                          <a:cs typeface="+mn-cs"/>
                        </a:rPr>
                        <a:t>       </a:t>
                      </a:r>
                      <a:r>
                        <a:rPr lang="en-US" sz="1500" b="0" i="0" kern="1200" dirty="0" smtClean="0">
                          <a:solidFill>
                            <a:schemeClr val="tx1"/>
                          </a:solidFill>
                          <a:effectLst/>
                          <a:latin typeface="+mn-lt"/>
                          <a:ea typeface="+mn-ea"/>
                          <a:cs typeface="+mn-cs"/>
                        </a:rPr>
                        <a:t> with it.</a:t>
                      </a:r>
                      <a:endParaRPr lang="tr-TR" sz="1500" b="0" i="0" kern="1200" dirty="0" smtClean="0">
                        <a:solidFill>
                          <a:schemeClr val="tx1"/>
                        </a:solidFill>
                        <a:effectLst/>
                        <a:latin typeface="+mn-lt"/>
                        <a:ea typeface="+mn-ea"/>
                        <a:cs typeface="+mn-cs"/>
                      </a:endParaRPr>
                    </a:p>
                    <a:p>
                      <a:endParaRPr lang="en-US" sz="1500" b="0" i="0" kern="1200" dirty="0" smtClean="0">
                        <a:solidFill>
                          <a:schemeClr val="tx1"/>
                        </a:solidFill>
                        <a:effectLst/>
                        <a:latin typeface="+mn-lt"/>
                        <a:ea typeface="+mn-ea"/>
                        <a:cs typeface="+mn-cs"/>
                      </a:endParaRPr>
                    </a:p>
                    <a:p>
                      <a:r>
                        <a:rPr lang="en-US" sz="1500" b="0" i="0" kern="1200" dirty="0" smtClean="0">
                          <a:solidFill>
                            <a:schemeClr val="tx1"/>
                          </a:solidFill>
                          <a:effectLst/>
                          <a:latin typeface="+mn-lt"/>
                          <a:ea typeface="+mn-ea"/>
                          <a:cs typeface="+mn-cs"/>
                        </a:rPr>
                        <a:t>In return, you can expect customers to reward you with their loyalty. Listening to your consumers can also help you improve the products and services you offer them.</a:t>
                      </a:r>
                    </a:p>
                    <a:p>
                      <a:endParaRPr lang="en-US" sz="16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96159113"/>
                  </a:ext>
                </a:extLst>
              </a:tr>
              <a:tr h="5728040">
                <a:tc>
                  <a:txBody>
                    <a:bodyPr/>
                    <a:lstStyle/>
                    <a:p>
                      <a:r>
                        <a:rPr lang="tr-TR" dirty="0" smtClean="0"/>
                        <a:t> </a:t>
                      </a:r>
                      <a:endParaRPr lang="en-US"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n-US" sz="160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85829027"/>
                  </a:ext>
                </a:extLst>
              </a:tr>
            </a:tbl>
          </a:graphicData>
        </a:graphic>
      </p:graphicFrame>
      <p:cxnSp>
        <p:nvCxnSpPr>
          <p:cNvPr id="9" name="Düz Bağlayıcı 8"/>
          <p:cNvCxnSpPr/>
          <p:nvPr/>
        </p:nvCxnSpPr>
        <p:spPr>
          <a:xfrm>
            <a:off x="7386918" y="977153"/>
            <a:ext cx="44823" cy="522554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16728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p:cNvSpPr>
            <a:spLocks noGrp="1"/>
          </p:cNvSpPr>
          <p:nvPr>
            <p:ph type="dt" sz="half" idx="10"/>
          </p:nvPr>
        </p:nvSpPr>
        <p:spPr>
          <a:xfrm>
            <a:off x="518572" y="6037050"/>
            <a:ext cx="944468" cy="365125"/>
          </a:xfrm>
        </p:spPr>
        <p:txBody>
          <a:bodyPr/>
          <a:lstStyle/>
          <a:p>
            <a:fld id="{46EAEB44-9902-4709-A580-7C7221F38661}" type="datetime10">
              <a:rPr lang="en-US" sz="2400" b="1" smtClean="0">
                <a:solidFill>
                  <a:schemeClr val="tx1"/>
                </a:solidFill>
              </a:rPr>
              <a:t>16:59</a:t>
            </a:fld>
            <a:endParaRPr lang="en-US" sz="2400" b="1" dirty="0">
              <a:solidFill>
                <a:schemeClr val="tx1"/>
              </a:solidFill>
            </a:endParaRPr>
          </a:p>
        </p:txBody>
      </p:sp>
      <p:grpSp>
        <p:nvGrpSpPr>
          <p:cNvPr id="3" name="Group 7">
            <a:extLst>
              <a:ext uri="{FF2B5EF4-FFF2-40B4-BE49-F238E27FC236}">
                <a16:creationId xmlns:a16="http://schemas.microsoft.com/office/drawing/2014/main" id="{4F80FCD9-6F6E-8C38-776D-E061987F0D62}"/>
              </a:ext>
            </a:extLst>
          </p:cNvPr>
          <p:cNvGrpSpPr/>
          <p:nvPr/>
        </p:nvGrpSpPr>
        <p:grpSpPr>
          <a:xfrm>
            <a:off x="228600" y="219075"/>
            <a:ext cx="11734800" cy="6419850"/>
            <a:chOff x="203755" y="143366"/>
            <a:chExt cx="11734800" cy="6419850"/>
          </a:xfrm>
        </p:grpSpPr>
        <p:sp>
          <p:nvSpPr>
            <p:cNvPr id="4" name="Rectangle 3">
              <a:extLst>
                <a:ext uri="{FF2B5EF4-FFF2-40B4-BE49-F238E27FC236}">
                  <a16:creationId xmlns:a16="http://schemas.microsoft.com/office/drawing/2014/main" id="{E7F73510-CE1C-7165-C8C4-9444DC4B9895}"/>
                </a:ext>
              </a:extLst>
            </p:cNvPr>
            <p:cNvSpPr/>
            <p:nvPr/>
          </p:nvSpPr>
          <p:spPr>
            <a:xfrm>
              <a:off x="203755" y="143366"/>
              <a:ext cx="11734800" cy="6419850"/>
            </a:xfrm>
            <a:prstGeom prst="rect">
              <a:avLst/>
            </a:prstGeom>
            <a:noFill/>
            <a:ln w="254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Picture 4">
              <a:extLst>
                <a:ext uri="{FF2B5EF4-FFF2-40B4-BE49-F238E27FC236}">
                  <a16:creationId xmlns:a16="http://schemas.microsoft.com/office/drawing/2014/main" id="{DDC51D5E-90AA-4CFF-EBB1-E46F15A650B3}"/>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10421922" y="5050116"/>
              <a:ext cx="1276350" cy="1276350"/>
            </a:xfrm>
            <a:prstGeom prst="rect">
              <a:avLst/>
            </a:prstGeom>
          </p:spPr>
        </p:pic>
        <p:sp>
          <p:nvSpPr>
            <p:cNvPr id="6" name="TextBox 6">
              <a:extLst>
                <a:ext uri="{FF2B5EF4-FFF2-40B4-BE49-F238E27FC236}">
                  <a16:creationId xmlns:a16="http://schemas.microsoft.com/office/drawing/2014/main" id="{4CB99B11-BEA2-20FC-B681-1D41A37D24E8}"/>
                </a:ext>
              </a:extLst>
            </p:cNvPr>
            <p:cNvSpPr txBox="1"/>
            <p:nvPr/>
          </p:nvSpPr>
          <p:spPr>
            <a:xfrm>
              <a:off x="493727" y="437266"/>
              <a:ext cx="3713793" cy="400110"/>
            </a:xfrm>
            <a:prstGeom prst="rect">
              <a:avLst/>
            </a:prstGeom>
            <a:noFill/>
          </p:spPr>
          <p:txBody>
            <a:bodyPr wrap="square" rtlCol="0">
              <a:spAutoFit/>
            </a:bodyPr>
            <a:lstStyle/>
            <a:p>
              <a:r>
                <a:rPr lang="tr-TR" sz="2000" b="1" u="sng" dirty="0" err="1"/>
                <a:t>Occupational</a:t>
              </a:r>
              <a:r>
                <a:rPr lang="tr-TR" sz="2000" b="1" u="sng" dirty="0"/>
                <a:t> </a:t>
              </a:r>
              <a:r>
                <a:rPr lang="tr-TR" sz="2000" b="1" u="sng" dirty="0" err="1"/>
                <a:t>Health</a:t>
              </a:r>
              <a:r>
                <a:rPr lang="tr-TR" sz="2000" b="1" u="sng" dirty="0"/>
                <a:t> </a:t>
              </a:r>
              <a:r>
                <a:rPr lang="tr-TR" sz="2000" b="1" u="sng" dirty="0" err="1"/>
                <a:t>and</a:t>
              </a:r>
              <a:r>
                <a:rPr lang="tr-TR" sz="2000" b="1" u="sng" dirty="0"/>
                <a:t> </a:t>
              </a:r>
              <a:r>
                <a:rPr lang="tr-TR" sz="2000" b="1" u="sng" dirty="0" err="1" smtClean="0"/>
                <a:t>Safety</a:t>
              </a:r>
              <a:r>
                <a:rPr lang="tr-TR" sz="2000" b="1" u="sng" dirty="0" smtClean="0"/>
                <a:t> II </a:t>
              </a:r>
              <a:endParaRPr lang="tr-TR" sz="2000" b="1" u="sng" dirty="0"/>
            </a:p>
          </p:txBody>
        </p:sp>
      </p:grpSp>
      <p:sp>
        <p:nvSpPr>
          <p:cNvPr id="7" name="Dikdörtgen 6"/>
          <p:cNvSpPr/>
          <p:nvPr/>
        </p:nvSpPr>
        <p:spPr>
          <a:xfrm>
            <a:off x="979932" y="1478584"/>
            <a:ext cx="10232136" cy="3748270"/>
          </a:xfrm>
          <a:prstGeom prst="rect">
            <a:avLst/>
          </a:prstGeom>
        </p:spPr>
        <p:txBody>
          <a:bodyPr wrap="square">
            <a:spAutoFit/>
          </a:bodyPr>
          <a:lstStyle/>
          <a:p>
            <a:pPr marL="742950" lvl="1" indent="-285750">
              <a:lnSpc>
                <a:spcPct val="107000"/>
              </a:lnSpc>
              <a:buSzPts val="1000"/>
              <a:buFont typeface="Wingdings" panose="05000000000000000000" pitchFamily="2" charset="2"/>
              <a:buChar char="§"/>
              <a:tabLst>
                <a:tab pos="457200" algn="l"/>
              </a:tabLst>
            </a:pPr>
            <a:r>
              <a:rPr lang="en-US" sz="1600" dirty="0">
                <a:solidFill>
                  <a:srgbClr val="212121"/>
                </a:solidFill>
                <a:latin typeface="Calibri" panose="020F0502020204030204" pitchFamily="34" charset="0"/>
                <a:ea typeface="Times New Roman" panose="02020603050405020304" pitchFamily="18" charset="0"/>
                <a:cs typeface="Calibri" panose="020F0502020204030204" pitchFamily="34" charset="0"/>
              </a:rPr>
              <a:t>Existing safety and health programs (lockout/</a:t>
            </a:r>
            <a:r>
              <a:rPr lang="en-US" sz="1600" dirty="0" err="1">
                <a:solidFill>
                  <a:srgbClr val="212121"/>
                </a:solidFill>
                <a:latin typeface="Calibri" panose="020F0502020204030204" pitchFamily="34" charset="0"/>
                <a:ea typeface="Times New Roman" panose="02020603050405020304" pitchFamily="18" charset="0"/>
                <a:cs typeface="Calibri" panose="020F0502020204030204" pitchFamily="34" charset="0"/>
              </a:rPr>
              <a:t>tagout</a:t>
            </a:r>
            <a:r>
              <a:rPr lang="en-US" sz="1600" dirty="0">
                <a:solidFill>
                  <a:srgbClr val="212121"/>
                </a:solidFill>
                <a:latin typeface="Calibri" panose="020F0502020204030204" pitchFamily="34" charset="0"/>
                <a:ea typeface="Times New Roman" panose="02020603050405020304" pitchFamily="18" charset="0"/>
                <a:cs typeface="Calibri" panose="020F0502020204030204" pitchFamily="34" charset="0"/>
              </a:rPr>
              <a:t>, confined spaces, process safety management, personal protective equipment, etc.).</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SzPts val="1000"/>
              <a:buFont typeface="Wingdings" panose="05000000000000000000" pitchFamily="2" charset="2"/>
              <a:buChar char="§"/>
              <a:tabLst>
                <a:tab pos="457200" algn="l"/>
              </a:tabLst>
            </a:pPr>
            <a:r>
              <a:rPr lang="en-US" sz="1600" dirty="0">
                <a:solidFill>
                  <a:srgbClr val="212121"/>
                </a:solidFill>
                <a:latin typeface="Calibri" panose="020F0502020204030204" pitchFamily="34" charset="0"/>
                <a:ea typeface="Times New Roman" panose="02020603050405020304" pitchFamily="18" charset="0"/>
                <a:cs typeface="Calibri" panose="020F0502020204030204" pitchFamily="34" charset="0"/>
              </a:rPr>
              <a:t>Input from workers, including surveys or minutes from safety and health committee meetings.</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SzPts val="1000"/>
              <a:buFont typeface="Wingdings" panose="05000000000000000000" pitchFamily="2" charset="2"/>
              <a:buChar char="§"/>
              <a:tabLst>
                <a:tab pos="457200" algn="l"/>
              </a:tabLst>
            </a:pPr>
            <a:r>
              <a:rPr lang="en-US" sz="1600" dirty="0">
                <a:solidFill>
                  <a:srgbClr val="212121"/>
                </a:solidFill>
                <a:latin typeface="Calibri" panose="020F0502020204030204" pitchFamily="34" charset="0"/>
                <a:ea typeface="Times New Roman" panose="02020603050405020304" pitchFamily="18" charset="0"/>
                <a:cs typeface="Calibri" panose="020F0502020204030204" pitchFamily="34" charset="0"/>
              </a:rPr>
              <a:t>Results of job hazard analyses, also known as job safety analyses</a:t>
            </a:r>
            <a:r>
              <a:rPr lang="en-US" sz="1600" dirty="0" smtClean="0">
                <a:solidFill>
                  <a:srgbClr val="212121"/>
                </a:solidFill>
                <a:latin typeface="Calibri" panose="020F0502020204030204" pitchFamily="34" charset="0"/>
                <a:ea typeface="Times New Roman" panose="02020603050405020304" pitchFamily="18" charset="0"/>
                <a:cs typeface="Calibri" panose="020F0502020204030204" pitchFamily="34" charset="0"/>
              </a:rPr>
              <a:t>.</a:t>
            </a:r>
            <a:endParaRPr lang="tr-TR" sz="1600" dirty="0" smtClean="0">
              <a:solidFill>
                <a:srgbClr val="212121"/>
              </a:solidFill>
              <a:latin typeface="Calibri" panose="020F0502020204030204" pitchFamily="34" charset="0"/>
              <a:ea typeface="Times New Roman" panose="02020603050405020304" pitchFamily="18" charset="0"/>
              <a:cs typeface="Calibri" panose="020F0502020204030204" pitchFamily="34" charset="0"/>
            </a:endParaRPr>
          </a:p>
          <a:p>
            <a:pPr lvl="0">
              <a:lnSpc>
                <a:spcPct val="107000"/>
              </a:lnSpc>
              <a:spcAft>
                <a:spcPts val="0"/>
              </a:spcAft>
              <a:buSzPts val="1000"/>
              <a:tabLst>
                <a:tab pos="457200" algn="l"/>
              </a:tabLst>
            </a:pPr>
            <a:endParaRPr lang="tr-TR" sz="1600" dirty="0">
              <a:solidFill>
                <a:srgbClr val="212121"/>
              </a:solidFill>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900"/>
              </a:spcAft>
            </a:pPr>
            <a:endParaRPr lang="tr-TR" sz="1600" dirty="0" smtClean="0">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900"/>
              </a:spcAft>
            </a:pPr>
            <a:r>
              <a:rPr lang="en-US" sz="1600" dirty="0" smtClean="0">
                <a:solidFill>
                  <a:srgbClr val="212121"/>
                </a:solidFill>
                <a:latin typeface="Calibri" panose="020F0502020204030204" pitchFamily="34" charset="0"/>
                <a:ea typeface="Times New Roman" panose="02020603050405020304" pitchFamily="18" charset="0"/>
                <a:cs typeface="Calibri" panose="020F0502020204030204" pitchFamily="34" charset="0"/>
              </a:rPr>
              <a:t>Information </a:t>
            </a:r>
            <a:r>
              <a:rPr lang="en-US" sz="1600" dirty="0">
                <a:solidFill>
                  <a:srgbClr val="212121"/>
                </a:solidFill>
                <a:latin typeface="Calibri" panose="020F0502020204030204" pitchFamily="34" charset="0"/>
                <a:ea typeface="Times New Roman" panose="02020603050405020304" pitchFamily="18" charset="0"/>
                <a:cs typeface="Calibri" panose="020F0502020204030204" pitchFamily="34" charset="0"/>
              </a:rPr>
              <a:t>about hazards may be available from outside sources, such as:</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SzPts val="1000"/>
              <a:buFont typeface="Wingdings" panose="05000000000000000000" pitchFamily="2" charset="2"/>
              <a:buChar char="§"/>
              <a:tabLst>
                <a:tab pos="457200" algn="l"/>
              </a:tabLst>
            </a:pPr>
            <a:r>
              <a:rPr lang="en-US" sz="1600" dirty="0">
                <a:solidFill>
                  <a:srgbClr val="212121"/>
                </a:solidFill>
                <a:latin typeface="Calibri" panose="020F0502020204030204" pitchFamily="34" charset="0"/>
                <a:ea typeface="Times New Roman" panose="02020603050405020304" pitchFamily="18" charset="0"/>
                <a:cs typeface="Calibri" panose="020F0502020204030204" pitchFamily="34" charset="0"/>
              </a:rPr>
              <a:t>OSHA, National Institute for Occupational Safety and Health (NIOSH), and Centers for Disease Control and Prevention (CDC) websites, publications, and </a:t>
            </a:r>
            <a:r>
              <a:rPr lang="en-US" sz="1600" dirty="0" smtClean="0">
                <a:solidFill>
                  <a:srgbClr val="212121"/>
                </a:solidFill>
                <a:latin typeface="Calibri" panose="020F0502020204030204" pitchFamily="34" charset="0"/>
                <a:ea typeface="Times New Roman" panose="02020603050405020304" pitchFamily="18" charset="0"/>
                <a:cs typeface="Calibri" panose="020F0502020204030204" pitchFamily="34" charset="0"/>
              </a:rPr>
              <a:t>alerts</a:t>
            </a:r>
            <a:r>
              <a:rPr lang="tr-TR" sz="1600" dirty="0" smtClean="0">
                <a:solidFill>
                  <a:srgbClr val="212121"/>
                </a:solidFill>
                <a:latin typeface="Calibri" panose="020F0502020204030204" pitchFamily="34" charset="0"/>
                <a:ea typeface="Times New Roman" panose="02020603050405020304" pitchFamily="18" charset="0"/>
                <a:cs typeface="Calibri" panose="020F0502020204030204" pitchFamily="34" charset="0"/>
              </a:rPr>
              <a:t> </a:t>
            </a:r>
            <a:r>
              <a:rPr lang="tr-TR" sz="1600" dirty="0" err="1" smtClean="0">
                <a:solidFill>
                  <a:srgbClr val="212121"/>
                </a:solidFill>
                <a:latin typeface="Calibri" panose="020F0502020204030204" pitchFamily="34" charset="0"/>
                <a:ea typeface="Times New Roman" panose="02020603050405020304" pitchFamily="18" charset="0"/>
                <a:cs typeface="Calibri" panose="020F0502020204030204" pitchFamily="34" charset="0"/>
              </a:rPr>
              <a:t>or</a:t>
            </a:r>
            <a:r>
              <a:rPr lang="tr-TR" sz="1600" dirty="0" smtClean="0">
                <a:solidFill>
                  <a:srgbClr val="212121"/>
                </a:solidFill>
                <a:latin typeface="Calibri" panose="020F0502020204030204" pitchFamily="34" charset="0"/>
                <a:ea typeface="Times New Roman" panose="02020603050405020304" pitchFamily="18" charset="0"/>
                <a:cs typeface="Calibri" panose="020F0502020204030204" pitchFamily="34" charset="0"/>
              </a:rPr>
              <a:t> </a:t>
            </a:r>
            <a:r>
              <a:rPr lang="tr-TR" sz="1600" dirty="0" err="1" smtClean="0">
                <a:solidFill>
                  <a:srgbClr val="212121"/>
                </a:solidFill>
                <a:latin typeface="Calibri" panose="020F0502020204030204" pitchFamily="34" charset="0"/>
                <a:ea typeface="Times New Roman" panose="02020603050405020304" pitchFamily="18" charset="0"/>
                <a:cs typeface="Calibri" panose="020F0502020204030204" pitchFamily="34" charset="0"/>
              </a:rPr>
              <a:t>any</a:t>
            </a:r>
            <a:r>
              <a:rPr lang="tr-TR" sz="1600" dirty="0" smtClean="0">
                <a:solidFill>
                  <a:srgbClr val="212121"/>
                </a:solidFill>
                <a:latin typeface="Calibri" panose="020F0502020204030204" pitchFamily="34" charset="0"/>
                <a:ea typeface="Times New Roman" panose="02020603050405020304" pitchFamily="18" charset="0"/>
                <a:cs typeface="Calibri" panose="020F0502020204030204" pitchFamily="34" charset="0"/>
              </a:rPr>
              <a:t> </a:t>
            </a:r>
            <a:r>
              <a:rPr lang="tr-TR" sz="1600" dirty="0" err="1" smtClean="0">
                <a:solidFill>
                  <a:srgbClr val="212121"/>
                </a:solidFill>
                <a:latin typeface="Calibri" panose="020F0502020204030204" pitchFamily="34" charset="0"/>
                <a:ea typeface="Times New Roman" panose="02020603050405020304" pitchFamily="18" charset="0"/>
                <a:cs typeface="Calibri" panose="020F0502020204030204" pitchFamily="34" charset="0"/>
              </a:rPr>
              <a:t>other</a:t>
            </a:r>
            <a:r>
              <a:rPr lang="tr-TR" sz="1600" dirty="0" smtClean="0">
                <a:solidFill>
                  <a:srgbClr val="212121"/>
                </a:solidFill>
                <a:latin typeface="Calibri" panose="020F0502020204030204" pitchFamily="34" charset="0"/>
                <a:ea typeface="Times New Roman" panose="02020603050405020304" pitchFamily="18" charset="0"/>
                <a:cs typeface="Calibri" panose="020F0502020204030204" pitchFamily="34" charset="0"/>
              </a:rPr>
              <a:t> </a:t>
            </a:r>
            <a:r>
              <a:rPr lang="tr-TR" sz="1600" dirty="0" err="1" smtClean="0">
                <a:solidFill>
                  <a:srgbClr val="212121"/>
                </a:solidFill>
                <a:latin typeface="Calibri" panose="020F0502020204030204" pitchFamily="34" charset="0"/>
                <a:ea typeface="Times New Roman" panose="02020603050405020304" pitchFamily="18" charset="0"/>
                <a:cs typeface="Calibri" panose="020F0502020204030204" pitchFamily="34" charset="0"/>
              </a:rPr>
              <a:t>similar</a:t>
            </a:r>
            <a:r>
              <a:rPr lang="tr-TR" sz="1600" dirty="0" smtClean="0">
                <a:solidFill>
                  <a:srgbClr val="212121"/>
                </a:solidFill>
                <a:latin typeface="Calibri" panose="020F0502020204030204" pitchFamily="34" charset="0"/>
                <a:ea typeface="Times New Roman" panose="02020603050405020304" pitchFamily="18" charset="0"/>
                <a:cs typeface="Calibri" panose="020F0502020204030204" pitchFamily="34" charset="0"/>
              </a:rPr>
              <a:t> </a:t>
            </a:r>
            <a:r>
              <a:rPr lang="tr-TR" sz="1600" dirty="0" err="1" smtClean="0">
                <a:solidFill>
                  <a:srgbClr val="212121"/>
                </a:solidFill>
                <a:latin typeface="Calibri" panose="020F0502020204030204" pitchFamily="34" charset="0"/>
                <a:ea typeface="Times New Roman" panose="02020603050405020304" pitchFamily="18" charset="0"/>
                <a:cs typeface="Calibri" panose="020F0502020204030204" pitchFamily="34" charset="0"/>
              </a:rPr>
              <a:t>sources</a:t>
            </a:r>
            <a:r>
              <a:rPr lang="en-US" sz="1600" dirty="0" smtClean="0">
                <a:solidFill>
                  <a:srgbClr val="212121"/>
                </a:solidFill>
                <a:latin typeface="Calibri" panose="020F0502020204030204" pitchFamily="34" charset="0"/>
                <a:ea typeface="Times New Roman" panose="02020603050405020304" pitchFamily="18" charset="0"/>
                <a:cs typeface="Calibri" panose="020F0502020204030204" pitchFamily="34" charset="0"/>
              </a:rPr>
              <a:t>.</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SzPts val="1000"/>
              <a:buFont typeface="Wingdings" panose="05000000000000000000" pitchFamily="2" charset="2"/>
              <a:buChar char="§"/>
              <a:tabLst>
                <a:tab pos="457200" algn="l"/>
              </a:tabLst>
            </a:pPr>
            <a:r>
              <a:rPr lang="en-US" sz="1600" dirty="0">
                <a:solidFill>
                  <a:srgbClr val="212121"/>
                </a:solidFill>
                <a:latin typeface="Calibri" panose="020F0502020204030204" pitchFamily="34" charset="0"/>
                <a:ea typeface="Times New Roman" panose="02020603050405020304" pitchFamily="18" charset="0"/>
                <a:cs typeface="Calibri" panose="020F0502020204030204" pitchFamily="34" charset="0"/>
              </a:rPr>
              <a:t>Trade associations.</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SzPts val="1000"/>
              <a:buFont typeface="Wingdings" panose="05000000000000000000" pitchFamily="2" charset="2"/>
              <a:buChar char="§"/>
              <a:tabLst>
                <a:tab pos="457200" algn="l"/>
              </a:tabLst>
            </a:pPr>
            <a:r>
              <a:rPr lang="en-US" sz="1600" dirty="0">
                <a:solidFill>
                  <a:srgbClr val="212121"/>
                </a:solidFill>
                <a:latin typeface="Calibri" panose="020F0502020204030204" pitchFamily="34" charset="0"/>
                <a:ea typeface="Times New Roman" panose="02020603050405020304" pitchFamily="18" charset="0"/>
                <a:cs typeface="Calibri" panose="020F0502020204030204" pitchFamily="34" charset="0"/>
              </a:rPr>
              <a:t>Labor unions, state and local occupational safety and health committees/coalitions ("COSH groups"), and worker advocacy groups.</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SzPts val="1000"/>
              <a:buFont typeface="Wingdings" panose="05000000000000000000" pitchFamily="2" charset="2"/>
              <a:buChar char="§"/>
              <a:tabLst>
                <a:tab pos="457200" algn="l"/>
              </a:tabLst>
            </a:pPr>
            <a:r>
              <a:rPr lang="en-US" sz="1600" dirty="0">
                <a:solidFill>
                  <a:srgbClr val="212121"/>
                </a:solidFill>
                <a:latin typeface="Calibri" panose="020F0502020204030204" pitchFamily="34" charset="0"/>
                <a:ea typeface="Times New Roman" panose="02020603050405020304" pitchFamily="18" charset="0"/>
                <a:cs typeface="Calibri" panose="020F0502020204030204" pitchFamily="34" charset="0"/>
              </a:rPr>
              <a:t>Safety and health consultants.</a:t>
            </a:r>
            <a:endParaRPr lang="en-US" sz="1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0994897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4F80FCD9-6F6E-8C38-776D-E061987F0D62}"/>
              </a:ext>
            </a:extLst>
          </p:cNvPr>
          <p:cNvGrpSpPr/>
          <p:nvPr/>
        </p:nvGrpSpPr>
        <p:grpSpPr>
          <a:xfrm>
            <a:off x="228600" y="219075"/>
            <a:ext cx="11734800" cy="6419850"/>
            <a:chOff x="203755" y="143366"/>
            <a:chExt cx="11734800" cy="6419850"/>
          </a:xfrm>
        </p:grpSpPr>
        <p:sp>
          <p:nvSpPr>
            <p:cNvPr id="4" name="Rectangle 3">
              <a:extLst>
                <a:ext uri="{FF2B5EF4-FFF2-40B4-BE49-F238E27FC236}">
                  <a16:creationId xmlns:a16="http://schemas.microsoft.com/office/drawing/2014/main" id="{E7F73510-CE1C-7165-C8C4-9444DC4B9895}"/>
                </a:ext>
              </a:extLst>
            </p:cNvPr>
            <p:cNvSpPr/>
            <p:nvPr/>
          </p:nvSpPr>
          <p:spPr>
            <a:xfrm>
              <a:off x="203755" y="143366"/>
              <a:ext cx="11734800" cy="6419850"/>
            </a:xfrm>
            <a:prstGeom prst="rect">
              <a:avLst/>
            </a:prstGeom>
            <a:noFill/>
            <a:ln w="254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5" name="Picture 4">
              <a:extLst>
                <a:ext uri="{FF2B5EF4-FFF2-40B4-BE49-F238E27FC236}">
                  <a16:creationId xmlns:a16="http://schemas.microsoft.com/office/drawing/2014/main" id="{DDC51D5E-90AA-4CFF-EBB1-E46F15A650B3}"/>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10421922" y="5050116"/>
              <a:ext cx="1276350" cy="1276350"/>
            </a:xfrm>
            <a:prstGeom prst="rect">
              <a:avLst/>
            </a:prstGeom>
          </p:spPr>
        </p:pic>
        <p:sp>
          <p:nvSpPr>
            <p:cNvPr id="7" name="TextBox 6">
              <a:extLst>
                <a:ext uri="{FF2B5EF4-FFF2-40B4-BE49-F238E27FC236}">
                  <a16:creationId xmlns:a16="http://schemas.microsoft.com/office/drawing/2014/main" id="{4CB99B11-BEA2-20FC-B681-1D41A37D24E8}"/>
                </a:ext>
              </a:extLst>
            </p:cNvPr>
            <p:cNvSpPr txBox="1"/>
            <p:nvPr/>
          </p:nvSpPr>
          <p:spPr>
            <a:xfrm>
              <a:off x="493728" y="437266"/>
              <a:ext cx="3757336" cy="400110"/>
            </a:xfrm>
            <a:prstGeom prst="rect">
              <a:avLst/>
            </a:prstGeom>
            <a:noFill/>
          </p:spPr>
          <p:txBody>
            <a:bodyPr wrap="square" rtlCol="0">
              <a:spAutoFit/>
            </a:bodyPr>
            <a:lstStyle/>
            <a:p>
              <a:r>
                <a:rPr lang="tr-TR" sz="2000" b="1" u="sng" dirty="0" err="1"/>
                <a:t>Occupational</a:t>
              </a:r>
              <a:r>
                <a:rPr lang="tr-TR" sz="2000" b="1" u="sng" dirty="0"/>
                <a:t> </a:t>
              </a:r>
              <a:r>
                <a:rPr lang="tr-TR" sz="2000" b="1" u="sng" dirty="0" err="1"/>
                <a:t>Health</a:t>
              </a:r>
              <a:r>
                <a:rPr lang="tr-TR" sz="2000" b="1" u="sng" dirty="0"/>
                <a:t> </a:t>
              </a:r>
              <a:r>
                <a:rPr lang="tr-TR" sz="2000" b="1" u="sng" dirty="0" err="1"/>
                <a:t>and</a:t>
              </a:r>
              <a:r>
                <a:rPr lang="tr-TR" sz="2000" b="1" u="sng" dirty="0"/>
                <a:t> </a:t>
              </a:r>
              <a:r>
                <a:rPr lang="tr-TR" sz="2000" b="1" u="sng" dirty="0" err="1" smtClean="0"/>
                <a:t>Safety</a:t>
              </a:r>
              <a:r>
                <a:rPr lang="tr-TR" sz="2000" b="1" u="sng" dirty="0" smtClean="0"/>
                <a:t> II </a:t>
              </a:r>
              <a:endParaRPr lang="tr-TR" sz="2000" b="1" u="sng" dirty="0"/>
            </a:p>
          </p:txBody>
        </p:sp>
      </p:grpSp>
      <p:sp>
        <p:nvSpPr>
          <p:cNvPr id="2" name="Date Placeholder 1">
            <a:extLst>
              <a:ext uri="{FF2B5EF4-FFF2-40B4-BE49-F238E27FC236}">
                <a16:creationId xmlns:a16="http://schemas.microsoft.com/office/drawing/2014/main" id="{DA31DAE3-D28A-82C2-4971-3B42844A6AA2}"/>
              </a:ext>
            </a:extLst>
          </p:cNvPr>
          <p:cNvSpPr>
            <a:spLocks noGrp="1"/>
          </p:cNvSpPr>
          <p:nvPr>
            <p:ph type="dt" sz="half" idx="10"/>
          </p:nvPr>
        </p:nvSpPr>
        <p:spPr>
          <a:xfrm>
            <a:off x="228600" y="5857315"/>
            <a:ext cx="1364016" cy="544860"/>
          </a:xfrm>
        </p:spPr>
        <p:txBody>
          <a:bodyPr/>
          <a:lstStyle/>
          <a:p>
            <a:pPr lvl="1"/>
            <a:fld id="{8B22AF48-50A8-4ACC-83B2-496B850B9254}" type="datetime10">
              <a:rPr lang="en-US" sz="2400" b="1" smtClean="0">
                <a:solidFill>
                  <a:schemeClr val="tx1"/>
                </a:solidFill>
              </a:rPr>
              <a:pPr lvl="1"/>
              <a:t>16:59</a:t>
            </a:fld>
            <a:endParaRPr lang="tr-TR" sz="2400" b="1" dirty="0">
              <a:solidFill>
                <a:schemeClr val="tx1"/>
              </a:solidFill>
            </a:endParaRPr>
          </a:p>
        </p:txBody>
      </p:sp>
      <p:sp>
        <p:nvSpPr>
          <p:cNvPr id="3" name="Dikdörtgen 2"/>
          <p:cNvSpPr/>
          <p:nvPr/>
        </p:nvSpPr>
        <p:spPr>
          <a:xfrm>
            <a:off x="910608" y="1029099"/>
            <a:ext cx="11014905" cy="5493812"/>
          </a:xfrm>
          <a:prstGeom prst="rect">
            <a:avLst/>
          </a:prstGeom>
        </p:spPr>
        <p:txBody>
          <a:bodyPr wrap="square">
            <a:spAutoFit/>
          </a:bodyPr>
          <a:lstStyle/>
          <a:p>
            <a:pPr marL="742950" lvl="1" indent="-285750">
              <a:buFont typeface="Wingdings" panose="05000000000000000000" pitchFamily="2" charset="2"/>
              <a:buChar char="q"/>
            </a:pPr>
            <a:r>
              <a:rPr lang="en-US" sz="1600" u="sng" dirty="0" smtClean="0">
                <a:solidFill>
                  <a:srgbClr val="000000"/>
                </a:solidFill>
              </a:rPr>
              <a:t>Measure </a:t>
            </a:r>
            <a:r>
              <a:rPr lang="en-US" sz="1600" u="sng" dirty="0">
                <a:solidFill>
                  <a:srgbClr val="000000"/>
                </a:solidFill>
              </a:rPr>
              <a:t>the effects of your corporate social </a:t>
            </a:r>
            <a:r>
              <a:rPr lang="en-US" sz="1600" u="sng" dirty="0" smtClean="0">
                <a:solidFill>
                  <a:srgbClr val="000000"/>
                </a:solidFill>
              </a:rPr>
              <a:t>responsibility</a:t>
            </a:r>
            <a:endParaRPr lang="tr-TR" sz="1600" u="sng" dirty="0" smtClean="0">
              <a:solidFill>
                <a:srgbClr val="000000"/>
              </a:solidFill>
            </a:endParaRPr>
          </a:p>
          <a:p>
            <a:endParaRPr lang="en-US" sz="1600" dirty="0">
              <a:solidFill>
                <a:srgbClr val="000000"/>
              </a:solidFill>
            </a:endParaRPr>
          </a:p>
          <a:p>
            <a:r>
              <a:rPr lang="tr-TR" sz="1600" dirty="0" smtClean="0"/>
              <a:t>	</a:t>
            </a:r>
            <a:r>
              <a:rPr lang="en-US" sz="1500" dirty="0" smtClean="0"/>
              <a:t>Many </a:t>
            </a:r>
            <a:r>
              <a:rPr lang="en-US" sz="1500" dirty="0"/>
              <a:t>businesses have difficulties measuring the effect of their corporate social responsibility (CSR) initiatives. Some of </a:t>
            </a:r>
            <a:r>
              <a:rPr lang="tr-TR" sz="1500" dirty="0" smtClean="0"/>
              <a:t>	</a:t>
            </a:r>
            <a:r>
              <a:rPr lang="en-US" sz="1500" dirty="0" smtClean="0"/>
              <a:t>the </a:t>
            </a:r>
            <a:r>
              <a:rPr lang="en-US" sz="1500" dirty="0"/>
              <a:t>benefits </a:t>
            </a:r>
            <a:r>
              <a:rPr lang="en-US" sz="1500" dirty="0" smtClean="0"/>
              <a:t>such </a:t>
            </a:r>
            <a:r>
              <a:rPr lang="en-US" sz="1500" dirty="0"/>
              <a:t>as customer loyalty and improved </a:t>
            </a:r>
            <a:r>
              <a:rPr lang="en-US" sz="1500" dirty="0" smtClean="0"/>
              <a:t>reputation </a:t>
            </a:r>
            <a:r>
              <a:rPr lang="en-US" sz="1500" dirty="0"/>
              <a:t>are hard to quantify, making it difficult to assess the </a:t>
            </a:r>
            <a:r>
              <a:rPr lang="en-US" sz="1500" dirty="0" smtClean="0"/>
              <a:t>value </a:t>
            </a:r>
            <a:r>
              <a:rPr lang="en-US" sz="1500" dirty="0"/>
              <a:t>of </a:t>
            </a:r>
            <a:r>
              <a:rPr lang="tr-TR" sz="1500" dirty="0" smtClean="0"/>
              <a:t>	</a:t>
            </a:r>
            <a:r>
              <a:rPr lang="en-US" sz="1500" dirty="0" smtClean="0"/>
              <a:t>your </a:t>
            </a:r>
            <a:r>
              <a:rPr lang="en-US" sz="1500" dirty="0"/>
              <a:t>activities.</a:t>
            </a:r>
          </a:p>
          <a:p>
            <a:r>
              <a:rPr lang="tr-TR" sz="1500" dirty="0" smtClean="0"/>
              <a:t>	</a:t>
            </a:r>
            <a:r>
              <a:rPr lang="en-US" sz="1500" dirty="0" smtClean="0"/>
              <a:t>However</a:t>
            </a:r>
            <a:r>
              <a:rPr lang="en-US" sz="1500" dirty="0"/>
              <a:t>, measurement is extremely important as it enables you to:</a:t>
            </a:r>
          </a:p>
          <a:p>
            <a:pPr marL="1657350" lvl="3" indent="-285750">
              <a:buFont typeface="Wingdings" panose="05000000000000000000" pitchFamily="2" charset="2"/>
              <a:buChar char="§"/>
            </a:pPr>
            <a:r>
              <a:rPr lang="tr-TR" sz="1500" dirty="0" smtClean="0"/>
              <a:t>D</a:t>
            </a:r>
            <a:r>
              <a:rPr lang="en-US" sz="1500" dirty="0" err="1" smtClean="0"/>
              <a:t>isclose</a:t>
            </a:r>
            <a:r>
              <a:rPr lang="en-US" sz="1500" dirty="0" smtClean="0"/>
              <a:t> </a:t>
            </a:r>
            <a:r>
              <a:rPr lang="en-US" sz="1500" dirty="0"/>
              <a:t>the importance of your activities to your stakeholders and customers</a:t>
            </a:r>
          </a:p>
          <a:p>
            <a:pPr marL="1657350" lvl="3" indent="-285750">
              <a:buFont typeface="Wingdings" panose="05000000000000000000" pitchFamily="2" charset="2"/>
              <a:buChar char="§"/>
            </a:pPr>
            <a:r>
              <a:rPr lang="tr-TR" sz="1500" dirty="0" smtClean="0"/>
              <a:t>I</a:t>
            </a:r>
            <a:r>
              <a:rPr lang="en-US" sz="1500" dirty="0" err="1" smtClean="0"/>
              <a:t>mprove</a:t>
            </a:r>
            <a:r>
              <a:rPr lang="en-US" sz="1500" dirty="0" smtClean="0"/>
              <a:t> </a:t>
            </a:r>
            <a:r>
              <a:rPr lang="en-US" sz="1500" dirty="0"/>
              <a:t>your decision-making as you move forward with your CSR </a:t>
            </a:r>
            <a:r>
              <a:rPr lang="en-US" sz="1500" dirty="0" smtClean="0"/>
              <a:t>programs</a:t>
            </a:r>
            <a:endParaRPr lang="en-US" sz="1500" dirty="0"/>
          </a:p>
          <a:p>
            <a:pPr marL="1657350" lvl="3" indent="-285750">
              <a:buFont typeface="Wingdings" panose="05000000000000000000" pitchFamily="2" charset="2"/>
              <a:buChar char="§"/>
            </a:pPr>
            <a:r>
              <a:rPr lang="tr-TR" sz="1500" dirty="0" smtClean="0"/>
              <a:t>A</a:t>
            </a:r>
            <a:r>
              <a:rPr lang="en-US" sz="1500" dirty="0" err="1" smtClean="0"/>
              <a:t>lign</a:t>
            </a:r>
            <a:r>
              <a:rPr lang="en-US" sz="1500" dirty="0" smtClean="0"/>
              <a:t> </a:t>
            </a:r>
            <a:r>
              <a:rPr lang="en-US" sz="1500" dirty="0"/>
              <a:t>your activities with corporate goals, </a:t>
            </a:r>
            <a:r>
              <a:rPr lang="en-US" sz="1500" dirty="0" smtClean="0"/>
              <a:t>e</a:t>
            </a:r>
            <a:r>
              <a:rPr lang="tr-TR" sz="1500" dirty="0" smtClean="0"/>
              <a:t>.</a:t>
            </a:r>
            <a:r>
              <a:rPr lang="en-US" sz="1500" dirty="0" smtClean="0"/>
              <a:t>g</a:t>
            </a:r>
            <a:r>
              <a:rPr lang="tr-TR" sz="1500" dirty="0" smtClean="0"/>
              <a:t>.</a:t>
            </a:r>
            <a:r>
              <a:rPr lang="en-US" sz="1500" dirty="0" smtClean="0"/>
              <a:t> </a:t>
            </a:r>
            <a:r>
              <a:rPr lang="en-US" sz="1500" dirty="0"/>
              <a:t>decrease turnover or develop staff </a:t>
            </a:r>
            <a:r>
              <a:rPr lang="en-US" sz="1500" dirty="0" smtClean="0"/>
              <a:t>skills</a:t>
            </a:r>
            <a:endParaRPr lang="tr-TR" sz="1500" dirty="0" smtClean="0"/>
          </a:p>
          <a:p>
            <a:endParaRPr lang="en-US" sz="1500" dirty="0"/>
          </a:p>
          <a:p>
            <a:r>
              <a:rPr lang="tr-TR" sz="1500" dirty="0" smtClean="0"/>
              <a:t>	</a:t>
            </a:r>
            <a:r>
              <a:rPr lang="en-US" sz="1500" dirty="0" smtClean="0"/>
              <a:t>By </a:t>
            </a:r>
            <a:r>
              <a:rPr lang="en-US" sz="1500" dirty="0"/>
              <a:t>measuring the impact of your CSR, you can connect the value of your activities to your company's bottom line. For </a:t>
            </a:r>
            <a:r>
              <a:rPr lang="tr-TR" sz="1500" dirty="0" smtClean="0"/>
              <a:t>	</a:t>
            </a:r>
            <a:r>
              <a:rPr lang="en-US" sz="1500" dirty="0" smtClean="0"/>
              <a:t>example</a:t>
            </a:r>
            <a:r>
              <a:rPr lang="en-US" sz="1500" dirty="0"/>
              <a:t>, </a:t>
            </a:r>
            <a:r>
              <a:rPr lang="tr-TR" sz="1500" dirty="0" smtClean="0"/>
              <a:t>	</a:t>
            </a:r>
            <a:r>
              <a:rPr lang="en-US" sz="1500" dirty="0" smtClean="0"/>
              <a:t>you </a:t>
            </a:r>
            <a:r>
              <a:rPr lang="en-US" sz="1500" dirty="0"/>
              <a:t>can establish a link between skill development and lower training costs, employee satisfaction and lower </a:t>
            </a:r>
            <a:r>
              <a:rPr lang="en-US" sz="1500" dirty="0" smtClean="0"/>
              <a:t>turnover </a:t>
            </a:r>
            <a:r>
              <a:rPr lang="en-US" sz="1500" dirty="0"/>
              <a:t>rate, and </a:t>
            </a:r>
            <a:r>
              <a:rPr lang="tr-TR" sz="1500" dirty="0" smtClean="0"/>
              <a:t>	</a:t>
            </a:r>
            <a:r>
              <a:rPr lang="en-US" sz="1500" dirty="0" smtClean="0"/>
              <a:t>even </a:t>
            </a:r>
            <a:r>
              <a:rPr lang="en-US" sz="1500" dirty="0"/>
              <a:t>growth in sales leads that increases revenue</a:t>
            </a:r>
            <a:r>
              <a:rPr lang="en-US" sz="1500" dirty="0" smtClean="0"/>
              <a:t>.</a:t>
            </a:r>
            <a:endParaRPr lang="tr-TR" sz="1500" dirty="0" smtClean="0"/>
          </a:p>
          <a:p>
            <a:endParaRPr lang="en-US" sz="1600" dirty="0"/>
          </a:p>
          <a:p>
            <a:pPr marL="1200150" lvl="2" indent="-285750">
              <a:buFont typeface="Wingdings" panose="05000000000000000000" pitchFamily="2" charset="2"/>
              <a:buChar char="Ø"/>
            </a:pPr>
            <a:r>
              <a:rPr lang="en-US" sz="1600" i="1" dirty="0"/>
              <a:t>How to measure the impact of your CSR?</a:t>
            </a:r>
          </a:p>
          <a:p>
            <a:r>
              <a:rPr lang="tr-TR" sz="1600" dirty="0" smtClean="0"/>
              <a:t>	           </a:t>
            </a:r>
            <a:r>
              <a:rPr lang="en-US" sz="1500" dirty="0" smtClean="0"/>
              <a:t>Here </a:t>
            </a:r>
            <a:r>
              <a:rPr lang="en-US" sz="1500" dirty="0"/>
              <a:t>are some ways to help you measure your CSR success. You can:</a:t>
            </a:r>
          </a:p>
          <a:p>
            <a:pPr marL="2114550" lvl="4" indent="-285750">
              <a:buFont typeface="Wingdings" panose="05000000000000000000" pitchFamily="2" charset="2"/>
              <a:buChar char="§"/>
            </a:pPr>
            <a:r>
              <a:rPr lang="tr-TR" sz="1500" dirty="0" smtClean="0"/>
              <a:t>C</a:t>
            </a:r>
            <a:r>
              <a:rPr lang="en-US" sz="1500" dirty="0" err="1" smtClean="0"/>
              <a:t>ompare</a:t>
            </a:r>
            <a:r>
              <a:rPr lang="en-US" sz="1500" dirty="0" smtClean="0"/>
              <a:t> </a:t>
            </a:r>
            <a:r>
              <a:rPr lang="en-US" sz="1500" dirty="0"/>
              <a:t>your business to others - this is known as </a:t>
            </a:r>
            <a:r>
              <a:rPr lang="tr-TR" sz="1500" dirty="0" smtClean="0"/>
              <a:t>benchmarking.</a:t>
            </a:r>
            <a:endParaRPr lang="en-US" sz="1500" dirty="0"/>
          </a:p>
          <a:p>
            <a:pPr marL="2114550" lvl="4" indent="-285750">
              <a:buFont typeface="Wingdings" panose="05000000000000000000" pitchFamily="2" charset="2"/>
              <a:buChar char="§"/>
            </a:pPr>
            <a:r>
              <a:rPr lang="tr-TR" sz="1500" dirty="0" smtClean="0"/>
              <a:t>S</a:t>
            </a:r>
            <a:r>
              <a:rPr lang="en-US" sz="1500" dirty="0" smtClean="0"/>
              <a:t>eek </a:t>
            </a:r>
            <a:r>
              <a:rPr lang="en-US" sz="1500" dirty="0"/>
              <a:t>recognition for CSR best practice - </a:t>
            </a:r>
            <a:r>
              <a:rPr lang="en-US" sz="1500" dirty="0" err="1"/>
              <a:t>eg</a:t>
            </a:r>
            <a:r>
              <a:rPr lang="en-US" sz="1500" dirty="0"/>
              <a:t> take part in responsible business awards or use measurement tools such as the </a:t>
            </a:r>
            <a:r>
              <a:rPr lang="tr-TR" sz="1500" dirty="0" err="1" smtClean="0"/>
              <a:t>BITC’s</a:t>
            </a:r>
            <a:r>
              <a:rPr lang="tr-TR" sz="1500" dirty="0"/>
              <a:t> </a:t>
            </a:r>
            <a:r>
              <a:rPr lang="tr-TR" sz="1500" dirty="0" err="1" smtClean="0"/>
              <a:t>Responsible</a:t>
            </a:r>
            <a:r>
              <a:rPr lang="tr-TR" sz="1500" dirty="0" smtClean="0"/>
              <a:t> Business </a:t>
            </a:r>
            <a:r>
              <a:rPr lang="tr-TR" sz="1500" dirty="0" err="1" smtClean="0"/>
              <a:t>Tracker</a:t>
            </a:r>
            <a:r>
              <a:rPr lang="tr-TR" sz="1500" dirty="0" smtClean="0"/>
              <a:t>.</a:t>
            </a:r>
            <a:endParaRPr lang="en-US" sz="1500" dirty="0"/>
          </a:p>
          <a:p>
            <a:pPr marL="2114550" lvl="4" indent="-285750">
              <a:buFont typeface="Wingdings" panose="05000000000000000000" pitchFamily="2" charset="2"/>
              <a:buChar char="§"/>
            </a:pPr>
            <a:r>
              <a:rPr lang="tr-TR" sz="1500" dirty="0" smtClean="0"/>
              <a:t>U</a:t>
            </a:r>
            <a:r>
              <a:rPr lang="en-US" sz="1500" dirty="0" smtClean="0"/>
              <a:t>se </a:t>
            </a:r>
            <a:r>
              <a:rPr lang="en-US" sz="1500" dirty="0"/>
              <a:t>key performance indicators (KPIs) to measure your environmental </a:t>
            </a:r>
            <a:r>
              <a:rPr lang="en-US" sz="1500" dirty="0" smtClean="0"/>
              <a:t>performance</a:t>
            </a:r>
            <a:r>
              <a:rPr lang="tr-TR" sz="1500" dirty="0" smtClean="0"/>
              <a:t>.</a:t>
            </a:r>
          </a:p>
          <a:p>
            <a:endParaRPr lang="en-US" sz="1500" dirty="0"/>
          </a:p>
          <a:p>
            <a:r>
              <a:rPr lang="tr-TR" sz="1500" dirty="0" smtClean="0"/>
              <a:t>	</a:t>
            </a:r>
            <a:r>
              <a:rPr lang="en-US" sz="1500" dirty="0" smtClean="0"/>
              <a:t>It's </a:t>
            </a:r>
            <a:r>
              <a:rPr lang="en-US" sz="1500" dirty="0"/>
              <a:t>worth remembering that measurements will probably only show the immediate impact of CSR. The </a:t>
            </a:r>
            <a:r>
              <a:rPr lang="en-US" sz="1500" dirty="0" smtClean="0"/>
              <a:t>biggest</a:t>
            </a:r>
            <a:endParaRPr lang="tr-TR" sz="1500" dirty="0" smtClean="0"/>
          </a:p>
          <a:p>
            <a:r>
              <a:rPr lang="tr-TR" sz="1500" dirty="0"/>
              <a:t>	</a:t>
            </a:r>
            <a:r>
              <a:rPr lang="en-US" sz="1500" dirty="0" smtClean="0"/>
              <a:t>benefit </a:t>
            </a:r>
            <a:r>
              <a:rPr lang="tr-TR" sz="1500" dirty="0" smtClean="0"/>
              <a:t>c</a:t>
            </a:r>
            <a:r>
              <a:rPr lang="en-US" sz="1500" dirty="0" smtClean="0"/>
              <a:t>an </a:t>
            </a:r>
            <a:r>
              <a:rPr lang="en-US" sz="1500" dirty="0"/>
              <a:t>be the long-term improvement in your reputation</a:t>
            </a:r>
            <a:endParaRPr lang="en-US" sz="1500" i="0" dirty="0">
              <a:effectLst/>
            </a:endParaRPr>
          </a:p>
        </p:txBody>
      </p:sp>
    </p:spTree>
    <p:extLst>
      <p:ext uri="{BB962C8B-B14F-4D97-AF65-F5344CB8AC3E}">
        <p14:creationId xmlns:p14="http://schemas.microsoft.com/office/powerpoint/2010/main" val="366324529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4F80FCD9-6F6E-8C38-776D-E061987F0D62}"/>
              </a:ext>
            </a:extLst>
          </p:cNvPr>
          <p:cNvGrpSpPr/>
          <p:nvPr/>
        </p:nvGrpSpPr>
        <p:grpSpPr>
          <a:xfrm>
            <a:off x="228600" y="219075"/>
            <a:ext cx="11734800" cy="6419850"/>
            <a:chOff x="203755" y="143366"/>
            <a:chExt cx="11734800" cy="6419850"/>
          </a:xfrm>
        </p:grpSpPr>
        <p:sp>
          <p:nvSpPr>
            <p:cNvPr id="4" name="Rectangle 3">
              <a:extLst>
                <a:ext uri="{FF2B5EF4-FFF2-40B4-BE49-F238E27FC236}">
                  <a16:creationId xmlns:a16="http://schemas.microsoft.com/office/drawing/2014/main" id="{E7F73510-CE1C-7165-C8C4-9444DC4B9895}"/>
                </a:ext>
              </a:extLst>
            </p:cNvPr>
            <p:cNvSpPr/>
            <p:nvPr/>
          </p:nvSpPr>
          <p:spPr>
            <a:xfrm>
              <a:off x="203755" y="143366"/>
              <a:ext cx="11734800" cy="6419850"/>
            </a:xfrm>
            <a:prstGeom prst="rect">
              <a:avLst/>
            </a:prstGeom>
            <a:noFill/>
            <a:ln w="254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5" name="Picture 4">
              <a:extLst>
                <a:ext uri="{FF2B5EF4-FFF2-40B4-BE49-F238E27FC236}">
                  <a16:creationId xmlns:a16="http://schemas.microsoft.com/office/drawing/2014/main" id="{DDC51D5E-90AA-4CFF-EBB1-E46F15A650B3}"/>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10421922" y="5050116"/>
              <a:ext cx="1276350" cy="1276350"/>
            </a:xfrm>
            <a:prstGeom prst="rect">
              <a:avLst/>
            </a:prstGeom>
          </p:spPr>
        </p:pic>
        <p:sp>
          <p:nvSpPr>
            <p:cNvPr id="7" name="TextBox 6">
              <a:extLst>
                <a:ext uri="{FF2B5EF4-FFF2-40B4-BE49-F238E27FC236}">
                  <a16:creationId xmlns:a16="http://schemas.microsoft.com/office/drawing/2014/main" id="{4CB99B11-BEA2-20FC-B681-1D41A37D24E8}"/>
                </a:ext>
              </a:extLst>
            </p:cNvPr>
            <p:cNvSpPr txBox="1"/>
            <p:nvPr/>
          </p:nvSpPr>
          <p:spPr>
            <a:xfrm>
              <a:off x="493728" y="437266"/>
              <a:ext cx="3757336" cy="400110"/>
            </a:xfrm>
            <a:prstGeom prst="rect">
              <a:avLst/>
            </a:prstGeom>
            <a:noFill/>
          </p:spPr>
          <p:txBody>
            <a:bodyPr wrap="square" rtlCol="0">
              <a:spAutoFit/>
            </a:bodyPr>
            <a:lstStyle/>
            <a:p>
              <a:r>
                <a:rPr lang="tr-TR" sz="2000" b="1" u="sng" dirty="0" err="1"/>
                <a:t>Occupational</a:t>
              </a:r>
              <a:r>
                <a:rPr lang="tr-TR" sz="2000" b="1" u="sng" dirty="0"/>
                <a:t> </a:t>
              </a:r>
              <a:r>
                <a:rPr lang="tr-TR" sz="2000" b="1" u="sng" dirty="0" err="1"/>
                <a:t>Health</a:t>
              </a:r>
              <a:r>
                <a:rPr lang="tr-TR" sz="2000" b="1" u="sng" dirty="0"/>
                <a:t> </a:t>
              </a:r>
              <a:r>
                <a:rPr lang="tr-TR" sz="2000" b="1" u="sng" dirty="0" err="1"/>
                <a:t>and</a:t>
              </a:r>
              <a:r>
                <a:rPr lang="tr-TR" sz="2000" b="1" u="sng" dirty="0"/>
                <a:t> </a:t>
              </a:r>
              <a:r>
                <a:rPr lang="tr-TR" sz="2000" b="1" u="sng" dirty="0" err="1" smtClean="0"/>
                <a:t>Safety</a:t>
              </a:r>
              <a:r>
                <a:rPr lang="tr-TR" sz="2000" b="1" u="sng" dirty="0" smtClean="0"/>
                <a:t> II </a:t>
              </a:r>
              <a:endParaRPr lang="tr-TR" sz="2000" b="1" u="sng" dirty="0"/>
            </a:p>
          </p:txBody>
        </p:sp>
      </p:grpSp>
      <p:sp>
        <p:nvSpPr>
          <p:cNvPr id="2" name="Date Placeholder 1">
            <a:extLst>
              <a:ext uri="{FF2B5EF4-FFF2-40B4-BE49-F238E27FC236}">
                <a16:creationId xmlns:a16="http://schemas.microsoft.com/office/drawing/2014/main" id="{DA31DAE3-D28A-82C2-4971-3B42844A6AA2}"/>
              </a:ext>
            </a:extLst>
          </p:cNvPr>
          <p:cNvSpPr>
            <a:spLocks noGrp="1"/>
          </p:cNvSpPr>
          <p:nvPr>
            <p:ph type="dt" sz="half" idx="10"/>
          </p:nvPr>
        </p:nvSpPr>
        <p:spPr>
          <a:xfrm>
            <a:off x="518572" y="5979900"/>
            <a:ext cx="1172576" cy="365125"/>
          </a:xfrm>
        </p:spPr>
        <p:txBody>
          <a:bodyPr/>
          <a:lstStyle/>
          <a:p>
            <a:fld id="{8B22AF48-50A8-4ACC-83B2-496B850B9254}" type="datetime10">
              <a:rPr lang="en-US" sz="2400" b="1" smtClean="0">
                <a:solidFill>
                  <a:schemeClr val="tx1"/>
                </a:solidFill>
              </a:rPr>
              <a:t>16:59</a:t>
            </a:fld>
            <a:endParaRPr lang="tr-TR" sz="2400" b="1" dirty="0">
              <a:solidFill>
                <a:schemeClr val="tx1"/>
              </a:solidFill>
            </a:endParaRPr>
          </a:p>
        </p:txBody>
      </p:sp>
      <p:sp>
        <p:nvSpPr>
          <p:cNvPr id="3" name="Dikdörtgen 2"/>
          <p:cNvSpPr/>
          <p:nvPr/>
        </p:nvSpPr>
        <p:spPr>
          <a:xfrm>
            <a:off x="586498" y="913085"/>
            <a:ext cx="11019004" cy="5509200"/>
          </a:xfrm>
          <a:prstGeom prst="rect">
            <a:avLst/>
          </a:prstGeom>
        </p:spPr>
        <p:txBody>
          <a:bodyPr wrap="square">
            <a:spAutoFit/>
          </a:bodyPr>
          <a:lstStyle/>
          <a:p>
            <a:pPr marL="742950" lvl="1" indent="-285750">
              <a:buFont typeface="Wingdings" panose="05000000000000000000" pitchFamily="2" charset="2"/>
              <a:buChar char="q"/>
            </a:pPr>
            <a:r>
              <a:rPr lang="en-US" sz="1600" u="sng" dirty="0">
                <a:solidFill>
                  <a:srgbClr val="000000"/>
                </a:solidFill>
              </a:rPr>
              <a:t>Importance of PR in corporate social </a:t>
            </a:r>
            <a:r>
              <a:rPr lang="en-US" sz="1600" u="sng" dirty="0" smtClean="0">
                <a:solidFill>
                  <a:srgbClr val="000000"/>
                </a:solidFill>
              </a:rPr>
              <a:t>responsibi</a:t>
            </a:r>
            <a:r>
              <a:rPr lang="en-US" sz="1600" dirty="0" smtClean="0">
                <a:solidFill>
                  <a:srgbClr val="000000"/>
                </a:solidFill>
              </a:rPr>
              <a:t>lity</a:t>
            </a:r>
            <a:endParaRPr lang="tr-TR" sz="1600" dirty="0" smtClean="0">
              <a:solidFill>
                <a:srgbClr val="000000"/>
              </a:solidFill>
            </a:endParaRPr>
          </a:p>
          <a:p>
            <a:endParaRPr lang="en-US" sz="1600" dirty="0">
              <a:solidFill>
                <a:srgbClr val="000000"/>
              </a:solidFill>
            </a:endParaRPr>
          </a:p>
          <a:p>
            <a:r>
              <a:rPr lang="tr-TR" sz="1600" dirty="0" smtClean="0">
                <a:solidFill>
                  <a:srgbClr val="4A4A4A"/>
                </a:solidFill>
              </a:rPr>
              <a:t>	</a:t>
            </a:r>
            <a:r>
              <a:rPr lang="en-US" sz="1600" dirty="0" smtClean="0">
                <a:solidFill>
                  <a:srgbClr val="4A4A4A"/>
                </a:solidFill>
              </a:rPr>
              <a:t>Corporate </a:t>
            </a:r>
            <a:r>
              <a:rPr lang="en-US" sz="1600" dirty="0">
                <a:solidFill>
                  <a:srgbClr val="4A4A4A"/>
                </a:solidFill>
              </a:rPr>
              <a:t>social responsibility (CSR) lends itself to good news stories and is a source of positive public relations (PR). </a:t>
            </a:r>
            <a:r>
              <a:rPr lang="tr-TR" sz="1600" dirty="0" smtClean="0">
                <a:solidFill>
                  <a:srgbClr val="4A4A4A"/>
                </a:solidFill>
              </a:rPr>
              <a:t>	</a:t>
            </a:r>
            <a:r>
              <a:rPr lang="en-US" sz="1600" dirty="0" smtClean="0">
                <a:solidFill>
                  <a:srgbClr val="4A4A4A"/>
                </a:solidFill>
              </a:rPr>
              <a:t>Make </a:t>
            </a:r>
            <a:r>
              <a:rPr lang="en-US" sz="1600" dirty="0">
                <a:solidFill>
                  <a:srgbClr val="4A4A4A"/>
                </a:solidFill>
              </a:rPr>
              <a:t>the most of your CSR activities by </a:t>
            </a:r>
            <a:r>
              <a:rPr lang="en-US" sz="1600" dirty="0" err="1" smtClean="0">
                <a:solidFill>
                  <a:srgbClr val="4A4A4A"/>
                </a:solidFill>
              </a:rPr>
              <a:t>publici</a:t>
            </a:r>
            <a:r>
              <a:rPr lang="tr-TR" sz="1600" dirty="0" smtClean="0">
                <a:solidFill>
                  <a:srgbClr val="4A4A4A"/>
                </a:solidFill>
              </a:rPr>
              <a:t>z</a:t>
            </a:r>
            <a:r>
              <a:rPr lang="en-US" sz="1600" dirty="0" err="1" smtClean="0">
                <a:solidFill>
                  <a:srgbClr val="4A4A4A"/>
                </a:solidFill>
              </a:rPr>
              <a:t>ing</a:t>
            </a:r>
            <a:r>
              <a:rPr lang="en-US" sz="1600" dirty="0" smtClean="0">
                <a:solidFill>
                  <a:srgbClr val="4A4A4A"/>
                </a:solidFill>
              </a:rPr>
              <a:t> </a:t>
            </a:r>
            <a:r>
              <a:rPr lang="en-US" sz="1600" dirty="0">
                <a:solidFill>
                  <a:srgbClr val="4A4A4A"/>
                </a:solidFill>
              </a:rPr>
              <a:t>them to let customers, suppliers and the local community know </a:t>
            </a:r>
            <a:r>
              <a:rPr lang="tr-TR" sz="1600" dirty="0" smtClean="0">
                <a:solidFill>
                  <a:srgbClr val="4A4A4A"/>
                </a:solidFill>
              </a:rPr>
              <a:t>	</a:t>
            </a:r>
            <a:r>
              <a:rPr lang="en-US" sz="1600" dirty="0" smtClean="0">
                <a:solidFill>
                  <a:srgbClr val="4A4A4A"/>
                </a:solidFill>
              </a:rPr>
              <a:t>about </a:t>
            </a:r>
            <a:r>
              <a:rPr lang="en-US" sz="1600" dirty="0">
                <a:solidFill>
                  <a:srgbClr val="4A4A4A"/>
                </a:solidFill>
              </a:rPr>
              <a:t>the good that you are doing</a:t>
            </a:r>
            <a:r>
              <a:rPr lang="en-US" sz="1600" dirty="0" smtClean="0">
                <a:solidFill>
                  <a:srgbClr val="4A4A4A"/>
                </a:solidFill>
              </a:rPr>
              <a:t>.</a:t>
            </a:r>
            <a:endParaRPr lang="tr-TR" sz="1600" dirty="0" smtClean="0">
              <a:solidFill>
                <a:srgbClr val="4A4A4A"/>
              </a:solidFill>
            </a:endParaRPr>
          </a:p>
          <a:p>
            <a:endParaRPr lang="en-US" sz="1600" dirty="0">
              <a:solidFill>
                <a:srgbClr val="4A4A4A"/>
              </a:solidFill>
            </a:endParaRPr>
          </a:p>
          <a:p>
            <a:pPr marL="1200150" lvl="2" indent="-285750">
              <a:buFont typeface="Wingdings" panose="05000000000000000000" pitchFamily="2" charset="2"/>
              <a:buChar char="Ø"/>
            </a:pPr>
            <a:r>
              <a:rPr lang="en-US" sz="1600" i="1" dirty="0">
                <a:solidFill>
                  <a:srgbClr val="000000"/>
                </a:solidFill>
              </a:rPr>
              <a:t>Role of PR in promoting your CSR</a:t>
            </a:r>
          </a:p>
          <a:p>
            <a:r>
              <a:rPr lang="tr-TR" sz="1600" dirty="0" smtClean="0">
                <a:solidFill>
                  <a:srgbClr val="4A4A4A"/>
                </a:solidFill>
              </a:rPr>
              <a:t>		</a:t>
            </a:r>
            <a:r>
              <a:rPr lang="en-US" sz="1600" dirty="0" smtClean="0">
                <a:solidFill>
                  <a:srgbClr val="4A4A4A"/>
                </a:solidFill>
              </a:rPr>
              <a:t>Publicity </a:t>
            </a:r>
            <a:r>
              <a:rPr lang="en-US" sz="1600" dirty="0">
                <a:solidFill>
                  <a:srgbClr val="4A4A4A"/>
                </a:solidFill>
              </a:rPr>
              <a:t>can be a key part of using CSR to win contracts. People want to buy from businesses they respect. </a:t>
            </a:r>
            <a:r>
              <a:rPr lang="tr-TR" sz="1600" dirty="0" smtClean="0">
                <a:solidFill>
                  <a:srgbClr val="4A4A4A"/>
                </a:solidFill>
              </a:rPr>
              <a:t>		</a:t>
            </a:r>
            <a:r>
              <a:rPr lang="en-US" sz="1600" dirty="0" smtClean="0">
                <a:solidFill>
                  <a:srgbClr val="4A4A4A"/>
                </a:solidFill>
              </a:rPr>
              <a:t>CSR </a:t>
            </a:r>
            <a:r>
              <a:rPr lang="en-US" sz="1600" dirty="0">
                <a:solidFill>
                  <a:srgbClr val="4A4A4A"/>
                </a:solidFill>
              </a:rPr>
              <a:t>can be particularly effective for targeting ethical companies, the public sector and not-for-profit </a:t>
            </a:r>
            <a:r>
              <a:rPr lang="tr-TR" sz="1600" dirty="0" smtClean="0">
                <a:solidFill>
                  <a:srgbClr val="4A4A4A"/>
                </a:solidFill>
              </a:rPr>
              <a:t>		</a:t>
            </a:r>
            <a:r>
              <a:rPr lang="en-US" sz="1600" dirty="0" err="1" smtClean="0">
                <a:solidFill>
                  <a:srgbClr val="4A4A4A"/>
                </a:solidFill>
              </a:rPr>
              <a:t>organi</a:t>
            </a:r>
            <a:r>
              <a:rPr lang="tr-TR" sz="1600" dirty="0" smtClean="0">
                <a:solidFill>
                  <a:srgbClr val="4A4A4A"/>
                </a:solidFill>
              </a:rPr>
              <a:t>z</a:t>
            </a:r>
            <a:r>
              <a:rPr lang="en-US" sz="1600" dirty="0" err="1" smtClean="0">
                <a:solidFill>
                  <a:srgbClr val="4A4A4A"/>
                </a:solidFill>
              </a:rPr>
              <a:t>ations</a:t>
            </a:r>
            <a:r>
              <a:rPr lang="en-US" sz="1600" dirty="0" smtClean="0">
                <a:solidFill>
                  <a:srgbClr val="4A4A4A"/>
                </a:solidFill>
              </a:rPr>
              <a:t>.</a:t>
            </a:r>
            <a:r>
              <a:rPr lang="tr-TR" sz="1600" dirty="0" smtClean="0">
                <a:solidFill>
                  <a:srgbClr val="4A4A4A"/>
                </a:solidFill>
              </a:rPr>
              <a:t> </a:t>
            </a:r>
            <a:r>
              <a:rPr lang="en-US" sz="1600" dirty="0" smtClean="0">
                <a:solidFill>
                  <a:srgbClr val="4A4A4A"/>
                </a:solidFill>
              </a:rPr>
              <a:t>At </a:t>
            </a:r>
            <a:r>
              <a:rPr lang="en-US" sz="1600" dirty="0">
                <a:solidFill>
                  <a:srgbClr val="4A4A4A"/>
                </a:solidFill>
              </a:rPr>
              <a:t>the same time, you should see CSR as part of a continuing process of building long-term </a:t>
            </a:r>
            <a:r>
              <a:rPr lang="tr-TR" sz="1600" dirty="0" smtClean="0">
                <a:solidFill>
                  <a:srgbClr val="4A4A4A"/>
                </a:solidFill>
              </a:rPr>
              <a:t>		</a:t>
            </a:r>
            <a:r>
              <a:rPr lang="en-US" sz="1600" dirty="0" smtClean="0">
                <a:solidFill>
                  <a:srgbClr val="4A4A4A"/>
                </a:solidFill>
              </a:rPr>
              <a:t>value</a:t>
            </a:r>
            <a:r>
              <a:rPr lang="en-US" sz="1600" dirty="0">
                <a:solidFill>
                  <a:srgbClr val="4A4A4A"/>
                </a:solidFill>
              </a:rPr>
              <a:t>. Everything you do should help improve your reputation and encourage customers and other </a:t>
            </a:r>
            <a:r>
              <a:rPr lang="tr-TR" sz="1600" dirty="0" smtClean="0">
                <a:solidFill>
                  <a:srgbClr val="4A4A4A"/>
                </a:solidFill>
              </a:rPr>
              <a:t>			</a:t>
            </a:r>
            <a:r>
              <a:rPr lang="en-US" sz="1600" dirty="0" smtClean="0">
                <a:solidFill>
                  <a:srgbClr val="4A4A4A"/>
                </a:solidFill>
              </a:rPr>
              <a:t>stakeholders </a:t>
            </a:r>
            <a:r>
              <a:rPr lang="en-US" sz="1600" dirty="0">
                <a:solidFill>
                  <a:srgbClr val="4A4A4A"/>
                </a:solidFill>
              </a:rPr>
              <a:t>to stay involved with you. A business that buys recycled paper </a:t>
            </a:r>
            <a:r>
              <a:rPr lang="en-US" sz="1600" dirty="0" smtClean="0">
                <a:solidFill>
                  <a:srgbClr val="4A4A4A"/>
                </a:solidFill>
              </a:rPr>
              <a:t>but </a:t>
            </a:r>
            <a:r>
              <a:rPr lang="en-US" sz="1600" dirty="0">
                <a:solidFill>
                  <a:srgbClr val="4A4A4A"/>
                </a:solidFill>
              </a:rPr>
              <a:t>exploits its customers and </a:t>
            </a:r>
            <a:r>
              <a:rPr lang="tr-TR" sz="1600" dirty="0" smtClean="0">
                <a:solidFill>
                  <a:srgbClr val="4A4A4A"/>
                </a:solidFill>
              </a:rPr>
              <a:t>		</a:t>
            </a:r>
            <a:r>
              <a:rPr lang="en-US" sz="1600" dirty="0" smtClean="0">
                <a:solidFill>
                  <a:srgbClr val="4A4A4A"/>
                </a:solidFill>
              </a:rPr>
              <a:t>ignores </a:t>
            </a:r>
            <a:r>
              <a:rPr lang="en-US" sz="1600" dirty="0">
                <a:solidFill>
                  <a:srgbClr val="4A4A4A"/>
                </a:solidFill>
              </a:rPr>
              <a:t>the community </a:t>
            </a:r>
            <a:r>
              <a:rPr lang="en-US" sz="1600" dirty="0" smtClean="0">
                <a:solidFill>
                  <a:srgbClr val="4A4A4A"/>
                </a:solidFill>
              </a:rPr>
              <a:t>has </a:t>
            </a:r>
            <a:r>
              <a:rPr lang="en-US" sz="1600" dirty="0">
                <a:solidFill>
                  <a:srgbClr val="4A4A4A"/>
                </a:solidFill>
              </a:rPr>
              <a:t>missed the point</a:t>
            </a:r>
            <a:r>
              <a:rPr lang="en-US" sz="1600" dirty="0" smtClean="0">
                <a:solidFill>
                  <a:srgbClr val="4A4A4A"/>
                </a:solidFill>
              </a:rPr>
              <a:t>.</a:t>
            </a:r>
            <a:endParaRPr lang="tr-TR" sz="1600" dirty="0" smtClean="0">
              <a:solidFill>
                <a:srgbClr val="4A4A4A"/>
              </a:solidFill>
            </a:endParaRPr>
          </a:p>
          <a:p>
            <a:endParaRPr lang="en-US" sz="1600" dirty="0">
              <a:solidFill>
                <a:srgbClr val="4A4A4A"/>
              </a:solidFill>
            </a:endParaRPr>
          </a:p>
          <a:p>
            <a:pPr marL="1200150" lvl="2" indent="-285750">
              <a:buFont typeface="Wingdings" panose="05000000000000000000" pitchFamily="2" charset="2"/>
              <a:buChar char="Ø"/>
            </a:pPr>
            <a:r>
              <a:rPr lang="en-US" sz="1600" i="1" dirty="0">
                <a:solidFill>
                  <a:srgbClr val="000000"/>
                </a:solidFill>
              </a:rPr>
              <a:t>Business awards</a:t>
            </a:r>
          </a:p>
          <a:p>
            <a:r>
              <a:rPr lang="tr-TR" sz="1600" dirty="0" smtClean="0">
                <a:solidFill>
                  <a:srgbClr val="4A4A4A"/>
                </a:solidFill>
              </a:rPr>
              <a:t>		</a:t>
            </a:r>
            <a:r>
              <a:rPr lang="en-US" sz="1600" dirty="0" smtClean="0">
                <a:solidFill>
                  <a:srgbClr val="4A4A4A"/>
                </a:solidFill>
              </a:rPr>
              <a:t>Your </a:t>
            </a:r>
            <a:r>
              <a:rPr lang="en-US" sz="1600" dirty="0">
                <a:solidFill>
                  <a:srgbClr val="4A4A4A"/>
                </a:solidFill>
              </a:rPr>
              <a:t>business could also look at entering business awards that </a:t>
            </a:r>
            <a:r>
              <a:rPr lang="en-US" sz="1600" dirty="0" err="1" smtClean="0">
                <a:solidFill>
                  <a:srgbClr val="4A4A4A"/>
                </a:solidFill>
              </a:rPr>
              <a:t>recogni</a:t>
            </a:r>
            <a:r>
              <a:rPr lang="tr-TR" sz="1600" dirty="0" smtClean="0">
                <a:solidFill>
                  <a:srgbClr val="4A4A4A"/>
                </a:solidFill>
              </a:rPr>
              <a:t>z</a:t>
            </a:r>
            <a:r>
              <a:rPr lang="en-US" sz="1600" dirty="0" smtClean="0">
                <a:solidFill>
                  <a:srgbClr val="4A4A4A"/>
                </a:solidFill>
              </a:rPr>
              <a:t>e </a:t>
            </a:r>
            <a:r>
              <a:rPr lang="en-US" sz="1600" dirty="0">
                <a:solidFill>
                  <a:srgbClr val="4A4A4A"/>
                </a:solidFill>
              </a:rPr>
              <a:t>and promote businesses that excel </a:t>
            </a:r>
            <a:r>
              <a:rPr lang="tr-TR" sz="1600" dirty="0" smtClean="0">
                <a:solidFill>
                  <a:srgbClr val="4A4A4A"/>
                </a:solidFill>
              </a:rPr>
              <a:t>		</a:t>
            </a:r>
            <a:r>
              <a:rPr lang="en-US" sz="1600" dirty="0" smtClean="0">
                <a:solidFill>
                  <a:srgbClr val="4A4A4A"/>
                </a:solidFill>
              </a:rPr>
              <a:t>with </a:t>
            </a:r>
            <a:r>
              <a:rPr lang="en-US" sz="1600" dirty="0">
                <a:solidFill>
                  <a:srgbClr val="4A4A4A"/>
                </a:solidFill>
              </a:rPr>
              <a:t>corporate social responsibility projects</a:t>
            </a:r>
            <a:r>
              <a:rPr lang="en-US" sz="1600" dirty="0" smtClean="0">
                <a:solidFill>
                  <a:srgbClr val="4A4A4A"/>
                </a:solidFill>
              </a:rPr>
              <a:t>.</a:t>
            </a:r>
            <a:endParaRPr lang="tr-TR" sz="1600" dirty="0" smtClean="0">
              <a:solidFill>
                <a:srgbClr val="4A4A4A"/>
              </a:solidFill>
            </a:endParaRPr>
          </a:p>
          <a:p>
            <a:endParaRPr lang="tr-TR" sz="1600" b="0" i="0" dirty="0">
              <a:solidFill>
                <a:srgbClr val="4A4A4A"/>
              </a:solidFill>
              <a:effectLst/>
            </a:endParaRPr>
          </a:p>
          <a:p>
            <a:pPr marL="1200150" lvl="2" indent="-285750">
              <a:buFont typeface="Wingdings" panose="05000000000000000000" pitchFamily="2" charset="2"/>
              <a:buChar char="Ø"/>
            </a:pPr>
            <a:r>
              <a:rPr lang="en-US" sz="1600" dirty="0"/>
              <a:t>Quality standards</a:t>
            </a:r>
          </a:p>
          <a:p>
            <a:r>
              <a:rPr lang="tr-TR" sz="1600" dirty="0" smtClean="0"/>
              <a:t>		</a:t>
            </a:r>
            <a:r>
              <a:rPr lang="en-US" sz="1600" dirty="0" smtClean="0"/>
              <a:t>You </a:t>
            </a:r>
            <a:r>
              <a:rPr lang="en-US" sz="1600" dirty="0"/>
              <a:t>could consider working towards a management standard which you can then use to </a:t>
            </a:r>
            <a:r>
              <a:rPr lang="en-US" sz="1600" dirty="0" smtClean="0"/>
              <a:t>promote</a:t>
            </a:r>
            <a:endParaRPr lang="tr-TR" sz="1600" dirty="0" smtClean="0"/>
          </a:p>
          <a:p>
            <a:r>
              <a:rPr lang="tr-TR" sz="1600" dirty="0"/>
              <a:t>	</a:t>
            </a:r>
            <a:r>
              <a:rPr lang="tr-TR" sz="1600" dirty="0" smtClean="0"/>
              <a:t>	</a:t>
            </a:r>
            <a:r>
              <a:rPr lang="en-US" sz="1600" dirty="0" smtClean="0"/>
              <a:t> </a:t>
            </a:r>
            <a:r>
              <a:rPr lang="en-US" sz="1600" dirty="0"/>
              <a:t>your </a:t>
            </a:r>
            <a:r>
              <a:rPr lang="en-US" sz="1600" dirty="0" smtClean="0"/>
              <a:t>ethical</a:t>
            </a:r>
            <a:r>
              <a:rPr lang="en-US" sz="1600" dirty="0"/>
              <a:t>, environmental or social responsibility. </a:t>
            </a:r>
            <a:r>
              <a:rPr lang="en-US" sz="1600" dirty="0" smtClean="0"/>
              <a:t>Socially </a:t>
            </a:r>
            <a:r>
              <a:rPr lang="en-US" sz="1600" dirty="0"/>
              <a:t>responsible businesses act in an </a:t>
            </a:r>
            <a:endParaRPr lang="tr-TR" sz="1600" dirty="0" smtClean="0"/>
          </a:p>
          <a:p>
            <a:r>
              <a:rPr lang="tr-TR" sz="1600" dirty="0"/>
              <a:t>	</a:t>
            </a:r>
            <a:r>
              <a:rPr lang="tr-TR" sz="1600" dirty="0" smtClean="0"/>
              <a:t>	</a:t>
            </a:r>
            <a:r>
              <a:rPr lang="en-US" sz="1600" dirty="0" smtClean="0"/>
              <a:t>ethical and</a:t>
            </a:r>
            <a:r>
              <a:rPr lang="tr-TR" sz="1600" dirty="0" smtClean="0"/>
              <a:t> </a:t>
            </a:r>
            <a:r>
              <a:rPr lang="en-US" sz="1600" dirty="0" smtClean="0"/>
              <a:t>transparent </a:t>
            </a:r>
            <a:r>
              <a:rPr lang="en-US" sz="1600" dirty="0"/>
              <a:t>way that contributes to the health and welfare of society. </a:t>
            </a:r>
          </a:p>
        </p:txBody>
      </p:sp>
    </p:spTree>
    <p:extLst>
      <p:ext uri="{BB962C8B-B14F-4D97-AF65-F5344CB8AC3E}">
        <p14:creationId xmlns:p14="http://schemas.microsoft.com/office/powerpoint/2010/main" val="60930984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p:cNvSpPr>
            <a:spLocks noGrp="1"/>
          </p:cNvSpPr>
          <p:nvPr>
            <p:ph type="dt" sz="half" idx="10"/>
          </p:nvPr>
        </p:nvSpPr>
        <p:spPr>
          <a:xfrm>
            <a:off x="637032" y="6037050"/>
            <a:ext cx="1082040" cy="365125"/>
          </a:xfrm>
        </p:spPr>
        <p:txBody>
          <a:bodyPr/>
          <a:lstStyle/>
          <a:p>
            <a:fld id="{FD52B978-2856-4BE4-9D73-E156F528D00C}" type="datetime10">
              <a:rPr lang="en-US" sz="2400" b="1" smtClean="0">
                <a:solidFill>
                  <a:schemeClr val="tx1"/>
                </a:solidFill>
              </a:rPr>
              <a:t>16:59</a:t>
            </a:fld>
            <a:endParaRPr lang="en-US" sz="2400" b="1" dirty="0">
              <a:solidFill>
                <a:schemeClr val="tx1"/>
              </a:solidFill>
            </a:endParaRPr>
          </a:p>
        </p:txBody>
      </p:sp>
      <p:grpSp>
        <p:nvGrpSpPr>
          <p:cNvPr id="3" name="Group 7">
            <a:extLst>
              <a:ext uri="{FF2B5EF4-FFF2-40B4-BE49-F238E27FC236}">
                <a16:creationId xmlns:a16="http://schemas.microsoft.com/office/drawing/2014/main" id="{4F80FCD9-6F6E-8C38-776D-E061987F0D62}"/>
              </a:ext>
            </a:extLst>
          </p:cNvPr>
          <p:cNvGrpSpPr/>
          <p:nvPr/>
        </p:nvGrpSpPr>
        <p:grpSpPr>
          <a:xfrm>
            <a:off x="228600" y="219075"/>
            <a:ext cx="11734800" cy="6419850"/>
            <a:chOff x="203755" y="143366"/>
            <a:chExt cx="11734800" cy="6419850"/>
          </a:xfrm>
        </p:grpSpPr>
        <p:sp>
          <p:nvSpPr>
            <p:cNvPr id="4" name="Rectangle 3">
              <a:extLst>
                <a:ext uri="{FF2B5EF4-FFF2-40B4-BE49-F238E27FC236}">
                  <a16:creationId xmlns:a16="http://schemas.microsoft.com/office/drawing/2014/main" id="{E7F73510-CE1C-7165-C8C4-9444DC4B9895}"/>
                </a:ext>
              </a:extLst>
            </p:cNvPr>
            <p:cNvSpPr/>
            <p:nvPr/>
          </p:nvSpPr>
          <p:spPr>
            <a:xfrm>
              <a:off x="203755" y="143366"/>
              <a:ext cx="11734800" cy="6419850"/>
            </a:xfrm>
            <a:prstGeom prst="rect">
              <a:avLst/>
            </a:prstGeom>
            <a:noFill/>
            <a:ln w="254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Picture 4">
              <a:extLst>
                <a:ext uri="{FF2B5EF4-FFF2-40B4-BE49-F238E27FC236}">
                  <a16:creationId xmlns:a16="http://schemas.microsoft.com/office/drawing/2014/main" id="{DDC51D5E-90AA-4CFF-EBB1-E46F15A650B3}"/>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10421922" y="5050116"/>
              <a:ext cx="1276350" cy="1276350"/>
            </a:xfrm>
            <a:prstGeom prst="rect">
              <a:avLst/>
            </a:prstGeom>
          </p:spPr>
        </p:pic>
        <p:sp>
          <p:nvSpPr>
            <p:cNvPr id="6" name="TextBox 6">
              <a:extLst>
                <a:ext uri="{FF2B5EF4-FFF2-40B4-BE49-F238E27FC236}">
                  <a16:creationId xmlns:a16="http://schemas.microsoft.com/office/drawing/2014/main" id="{4CB99B11-BEA2-20FC-B681-1D41A37D24E8}"/>
                </a:ext>
              </a:extLst>
            </p:cNvPr>
            <p:cNvSpPr txBox="1"/>
            <p:nvPr/>
          </p:nvSpPr>
          <p:spPr>
            <a:xfrm>
              <a:off x="493728" y="437266"/>
              <a:ext cx="3757336" cy="400110"/>
            </a:xfrm>
            <a:prstGeom prst="rect">
              <a:avLst/>
            </a:prstGeom>
            <a:noFill/>
          </p:spPr>
          <p:txBody>
            <a:bodyPr wrap="square" rtlCol="0">
              <a:spAutoFit/>
            </a:bodyPr>
            <a:lstStyle/>
            <a:p>
              <a:r>
                <a:rPr lang="tr-TR" sz="2000" b="1" u="sng" dirty="0" err="1"/>
                <a:t>Occupational</a:t>
              </a:r>
              <a:r>
                <a:rPr lang="tr-TR" sz="2000" b="1" u="sng" dirty="0"/>
                <a:t> </a:t>
              </a:r>
              <a:r>
                <a:rPr lang="tr-TR" sz="2000" b="1" u="sng" dirty="0" err="1"/>
                <a:t>Health</a:t>
              </a:r>
              <a:r>
                <a:rPr lang="tr-TR" sz="2000" b="1" u="sng" dirty="0"/>
                <a:t> </a:t>
              </a:r>
              <a:r>
                <a:rPr lang="tr-TR" sz="2000" b="1" u="sng" dirty="0" err="1"/>
                <a:t>and</a:t>
              </a:r>
              <a:r>
                <a:rPr lang="tr-TR" sz="2000" b="1" u="sng" dirty="0"/>
                <a:t> </a:t>
              </a:r>
              <a:r>
                <a:rPr lang="tr-TR" sz="2000" b="1" u="sng" dirty="0" err="1" smtClean="0"/>
                <a:t>Safety</a:t>
              </a:r>
              <a:r>
                <a:rPr lang="tr-TR" sz="2000" b="1" u="sng" dirty="0" smtClean="0"/>
                <a:t> II </a:t>
              </a:r>
              <a:endParaRPr lang="tr-TR" sz="2000" b="1" u="sng" dirty="0"/>
            </a:p>
          </p:txBody>
        </p:sp>
      </p:grpSp>
      <p:pic>
        <p:nvPicPr>
          <p:cNvPr id="1026" name="Picture 2" descr="Corporate Social Responsibility – Definition and Histor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8420" y="615311"/>
            <a:ext cx="7690410" cy="5421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88321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4F80FCD9-6F6E-8C38-776D-E061987F0D62}"/>
              </a:ext>
            </a:extLst>
          </p:cNvPr>
          <p:cNvGrpSpPr/>
          <p:nvPr/>
        </p:nvGrpSpPr>
        <p:grpSpPr>
          <a:xfrm>
            <a:off x="228600" y="219075"/>
            <a:ext cx="11734800" cy="6419850"/>
            <a:chOff x="203755" y="143366"/>
            <a:chExt cx="11734800" cy="6419850"/>
          </a:xfrm>
        </p:grpSpPr>
        <p:sp>
          <p:nvSpPr>
            <p:cNvPr id="4" name="Rectangle 3">
              <a:extLst>
                <a:ext uri="{FF2B5EF4-FFF2-40B4-BE49-F238E27FC236}">
                  <a16:creationId xmlns:a16="http://schemas.microsoft.com/office/drawing/2014/main" id="{E7F73510-CE1C-7165-C8C4-9444DC4B9895}"/>
                </a:ext>
              </a:extLst>
            </p:cNvPr>
            <p:cNvSpPr/>
            <p:nvPr/>
          </p:nvSpPr>
          <p:spPr>
            <a:xfrm>
              <a:off x="203755" y="143366"/>
              <a:ext cx="11734800" cy="6419850"/>
            </a:xfrm>
            <a:prstGeom prst="rect">
              <a:avLst/>
            </a:prstGeom>
            <a:noFill/>
            <a:ln w="254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5" name="Picture 4">
              <a:extLst>
                <a:ext uri="{FF2B5EF4-FFF2-40B4-BE49-F238E27FC236}">
                  <a16:creationId xmlns:a16="http://schemas.microsoft.com/office/drawing/2014/main" id="{DDC51D5E-90AA-4CFF-EBB1-E46F15A650B3}"/>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10421922" y="5050116"/>
              <a:ext cx="1276350" cy="1276350"/>
            </a:xfrm>
            <a:prstGeom prst="rect">
              <a:avLst/>
            </a:prstGeom>
          </p:spPr>
        </p:pic>
        <p:sp>
          <p:nvSpPr>
            <p:cNvPr id="7" name="TextBox 6">
              <a:extLst>
                <a:ext uri="{FF2B5EF4-FFF2-40B4-BE49-F238E27FC236}">
                  <a16:creationId xmlns:a16="http://schemas.microsoft.com/office/drawing/2014/main" id="{4CB99B11-BEA2-20FC-B681-1D41A37D24E8}"/>
                </a:ext>
              </a:extLst>
            </p:cNvPr>
            <p:cNvSpPr txBox="1"/>
            <p:nvPr/>
          </p:nvSpPr>
          <p:spPr>
            <a:xfrm>
              <a:off x="493728" y="437266"/>
              <a:ext cx="3757336" cy="400110"/>
            </a:xfrm>
            <a:prstGeom prst="rect">
              <a:avLst/>
            </a:prstGeom>
            <a:noFill/>
          </p:spPr>
          <p:txBody>
            <a:bodyPr wrap="square" rtlCol="0">
              <a:spAutoFit/>
            </a:bodyPr>
            <a:lstStyle/>
            <a:p>
              <a:r>
                <a:rPr lang="tr-TR" sz="2000" b="1" u="sng" dirty="0" err="1"/>
                <a:t>Occupational</a:t>
              </a:r>
              <a:r>
                <a:rPr lang="tr-TR" sz="2000" b="1" u="sng" dirty="0"/>
                <a:t> </a:t>
              </a:r>
              <a:r>
                <a:rPr lang="tr-TR" sz="2000" b="1" u="sng" dirty="0" err="1"/>
                <a:t>Health</a:t>
              </a:r>
              <a:r>
                <a:rPr lang="tr-TR" sz="2000" b="1" u="sng" dirty="0"/>
                <a:t> </a:t>
              </a:r>
              <a:r>
                <a:rPr lang="tr-TR" sz="2000" b="1" u="sng" dirty="0" err="1"/>
                <a:t>and</a:t>
              </a:r>
              <a:r>
                <a:rPr lang="tr-TR" sz="2000" b="1" u="sng" dirty="0"/>
                <a:t> </a:t>
              </a:r>
              <a:r>
                <a:rPr lang="tr-TR" sz="2000" b="1" u="sng" dirty="0" err="1" smtClean="0"/>
                <a:t>Safety</a:t>
              </a:r>
              <a:r>
                <a:rPr lang="tr-TR" sz="2000" b="1" u="sng" dirty="0" smtClean="0"/>
                <a:t> II </a:t>
              </a:r>
              <a:endParaRPr lang="tr-TR" sz="2000" b="1" u="sng" dirty="0"/>
            </a:p>
          </p:txBody>
        </p:sp>
      </p:grpSp>
      <p:sp>
        <p:nvSpPr>
          <p:cNvPr id="2" name="Date Placeholder 1">
            <a:extLst>
              <a:ext uri="{FF2B5EF4-FFF2-40B4-BE49-F238E27FC236}">
                <a16:creationId xmlns:a16="http://schemas.microsoft.com/office/drawing/2014/main" id="{DA31DAE3-D28A-82C2-4971-3B42844A6AA2}"/>
              </a:ext>
            </a:extLst>
          </p:cNvPr>
          <p:cNvSpPr>
            <a:spLocks noGrp="1"/>
          </p:cNvSpPr>
          <p:nvPr>
            <p:ph type="dt" sz="half" idx="10"/>
          </p:nvPr>
        </p:nvSpPr>
        <p:spPr>
          <a:xfrm>
            <a:off x="518572" y="5979900"/>
            <a:ext cx="1172576" cy="365125"/>
          </a:xfrm>
        </p:spPr>
        <p:txBody>
          <a:bodyPr/>
          <a:lstStyle/>
          <a:p>
            <a:fld id="{8B22AF48-50A8-4ACC-83B2-496B850B9254}" type="datetime10">
              <a:rPr lang="en-US" sz="2400" b="1" smtClean="0">
                <a:solidFill>
                  <a:schemeClr val="tx1"/>
                </a:solidFill>
              </a:rPr>
              <a:t>16:59</a:t>
            </a:fld>
            <a:endParaRPr lang="tr-TR" sz="2400" b="1" dirty="0">
              <a:solidFill>
                <a:schemeClr val="tx1"/>
              </a:solidFill>
            </a:endParaRPr>
          </a:p>
        </p:txBody>
      </p:sp>
      <p:sp>
        <p:nvSpPr>
          <p:cNvPr id="3" name="Dikdörtgen 2"/>
          <p:cNvSpPr/>
          <p:nvPr/>
        </p:nvSpPr>
        <p:spPr>
          <a:xfrm>
            <a:off x="784337" y="1384389"/>
            <a:ext cx="10623325" cy="2062103"/>
          </a:xfrm>
          <a:prstGeom prst="rect">
            <a:avLst/>
          </a:prstGeom>
        </p:spPr>
        <p:txBody>
          <a:bodyPr wrap="square">
            <a:spAutoFit/>
          </a:bodyPr>
          <a:lstStyle/>
          <a:p>
            <a:r>
              <a:rPr lang="tr-TR" sz="1600" dirty="0" err="1" smtClean="0"/>
              <a:t>Many</a:t>
            </a:r>
            <a:r>
              <a:rPr lang="tr-TR" sz="1600" dirty="0" smtClean="0"/>
              <a:t> </a:t>
            </a:r>
            <a:r>
              <a:rPr lang="tr-TR" sz="1600" dirty="0" err="1" smtClean="0"/>
              <a:t>workers</a:t>
            </a:r>
            <a:r>
              <a:rPr lang="tr-TR" sz="1600" dirty="0" smtClean="0"/>
              <a:t> </a:t>
            </a:r>
            <a:r>
              <a:rPr lang="tr-TR" sz="1600" dirty="0" err="1" smtClean="0"/>
              <a:t>suffer</a:t>
            </a:r>
            <a:r>
              <a:rPr lang="tr-TR" sz="1600" dirty="0" smtClean="0"/>
              <a:t> </a:t>
            </a:r>
            <a:r>
              <a:rPr lang="en-US" sz="1600" dirty="0" smtClean="0"/>
              <a:t>nonfatal </a:t>
            </a:r>
            <a:r>
              <a:rPr lang="en-US" sz="1600" dirty="0"/>
              <a:t>work-related injuries and </a:t>
            </a:r>
            <a:r>
              <a:rPr lang="tr-TR" sz="1600" dirty="0" err="1" smtClean="0"/>
              <a:t>still</a:t>
            </a:r>
            <a:r>
              <a:rPr lang="tr-TR" sz="1600" dirty="0" smtClean="0"/>
              <a:t> </a:t>
            </a:r>
            <a:r>
              <a:rPr lang="tr-TR" sz="1600" dirty="0" err="1" smtClean="0"/>
              <a:t>many</a:t>
            </a:r>
            <a:r>
              <a:rPr lang="tr-TR" sz="1600" dirty="0" smtClean="0"/>
              <a:t> </a:t>
            </a:r>
            <a:r>
              <a:rPr lang="tr-TR" sz="1600" dirty="0" err="1" smtClean="0"/>
              <a:t>workers</a:t>
            </a:r>
            <a:r>
              <a:rPr lang="tr-TR" sz="1600" dirty="0" smtClean="0"/>
              <a:t> </a:t>
            </a:r>
            <a:r>
              <a:rPr lang="tr-TR" sz="1600" dirty="0" err="1" smtClean="0"/>
              <a:t>die</a:t>
            </a:r>
            <a:r>
              <a:rPr lang="en-US" sz="1600" dirty="0" smtClean="0"/>
              <a:t> </a:t>
            </a:r>
            <a:r>
              <a:rPr lang="en-US" sz="1600" dirty="0"/>
              <a:t>of fatal work-related injuries </a:t>
            </a:r>
            <a:r>
              <a:rPr lang="tr-TR" sz="1600" dirty="0" err="1"/>
              <a:t>all</a:t>
            </a:r>
            <a:r>
              <a:rPr lang="tr-TR" sz="1600" dirty="0"/>
              <a:t> </a:t>
            </a:r>
            <a:r>
              <a:rPr lang="tr-TR" sz="1600" dirty="0" err="1"/>
              <a:t>over</a:t>
            </a:r>
            <a:r>
              <a:rPr lang="tr-TR" sz="1600" dirty="0"/>
              <a:t> </a:t>
            </a:r>
            <a:r>
              <a:rPr lang="tr-TR" sz="1600" dirty="0" err="1"/>
              <a:t>the</a:t>
            </a:r>
            <a:r>
              <a:rPr lang="tr-TR" sz="1600" dirty="0"/>
              <a:t> </a:t>
            </a:r>
            <a:r>
              <a:rPr lang="tr-TR" sz="1600" dirty="0" smtClean="0"/>
              <a:t>World.</a:t>
            </a:r>
            <a:r>
              <a:rPr lang="en-US" sz="1600" dirty="0" smtClean="0"/>
              <a:t> </a:t>
            </a:r>
            <a:r>
              <a:rPr lang="en-US" sz="1600" dirty="0"/>
              <a:t>Given these </a:t>
            </a:r>
            <a:r>
              <a:rPr lang="tr-TR" sz="1600" dirty="0" err="1" smtClean="0"/>
              <a:t>facts</a:t>
            </a:r>
            <a:r>
              <a:rPr lang="en-US" sz="1600" dirty="0" smtClean="0"/>
              <a:t>, </a:t>
            </a:r>
            <a:r>
              <a:rPr lang="en-US" sz="1600" dirty="0"/>
              <a:t>employee safety continues to be a concern in organizations despite engineering advances that have reduced exposures over the past few decades. Many factors contribute to workplace safety. These include characteristics of the physical environment and human </a:t>
            </a:r>
            <a:r>
              <a:rPr lang="en-US" sz="1600" dirty="0" smtClean="0"/>
              <a:t>behavior </a:t>
            </a:r>
            <a:r>
              <a:rPr lang="en-US" sz="1600" dirty="0"/>
              <a:t>within that environment. Human </a:t>
            </a:r>
            <a:r>
              <a:rPr lang="en-US" sz="1600" dirty="0" smtClean="0"/>
              <a:t>behavior </a:t>
            </a:r>
            <a:r>
              <a:rPr lang="en-US" sz="1600" dirty="0"/>
              <a:t>on some level plays a role in the vast majority of workplace accidents and injuries. This can include risky </a:t>
            </a:r>
            <a:r>
              <a:rPr lang="en-US" sz="1600" dirty="0" smtClean="0"/>
              <a:t>behavior </a:t>
            </a:r>
            <a:r>
              <a:rPr lang="en-US" sz="1600" dirty="0"/>
              <a:t>and signal detection failures, as well as a lack of proactive and collective safety </a:t>
            </a:r>
            <a:r>
              <a:rPr lang="en-US" sz="1600" dirty="0" smtClean="0"/>
              <a:t>behaviors </a:t>
            </a:r>
            <a:r>
              <a:rPr lang="en-US" sz="1600" dirty="0"/>
              <a:t>that focus on changing the work environment to increase safety. Although several predictors of safety-related </a:t>
            </a:r>
            <a:r>
              <a:rPr lang="en-US" sz="1600" dirty="0" smtClean="0"/>
              <a:t>behavior </a:t>
            </a:r>
            <a:r>
              <a:rPr lang="en-US" sz="1600" dirty="0"/>
              <a:t>have been identified, there are some unresolved issues with respect to safety performance in organizations. </a:t>
            </a:r>
            <a:endParaRPr lang="en-US" sz="1600" b="0" i="0" dirty="0">
              <a:effectLst/>
            </a:endParaRPr>
          </a:p>
        </p:txBody>
      </p:sp>
      <p:sp>
        <p:nvSpPr>
          <p:cNvPr id="6" name="Metin kutusu 5"/>
          <p:cNvSpPr txBox="1"/>
          <p:nvPr/>
        </p:nvSpPr>
        <p:spPr>
          <a:xfrm>
            <a:off x="708212" y="953298"/>
            <a:ext cx="6139942" cy="369332"/>
          </a:xfrm>
          <a:prstGeom prst="rect">
            <a:avLst/>
          </a:prstGeom>
          <a:noFill/>
        </p:spPr>
        <p:txBody>
          <a:bodyPr wrap="square" rtlCol="0">
            <a:spAutoFit/>
          </a:bodyPr>
          <a:lstStyle/>
          <a:p>
            <a:r>
              <a:rPr lang="tr-TR" b="1" u="sng" dirty="0" err="1" smtClean="0"/>
              <a:t>Motivating</a:t>
            </a:r>
            <a:r>
              <a:rPr lang="tr-TR" b="1" u="sng" dirty="0" smtClean="0"/>
              <a:t> </a:t>
            </a:r>
            <a:r>
              <a:rPr lang="tr-TR" b="1" u="sng" dirty="0" err="1" smtClean="0"/>
              <a:t>Safety</a:t>
            </a:r>
            <a:r>
              <a:rPr lang="tr-TR" b="1" u="sng" dirty="0" smtClean="0"/>
              <a:t> </a:t>
            </a:r>
            <a:r>
              <a:rPr lang="tr-TR" b="1" u="sng" dirty="0" err="1" smtClean="0"/>
              <a:t>Behaviors</a:t>
            </a:r>
            <a:r>
              <a:rPr lang="tr-TR" b="1" u="sng" dirty="0" smtClean="0"/>
              <a:t> </a:t>
            </a:r>
            <a:r>
              <a:rPr lang="tr-TR" b="1" u="sng" dirty="0" err="1" smtClean="0"/>
              <a:t>and</a:t>
            </a:r>
            <a:r>
              <a:rPr lang="tr-TR" b="1" u="sng" dirty="0" smtClean="0"/>
              <a:t> Management </a:t>
            </a:r>
            <a:r>
              <a:rPr lang="tr-TR" b="1" u="sng" dirty="0" err="1" smtClean="0"/>
              <a:t>Strategies</a:t>
            </a:r>
            <a:endParaRPr lang="en-US" b="1" u="sng" dirty="0"/>
          </a:p>
        </p:txBody>
      </p:sp>
      <p:sp>
        <p:nvSpPr>
          <p:cNvPr id="9" name="Dikdörtgen 8"/>
          <p:cNvSpPr/>
          <p:nvPr/>
        </p:nvSpPr>
        <p:spPr>
          <a:xfrm>
            <a:off x="829319" y="3646037"/>
            <a:ext cx="10255623" cy="2092881"/>
          </a:xfrm>
          <a:prstGeom prst="rect">
            <a:avLst/>
          </a:prstGeom>
        </p:spPr>
        <p:txBody>
          <a:bodyPr wrap="square">
            <a:spAutoFit/>
          </a:bodyPr>
          <a:lstStyle/>
          <a:p>
            <a:r>
              <a:rPr lang="tr-TR" sz="1600" dirty="0" smtClean="0"/>
              <a:t>	</a:t>
            </a:r>
            <a:r>
              <a:rPr lang="en-US" sz="1600" dirty="0" smtClean="0"/>
              <a:t>What </a:t>
            </a:r>
            <a:r>
              <a:rPr lang="en-US" sz="1600" dirty="0"/>
              <a:t>are </a:t>
            </a:r>
            <a:r>
              <a:rPr lang="en-US" sz="1600" u="sng" dirty="0"/>
              <a:t>some</a:t>
            </a:r>
            <a:r>
              <a:rPr lang="en-US" sz="1600" dirty="0"/>
              <a:t> effective ways to motivate and reward safety behaviors and outcomes</a:t>
            </a:r>
            <a:r>
              <a:rPr lang="en-US" sz="1600" dirty="0" smtClean="0"/>
              <a:t>?</a:t>
            </a:r>
            <a:endParaRPr lang="tr-TR" sz="1600" dirty="0" smtClean="0"/>
          </a:p>
          <a:p>
            <a:pPr marL="1657350" lvl="3" indent="-285750">
              <a:buFont typeface="Wingdings" panose="05000000000000000000" pitchFamily="2" charset="2"/>
              <a:buChar char="Ø"/>
            </a:pPr>
            <a:r>
              <a:rPr lang="tr-TR" sz="1600" dirty="0" smtClean="0"/>
              <a:t>Set </a:t>
            </a:r>
            <a:r>
              <a:rPr lang="tr-TR" sz="1600" dirty="0" err="1" smtClean="0"/>
              <a:t>clear</a:t>
            </a:r>
            <a:r>
              <a:rPr lang="tr-TR" sz="1600" dirty="0" smtClean="0"/>
              <a:t> </a:t>
            </a:r>
            <a:r>
              <a:rPr lang="tr-TR" sz="1600" dirty="0" err="1" smtClean="0"/>
              <a:t>and</a:t>
            </a:r>
            <a:r>
              <a:rPr lang="tr-TR" sz="1600" dirty="0" smtClean="0"/>
              <a:t> </a:t>
            </a:r>
            <a:r>
              <a:rPr lang="tr-TR" sz="1600" dirty="0" err="1" smtClean="0"/>
              <a:t>realistic</a:t>
            </a:r>
            <a:r>
              <a:rPr lang="tr-TR" sz="1600" dirty="0" smtClean="0"/>
              <a:t> </a:t>
            </a:r>
            <a:r>
              <a:rPr lang="tr-TR" sz="1600" dirty="0" err="1" smtClean="0"/>
              <a:t>goals</a:t>
            </a:r>
            <a:endParaRPr lang="tr-TR" sz="1600" dirty="0" smtClean="0"/>
          </a:p>
          <a:p>
            <a:pPr marL="1657350" lvl="3" indent="-285750">
              <a:buFont typeface="Wingdings" panose="05000000000000000000" pitchFamily="2" charset="2"/>
              <a:buChar char="Ø"/>
            </a:pPr>
            <a:r>
              <a:rPr lang="tr-TR" sz="1600" dirty="0" err="1" smtClean="0"/>
              <a:t>Provide</a:t>
            </a:r>
            <a:r>
              <a:rPr lang="tr-TR" sz="1600" dirty="0" smtClean="0"/>
              <a:t> </a:t>
            </a:r>
            <a:r>
              <a:rPr lang="tr-TR" sz="1600" dirty="0" err="1" smtClean="0"/>
              <a:t>adequate</a:t>
            </a:r>
            <a:r>
              <a:rPr lang="tr-TR" sz="1600" dirty="0" smtClean="0"/>
              <a:t> </a:t>
            </a:r>
            <a:r>
              <a:rPr lang="tr-TR" sz="1600" dirty="0" err="1" smtClean="0"/>
              <a:t>training</a:t>
            </a:r>
            <a:r>
              <a:rPr lang="tr-TR" sz="1600" dirty="0" smtClean="0"/>
              <a:t> </a:t>
            </a:r>
            <a:r>
              <a:rPr lang="tr-TR" sz="1600" dirty="0" err="1" smtClean="0"/>
              <a:t>and</a:t>
            </a:r>
            <a:r>
              <a:rPr lang="tr-TR" sz="1600" dirty="0" smtClean="0"/>
              <a:t> </a:t>
            </a:r>
            <a:r>
              <a:rPr lang="tr-TR" sz="1600" dirty="0" err="1" smtClean="0"/>
              <a:t>resources</a:t>
            </a:r>
            <a:endParaRPr lang="tr-TR" sz="1600" dirty="0" smtClean="0"/>
          </a:p>
          <a:p>
            <a:pPr marL="1657350" lvl="3" indent="-285750">
              <a:buFont typeface="Wingdings" panose="05000000000000000000" pitchFamily="2" charset="2"/>
              <a:buChar char="Ø"/>
            </a:pPr>
            <a:r>
              <a:rPr lang="tr-TR" sz="1600" dirty="0" err="1" smtClean="0"/>
              <a:t>Create</a:t>
            </a:r>
            <a:r>
              <a:rPr lang="tr-TR" sz="1600" dirty="0" smtClean="0"/>
              <a:t> a </a:t>
            </a:r>
            <a:r>
              <a:rPr lang="tr-TR" sz="1600" dirty="0" err="1" smtClean="0"/>
              <a:t>positive</a:t>
            </a:r>
            <a:r>
              <a:rPr lang="tr-TR" sz="1600" dirty="0" smtClean="0"/>
              <a:t> </a:t>
            </a:r>
            <a:r>
              <a:rPr lang="tr-TR" sz="1600" dirty="0" err="1" smtClean="0"/>
              <a:t>safety</a:t>
            </a:r>
            <a:r>
              <a:rPr lang="tr-TR" sz="1600" dirty="0" smtClean="0"/>
              <a:t> </a:t>
            </a:r>
            <a:r>
              <a:rPr lang="tr-TR" sz="1600" dirty="0" err="1" smtClean="0"/>
              <a:t>culture</a:t>
            </a:r>
            <a:endParaRPr lang="tr-TR" sz="1600" dirty="0" smtClean="0"/>
          </a:p>
          <a:p>
            <a:pPr marL="1657350" lvl="3" indent="-285750">
              <a:buFont typeface="Wingdings" panose="05000000000000000000" pitchFamily="2" charset="2"/>
              <a:buChar char="Ø"/>
            </a:pPr>
            <a:r>
              <a:rPr lang="tr-TR" sz="1600" dirty="0" err="1" smtClean="0"/>
              <a:t>Offer</a:t>
            </a:r>
            <a:r>
              <a:rPr lang="tr-TR" sz="1600" dirty="0" smtClean="0"/>
              <a:t> </a:t>
            </a:r>
            <a:r>
              <a:rPr lang="tr-TR" sz="1600" dirty="0" err="1" smtClean="0"/>
              <a:t>meaningful</a:t>
            </a:r>
            <a:r>
              <a:rPr lang="tr-TR" sz="1600" dirty="0" smtClean="0"/>
              <a:t> </a:t>
            </a:r>
            <a:r>
              <a:rPr lang="tr-TR" sz="1600" dirty="0" err="1" smtClean="0"/>
              <a:t>incentives</a:t>
            </a:r>
            <a:r>
              <a:rPr lang="tr-TR" sz="1600" dirty="0" smtClean="0"/>
              <a:t> </a:t>
            </a:r>
            <a:r>
              <a:rPr lang="tr-TR" sz="1600" dirty="0" err="1" smtClean="0"/>
              <a:t>and</a:t>
            </a:r>
            <a:r>
              <a:rPr lang="tr-TR" sz="1600" dirty="0" smtClean="0"/>
              <a:t> </a:t>
            </a:r>
            <a:r>
              <a:rPr lang="tr-TR" sz="1600" dirty="0" err="1" smtClean="0"/>
              <a:t>rewards</a:t>
            </a:r>
            <a:endParaRPr lang="tr-TR" sz="1600" dirty="0" smtClean="0"/>
          </a:p>
          <a:p>
            <a:pPr marL="1657350" lvl="3" indent="-285750">
              <a:buFont typeface="Wingdings" panose="05000000000000000000" pitchFamily="2" charset="2"/>
              <a:buChar char="Ø"/>
            </a:pPr>
            <a:r>
              <a:rPr lang="tr-TR" sz="1600" dirty="0" err="1" smtClean="0"/>
              <a:t>Involve</a:t>
            </a:r>
            <a:r>
              <a:rPr lang="tr-TR" sz="1600" dirty="0" smtClean="0"/>
              <a:t> </a:t>
            </a:r>
            <a:r>
              <a:rPr lang="tr-TR" sz="1600" dirty="0" err="1" smtClean="0"/>
              <a:t>and</a:t>
            </a:r>
            <a:r>
              <a:rPr lang="tr-TR" sz="1600" dirty="0" smtClean="0"/>
              <a:t> </a:t>
            </a:r>
            <a:r>
              <a:rPr lang="tr-TR" sz="1600" dirty="0" err="1"/>
              <a:t>e</a:t>
            </a:r>
            <a:r>
              <a:rPr lang="tr-TR" sz="1600" dirty="0" err="1" smtClean="0"/>
              <a:t>mpower</a:t>
            </a:r>
            <a:r>
              <a:rPr lang="tr-TR" sz="1600" dirty="0" smtClean="0"/>
              <a:t> </a:t>
            </a:r>
            <a:r>
              <a:rPr lang="tr-TR" sz="1600" dirty="0" err="1" smtClean="0"/>
              <a:t>the</a:t>
            </a:r>
            <a:r>
              <a:rPr lang="tr-TR" sz="1600" dirty="0" smtClean="0"/>
              <a:t> </a:t>
            </a:r>
            <a:r>
              <a:rPr lang="tr-TR" sz="1600" dirty="0" err="1" smtClean="0"/>
              <a:t>employees</a:t>
            </a:r>
            <a:endParaRPr lang="en-US" sz="1600" dirty="0"/>
          </a:p>
          <a:p>
            <a:pPr marL="1657350" lvl="3" indent="-285750">
              <a:buFont typeface="Wingdings" panose="05000000000000000000" pitchFamily="2" charset="2"/>
              <a:buChar char="Ø"/>
            </a:pPr>
            <a:r>
              <a:rPr lang="tr-TR" sz="1600" dirty="0" err="1" smtClean="0"/>
              <a:t>Monitor</a:t>
            </a:r>
            <a:r>
              <a:rPr lang="tr-TR" sz="1600" dirty="0" smtClean="0"/>
              <a:t> </a:t>
            </a:r>
            <a:r>
              <a:rPr lang="tr-TR" sz="1600" dirty="0" err="1" smtClean="0"/>
              <a:t>and</a:t>
            </a:r>
            <a:r>
              <a:rPr lang="tr-TR" sz="1600" dirty="0" smtClean="0"/>
              <a:t> </a:t>
            </a:r>
            <a:r>
              <a:rPr lang="tr-TR" sz="1600" dirty="0" err="1" smtClean="0"/>
              <a:t>evaluate</a:t>
            </a:r>
            <a:r>
              <a:rPr lang="tr-TR" sz="1600" dirty="0" smtClean="0"/>
              <a:t> </a:t>
            </a:r>
            <a:r>
              <a:rPr lang="tr-TR" sz="1600" dirty="0" err="1" smtClean="0"/>
              <a:t>the</a:t>
            </a:r>
            <a:r>
              <a:rPr lang="tr-TR" sz="1600" dirty="0" smtClean="0"/>
              <a:t> </a:t>
            </a:r>
            <a:r>
              <a:rPr lang="tr-TR" sz="1600" dirty="0" err="1" smtClean="0"/>
              <a:t>results</a:t>
            </a:r>
            <a:endParaRPr lang="en-US" sz="1600" dirty="0"/>
          </a:p>
          <a:p>
            <a:pPr fontAlgn="auto"/>
            <a:endParaRPr lang="en-US" dirty="0">
              <a:effectLst/>
            </a:endParaRPr>
          </a:p>
        </p:txBody>
      </p:sp>
    </p:spTree>
    <p:extLst>
      <p:ext uri="{BB962C8B-B14F-4D97-AF65-F5344CB8AC3E}">
        <p14:creationId xmlns:p14="http://schemas.microsoft.com/office/powerpoint/2010/main" val="14778910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4F80FCD9-6F6E-8C38-776D-E061987F0D62}"/>
              </a:ext>
            </a:extLst>
          </p:cNvPr>
          <p:cNvGrpSpPr/>
          <p:nvPr/>
        </p:nvGrpSpPr>
        <p:grpSpPr>
          <a:xfrm>
            <a:off x="228600" y="219075"/>
            <a:ext cx="11734800" cy="6419850"/>
            <a:chOff x="203755" y="143366"/>
            <a:chExt cx="11734800" cy="6419850"/>
          </a:xfrm>
        </p:grpSpPr>
        <p:sp>
          <p:nvSpPr>
            <p:cNvPr id="4" name="Rectangle 3">
              <a:extLst>
                <a:ext uri="{FF2B5EF4-FFF2-40B4-BE49-F238E27FC236}">
                  <a16:creationId xmlns:a16="http://schemas.microsoft.com/office/drawing/2014/main" id="{E7F73510-CE1C-7165-C8C4-9444DC4B9895}"/>
                </a:ext>
              </a:extLst>
            </p:cNvPr>
            <p:cNvSpPr/>
            <p:nvPr/>
          </p:nvSpPr>
          <p:spPr>
            <a:xfrm>
              <a:off x="203755" y="143366"/>
              <a:ext cx="11734800" cy="6419850"/>
            </a:xfrm>
            <a:prstGeom prst="rect">
              <a:avLst/>
            </a:prstGeom>
            <a:noFill/>
            <a:ln w="254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5" name="Picture 4">
              <a:extLst>
                <a:ext uri="{FF2B5EF4-FFF2-40B4-BE49-F238E27FC236}">
                  <a16:creationId xmlns:a16="http://schemas.microsoft.com/office/drawing/2014/main" id="{DDC51D5E-90AA-4CFF-EBB1-E46F15A650B3}"/>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10421922" y="5050116"/>
              <a:ext cx="1276350" cy="1276350"/>
            </a:xfrm>
            <a:prstGeom prst="rect">
              <a:avLst/>
            </a:prstGeom>
          </p:spPr>
        </p:pic>
        <p:sp>
          <p:nvSpPr>
            <p:cNvPr id="7" name="TextBox 6">
              <a:extLst>
                <a:ext uri="{FF2B5EF4-FFF2-40B4-BE49-F238E27FC236}">
                  <a16:creationId xmlns:a16="http://schemas.microsoft.com/office/drawing/2014/main" id="{4CB99B11-BEA2-20FC-B681-1D41A37D24E8}"/>
                </a:ext>
              </a:extLst>
            </p:cNvPr>
            <p:cNvSpPr txBox="1"/>
            <p:nvPr/>
          </p:nvSpPr>
          <p:spPr>
            <a:xfrm>
              <a:off x="493728" y="437266"/>
              <a:ext cx="3757336" cy="400110"/>
            </a:xfrm>
            <a:prstGeom prst="rect">
              <a:avLst/>
            </a:prstGeom>
            <a:noFill/>
          </p:spPr>
          <p:txBody>
            <a:bodyPr wrap="square" rtlCol="0">
              <a:spAutoFit/>
            </a:bodyPr>
            <a:lstStyle/>
            <a:p>
              <a:r>
                <a:rPr lang="tr-TR" sz="2000" b="1" u="sng" dirty="0" err="1"/>
                <a:t>Occupational</a:t>
              </a:r>
              <a:r>
                <a:rPr lang="tr-TR" sz="2000" b="1" u="sng" dirty="0"/>
                <a:t> </a:t>
              </a:r>
              <a:r>
                <a:rPr lang="tr-TR" sz="2000" b="1" u="sng" dirty="0" err="1"/>
                <a:t>Health</a:t>
              </a:r>
              <a:r>
                <a:rPr lang="tr-TR" sz="2000" b="1" u="sng" dirty="0"/>
                <a:t> </a:t>
              </a:r>
              <a:r>
                <a:rPr lang="tr-TR" sz="2000" b="1" u="sng" dirty="0" err="1"/>
                <a:t>and</a:t>
              </a:r>
              <a:r>
                <a:rPr lang="tr-TR" sz="2000" b="1" u="sng" dirty="0"/>
                <a:t> </a:t>
              </a:r>
              <a:r>
                <a:rPr lang="tr-TR" sz="2000" b="1" u="sng" dirty="0" err="1" smtClean="0"/>
                <a:t>Safety</a:t>
              </a:r>
              <a:r>
                <a:rPr lang="tr-TR" sz="2000" b="1" u="sng" dirty="0" smtClean="0"/>
                <a:t> II </a:t>
              </a:r>
              <a:endParaRPr lang="tr-TR" sz="2000" b="1" u="sng" dirty="0"/>
            </a:p>
          </p:txBody>
        </p:sp>
      </p:grpSp>
      <p:sp>
        <p:nvSpPr>
          <p:cNvPr id="2" name="Date Placeholder 1">
            <a:extLst>
              <a:ext uri="{FF2B5EF4-FFF2-40B4-BE49-F238E27FC236}">
                <a16:creationId xmlns:a16="http://schemas.microsoft.com/office/drawing/2014/main" id="{DA31DAE3-D28A-82C2-4971-3B42844A6AA2}"/>
              </a:ext>
            </a:extLst>
          </p:cNvPr>
          <p:cNvSpPr>
            <a:spLocks noGrp="1"/>
          </p:cNvSpPr>
          <p:nvPr>
            <p:ph type="dt" sz="half" idx="10"/>
          </p:nvPr>
        </p:nvSpPr>
        <p:spPr>
          <a:xfrm>
            <a:off x="228600" y="5972863"/>
            <a:ext cx="1435734" cy="365125"/>
          </a:xfrm>
        </p:spPr>
        <p:txBody>
          <a:bodyPr/>
          <a:lstStyle/>
          <a:p>
            <a:pPr lvl="1"/>
            <a:fld id="{8B22AF48-50A8-4ACC-83B2-496B850B9254}" type="datetime10">
              <a:rPr lang="en-US" sz="2400" b="1" smtClean="0">
                <a:solidFill>
                  <a:schemeClr val="tx1"/>
                </a:solidFill>
              </a:rPr>
              <a:pPr lvl="1"/>
              <a:t>16:59</a:t>
            </a:fld>
            <a:endParaRPr lang="tr-TR" sz="2400" b="1" dirty="0">
              <a:solidFill>
                <a:schemeClr val="tx1"/>
              </a:solidFill>
            </a:endParaRPr>
          </a:p>
        </p:txBody>
      </p:sp>
      <p:sp>
        <p:nvSpPr>
          <p:cNvPr id="3" name="Dikdörtgen 2"/>
          <p:cNvSpPr/>
          <p:nvPr/>
        </p:nvSpPr>
        <p:spPr>
          <a:xfrm>
            <a:off x="844884" y="1035793"/>
            <a:ext cx="4193280" cy="5016758"/>
          </a:xfrm>
          <a:prstGeom prst="rect">
            <a:avLst/>
          </a:prstGeom>
        </p:spPr>
        <p:txBody>
          <a:bodyPr wrap="square">
            <a:spAutoFit/>
          </a:bodyPr>
          <a:lstStyle/>
          <a:p>
            <a:pPr marL="285750" indent="-285750">
              <a:buFont typeface="Wingdings" panose="05000000000000000000" pitchFamily="2" charset="2"/>
              <a:buChar char="Ø"/>
            </a:pPr>
            <a:r>
              <a:rPr lang="en-US" sz="1600" i="1" dirty="0"/>
              <a:t>Set clear and realistic goals</a:t>
            </a:r>
          </a:p>
          <a:p>
            <a:r>
              <a:rPr lang="tr-TR" sz="1600" dirty="0" smtClean="0"/>
              <a:t>	</a:t>
            </a:r>
            <a:r>
              <a:rPr lang="en-US" sz="1600" dirty="0" smtClean="0"/>
              <a:t>One </a:t>
            </a:r>
            <a:r>
              <a:rPr lang="en-US" sz="1600" dirty="0"/>
              <a:t>of the first steps to motivate and </a:t>
            </a:r>
            <a:r>
              <a:rPr lang="tr-TR" sz="1600" dirty="0" smtClean="0"/>
              <a:t>	</a:t>
            </a:r>
            <a:r>
              <a:rPr lang="en-US" sz="1600" dirty="0" smtClean="0"/>
              <a:t>reward </a:t>
            </a:r>
            <a:r>
              <a:rPr lang="en-US" sz="1600" dirty="0"/>
              <a:t>safety behaviors and </a:t>
            </a:r>
            <a:r>
              <a:rPr lang="tr-TR" sz="1600" dirty="0" smtClean="0"/>
              <a:t>	</a:t>
            </a:r>
            <a:r>
              <a:rPr lang="en-US" sz="1600" dirty="0" smtClean="0"/>
              <a:t>outcomes </a:t>
            </a:r>
            <a:r>
              <a:rPr lang="en-US" sz="1600" dirty="0"/>
              <a:t>is to define what you </a:t>
            </a:r>
            <a:r>
              <a:rPr lang="tr-TR" sz="1600" dirty="0" smtClean="0"/>
              <a:t>	</a:t>
            </a:r>
            <a:r>
              <a:rPr lang="en-US" sz="1600" dirty="0" smtClean="0"/>
              <a:t>expect </a:t>
            </a:r>
            <a:r>
              <a:rPr lang="en-US" sz="1600" dirty="0"/>
              <a:t>from your employees and </a:t>
            </a:r>
            <a:r>
              <a:rPr lang="tr-TR" sz="1600" dirty="0" smtClean="0"/>
              <a:t>	</a:t>
            </a:r>
            <a:r>
              <a:rPr lang="en-US" sz="1600" dirty="0" smtClean="0"/>
              <a:t>how </a:t>
            </a:r>
            <a:r>
              <a:rPr lang="en-US" sz="1600" dirty="0"/>
              <a:t>you will measure their </a:t>
            </a:r>
            <a:r>
              <a:rPr lang="tr-TR" sz="1600" dirty="0" smtClean="0"/>
              <a:t>	</a:t>
            </a:r>
            <a:r>
              <a:rPr lang="en-US" sz="1600" dirty="0" smtClean="0"/>
              <a:t>performance</a:t>
            </a:r>
            <a:r>
              <a:rPr lang="en-US" sz="1600" dirty="0"/>
              <a:t>. You should set clear </a:t>
            </a:r>
            <a:r>
              <a:rPr lang="tr-TR" sz="1600" dirty="0" smtClean="0"/>
              <a:t>	</a:t>
            </a:r>
            <a:r>
              <a:rPr lang="en-US" sz="1600" dirty="0" smtClean="0"/>
              <a:t>and </a:t>
            </a:r>
            <a:r>
              <a:rPr lang="en-US" sz="1600" dirty="0"/>
              <a:t>realistic goals that are aligned </a:t>
            </a:r>
            <a:r>
              <a:rPr lang="tr-TR" sz="1600" dirty="0" smtClean="0"/>
              <a:t>	</a:t>
            </a:r>
            <a:r>
              <a:rPr lang="en-US" sz="1600" dirty="0" smtClean="0"/>
              <a:t>with </a:t>
            </a:r>
            <a:r>
              <a:rPr lang="en-US" sz="1600" dirty="0"/>
              <a:t>your organizational vision, </a:t>
            </a:r>
            <a:r>
              <a:rPr lang="tr-TR" sz="1600" dirty="0" smtClean="0"/>
              <a:t>	</a:t>
            </a:r>
            <a:r>
              <a:rPr lang="en-US" sz="1600" dirty="0" smtClean="0"/>
              <a:t>values</a:t>
            </a:r>
            <a:r>
              <a:rPr lang="en-US" sz="1600" dirty="0"/>
              <a:t>, and policies, and </a:t>
            </a:r>
            <a:r>
              <a:rPr lang="tr-TR" sz="1600" dirty="0" smtClean="0"/>
              <a:t>	</a:t>
            </a:r>
            <a:r>
              <a:rPr lang="en-US" sz="1600" dirty="0" smtClean="0"/>
              <a:t>communicate </a:t>
            </a:r>
            <a:r>
              <a:rPr lang="en-US" sz="1600" dirty="0"/>
              <a:t>them to your staff. You </a:t>
            </a:r>
            <a:r>
              <a:rPr lang="tr-TR" sz="1600" dirty="0" smtClean="0"/>
              <a:t>	</a:t>
            </a:r>
            <a:r>
              <a:rPr lang="en-US" sz="1600" dirty="0" smtClean="0"/>
              <a:t>should </a:t>
            </a:r>
            <a:r>
              <a:rPr lang="en-US" sz="1600" dirty="0"/>
              <a:t>also provide feedback and </a:t>
            </a:r>
            <a:r>
              <a:rPr lang="tr-TR" sz="1600" dirty="0" smtClean="0"/>
              <a:t>	</a:t>
            </a:r>
            <a:r>
              <a:rPr lang="en-US" sz="1600" dirty="0" smtClean="0"/>
              <a:t>recognition </a:t>
            </a:r>
            <a:r>
              <a:rPr lang="en-US" sz="1600" dirty="0"/>
              <a:t>for their achievements, </a:t>
            </a:r>
            <a:r>
              <a:rPr lang="tr-TR" sz="1600" dirty="0" smtClean="0"/>
              <a:t>	</a:t>
            </a:r>
            <a:r>
              <a:rPr lang="en-US" sz="1600" dirty="0" smtClean="0"/>
              <a:t>as </a:t>
            </a:r>
            <a:r>
              <a:rPr lang="en-US" sz="1600" dirty="0"/>
              <a:t>well as constructive guidance for </a:t>
            </a:r>
            <a:r>
              <a:rPr lang="tr-TR" sz="1600" dirty="0" smtClean="0"/>
              <a:t>	</a:t>
            </a:r>
            <a:r>
              <a:rPr lang="en-US" sz="1600" dirty="0" smtClean="0"/>
              <a:t>improvement</a:t>
            </a:r>
            <a:r>
              <a:rPr lang="en-US" sz="1600" dirty="0"/>
              <a:t>. By setting clear and </a:t>
            </a:r>
            <a:r>
              <a:rPr lang="tr-TR" sz="1600" dirty="0" smtClean="0"/>
              <a:t>	</a:t>
            </a:r>
            <a:r>
              <a:rPr lang="en-US" sz="1600" dirty="0" smtClean="0"/>
              <a:t>realistic </a:t>
            </a:r>
            <a:r>
              <a:rPr lang="en-US" sz="1600" dirty="0"/>
              <a:t>goals, you can help your </a:t>
            </a:r>
            <a:r>
              <a:rPr lang="tr-TR" sz="1600" dirty="0" smtClean="0"/>
              <a:t>	</a:t>
            </a:r>
            <a:r>
              <a:rPr lang="en-US" sz="1600" dirty="0" smtClean="0"/>
              <a:t>employees </a:t>
            </a:r>
            <a:r>
              <a:rPr lang="en-US" sz="1600" dirty="0"/>
              <a:t>understand the purpose </a:t>
            </a:r>
            <a:r>
              <a:rPr lang="tr-TR" sz="1600" dirty="0" smtClean="0"/>
              <a:t>	</a:t>
            </a:r>
            <a:r>
              <a:rPr lang="en-US" sz="1600" dirty="0" smtClean="0"/>
              <a:t>and </a:t>
            </a:r>
            <a:r>
              <a:rPr lang="en-US" sz="1600" dirty="0"/>
              <a:t>benefits of safety, and foster a </a:t>
            </a:r>
            <a:r>
              <a:rPr lang="tr-TR" sz="1600" dirty="0" smtClean="0"/>
              <a:t>	</a:t>
            </a:r>
            <a:r>
              <a:rPr lang="en-US" sz="1600" dirty="0" smtClean="0"/>
              <a:t>sense </a:t>
            </a:r>
            <a:r>
              <a:rPr lang="en-US" sz="1600" dirty="0"/>
              <a:t>of ownership and </a:t>
            </a:r>
            <a:r>
              <a:rPr lang="tr-TR" sz="1600" dirty="0" smtClean="0"/>
              <a:t>	</a:t>
            </a:r>
            <a:r>
              <a:rPr lang="en-US" sz="1600" dirty="0" smtClean="0"/>
              <a:t>responsibility</a:t>
            </a:r>
            <a:r>
              <a:rPr lang="en-US" sz="1600" dirty="0"/>
              <a:t>.</a:t>
            </a:r>
            <a:endParaRPr lang="en-US" sz="1600" b="0" i="0" dirty="0">
              <a:effectLst/>
            </a:endParaRPr>
          </a:p>
        </p:txBody>
      </p:sp>
      <p:sp>
        <p:nvSpPr>
          <p:cNvPr id="6" name="Dikdörtgen 5"/>
          <p:cNvSpPr/>
          <p:nvPr/>
        </p:nvSpPr>
        <p:spPr>
          <a:xfrm>
            <a:off x="5654448" y="1752970"/>
            <a:ext cx="5345334" cy="3785652"/>
          </a:xfrm>
          <a:prstGeom prst="rect">
            <a:avLst/>
          </a:prstGeom>
        </p:spPr>
        <p:txBody>
          <a:bodyPr wrap="square">
            <a:spAutoFit/>
          </a:bodyPr>
          <a:lstStyle/>
          <a:p>
            <a:pPr marL="285750" indent="-285750">
              <a:buFont typeface="Wingdings" panose="05000000000000000000" pitchFamily="2" charset="2"/>
              <a:buChar char="Ø"/>
            </a:pPr>
            <a:r>
              <a:rPr lang="en-US" sz="1600" i="1" dirty="0"/>
              <a:t>Provide adequate training and resources</a:t>
            </a:r>
          </a:p>
          <a:p>
            <a:r>
              <a:rPr lang="tr-TR" sz="1600" dirty="0" smtClean="0"/>
              <a:t>	</a:t>
            </a:r>
            <a:r>
              <a:rPr lang="en-US" sz="1600" dirty="0" smtClean="0"/>
              <a:t>Another </a:t>
            </a:r>
            <a:r>
              <a:rPr lang="en-US" sz="1600" dirty="0"/>
              <a:t>way to motivate and reward </a:t>
            </a:r>
            <a:r>
              <a:rPr lang="en-US" sz="1600" dirty="0" smtClean="0"/>
              <a:t>safety </a:t>
            </a:r>
            <a:r>
              <a:rPr lang="tr-TR" sz="1600" dirty="0" smtClean="0"/>
              <a:t>	</a:t>
            </a:r>
            <a:r>
              <a:rPr lang="en-US" sz="1600" dirty="0" smtClean="0"/>
              <a:t>behaviors </a:t>
            </a:r>
            <a:r>
              <a:rPr lang="en-US" sz="1600" dirty="0"/>
              <a:t>and outcomes is to </a:t>
            </a:r>
            <a:r>
              <a:rPr lang="en-US" sz="1600" dirty="0" smtClean="0"/>
              <a:t>provide </a:t>
            </a:r>
            <a:r>
              <a:rPr lang="en-US" sz="1600" dirty="0"/>
              <a:t>your </a:t>
            </a:r>
            <a:r>
              <a:rPr lang="tr-TR" sz="1600" dirty="0" smtClean="0"/>
              <a:t>	</a:t>
            </a:r>
            <a:r>
              <a:rPr lang="en-US" sz="1600" dirty="0" smtClean="0"/>
              <a:t>employees </a:t>
            </a:r>
            <a:r>
              <a:rPr lang="en-US" sz="1600" dirty="0"/>
              <a:t>with </a:t>
            </a:r>
            <a:r>
              <a:rPr lang="en-US" sz="1600" dirty="0" smtClean="0"/>
              <a:t>adequate </a:t>
            </a:r>
            <a:r>
              <a:rPr lang="en-US" sz="1600" dirty="0"/>
              <a:t>training and resources </a:t>
            </a:r>
            <a:r>
              <a:rPr lang="tr-TR" sz="1600" dirty="0" smtClean="0"/>
              <a:t>	</a:t>
            </a:r>
            <a:r>
              <a:rPr lang="en-US" sz="1600" dirty="0" smtClean="0"/>
              <a:t>to perform </a:t>
            </a:r>
            <a:r>
              <a:rPr lang="en-US" sz="1600" dirty="0"/>
              <a:t>their tasks safely and </a:t>
            </a:r>
            <a:r>
              <a:rPr lang="tr-TR" sz="1600" dirty="0" smtClean="0"/>
              <a:t>	</a:t>
            </a:r>
            <a:r>
              <a:rPr lang="en-US" sz="1600" dirty="0" smtClean="0"/>
              <a:t>efficiently</a:t>
            </a:r>
            <a:r>
              <a:rPr lang="en-US" sz="1600" dirty="0"/>
              <a:t>. You </a:t>
            </a:r>
            <a:r>
              <a:rPr lang="tr-TR" sz="1600" dirty="0" smtClean="0"/>
              <a:t>	</a:t>
            </a:r>
            <a:r>
              <a:rPr lang="en-US" sz="1600" dirty="0" smtClean="0"/>
              <a:t>should </a:t>
            </a:r>
            <a:r>
              <a:rPr lang="en-US" sz="1600" dirty="0"/>
              <a:t>ensure that </a:t>
            </a:r>
            <a:r>
              <a:rPr lang="en-US" sz="1600" dirty="0" smtClean="0"/>
              <a:t>your </a:t>
            </a:r>
            <a:r>
              <a:rPr lang="en-US" sz="1600" dirty="0"/>
              <a:t>staff have the necessary </a:t>
            </a:r>
            <a:r>
              <a:rPr lang="tr-TR" sz="1600" dirty="0" smtClean="0"/>
              <a:t>	</a:t>
            </a:r>
            <a:r>
              <a:rPr lang="en-US" sz="1600" dirty="0" smtClean="0"/>
              <a:t>skills</a:t>
            </a:r>
            <a:r>
              <a:rPr lang="en-US" sz="1600" dirty="0"/>
              <a:t>, </a:t>
            </a:r>
            <a:r>
              <a:rPr lang="en-US" sz="1600" dirty="0" smtClean="0"/>
              <a:t>knowledge</a:t>
            </a:r>
            <a:r>
              <a:rPr lang="en-US" sz="1600" dirty="0"/>
              <a:t>, and competencies to </a:t>
            </a:r>
            <a:r>
              <a:rPr lang="en-US" sz="1600" dirty="0" smtClean="0"/>
              <a:t>identify </a:t>
            </a:r>
            <a:r>
              <a:rPr lang="en-US" sz="1600" dirty="0"/>
              <a:t>and </a:t>
            </a:r>
            <a:r>
              <a:rPr lang="tr-TR" sz="1600" dirty="0" smtClean="0"/>
              <a:t>	</a:t>
            </a:r>
            <a:r>
              <a:rPr lang="en-US" sz="1600" dirty="0" smtClean="0"/>
              <a:t>prevent </a:t>
            </a:r>
            <a:r>
              <a:rPr lang="en-US" sz="1600" dirty="0"/>
              <a:t>hazards, follow </a:t>
            </a:r>
            <a:r>
              <a:rPr lang="en-US" sz="1600" dirty="0" smtClean="0"/>
              <a:t>safety </a:t>
            </a:r>
            <a:r>
              <a:rPr lang="en-US" sz="1600" dirty="0"/>
              <a:t>procedures, and use </a:t>
            </a:r>
            <a:r>
              <a:rPr lang="tr-TR" sz="1600" dirty="0" smtClean="0"/>
              <a:t>	</a:t>
            </a:r>
            <a:r>
              <a:rPr lang="en-US" sz="1600" dirty="0" smtClean="0"/>
              <a:t>protective </a:t>
            </a:r>
            <a:r>
              <a:rPr lang="en-US" sz="1600" dirty="0"/>
              <a:t>equipment. You should </a:t>
            </a:r>
            <a:r>
              <a:rPr lang="en-US" sz="1600" dirty="0" smtClean="0"/>
              <a:t>also </a:t>
            </a:r>
            <a:r>
              <a:rPr lang="en-US" sz="1600" dirty="0"/>
              <a:t>provide </a:t>
            </a:r>
            <a:r>
              <a:rPr lang="tr-TR" sz="1600" dirty="0" smtClean="0"/>
              <a:t>	</a:t>
            </a:r>
            <a:r>
              <a:rPr lang="en-US" sz="1600" dirty="0" smtClean="0"/>
              <a:t>them </a:t>
            </a:r>
            <a:r>
              <a:rPr lang="en-US" sz="1600" dirty="0"/>
              <a:t>with sufficient </a:t>
            </a:r>
            <a:r>
              <a:rPr lang="en-US" sz="1600" dirty="0" smtClean="0"/>
              <a:t>time</a:t>
            </a:r>
            <a:r>
              <a:rPr lang="en-US" sz="1600" dirty="0"/>
              <a:t>, tools, and support to </a:t>
            </a:r>
            <a:r>
              <a:rPr lang="tr-TR" sz="1600" dirty="0" smtClean="0"/>
              <a:t>	</a:t>
            </a:r>
            <a:r>
              <a:rPr lang="en-US" sz="1600" dirty="0" smtClean="0"/>
              <a:t>carry </a:t>
            </a:r>
            <a:r>
              <a:rPr lang="en-US" sz="1600" dirty="0"/>
              <a:t>out </a:t>
            </a:r>
            <a:r>
              <a:rPr lang="en-US" sz="1600" dirty="0" smtClean="0"/>
              <a:t>their </a:t>
            </a:r>
            <a:r>
              <a:rPr lang="en-US" sz="1600" dirty="0"/>
              <a:t>work without compromising </a:t>
            </a:r>
            <a:r>
              <a:rPr lang="tr-TR" sz="1600" dirty="0" smtClean="0"/>
              <a:t>	</a:t>
            </a:r>
            <a:r>
              <a:rPr lang="en-US" sz="1600" dirty="0" smtClean="0"/>
              <a:t>their </a:t>
            </a:r>
            <a:r>
              <a:rPr lang="tr-TR" sz="1600" dirty="0" smtClean="0"/>
              <a:t>	</a:t>
            </a:r>
            <a:r>
              <a:rPr lang="en-US" sz="1600" dirty="0" smtClean="0"/>
              <a:t>safety </a:t>
            </a:r>
            <a:r>
              <a:rPr lang="en-US" sz="1600" dirty="0"/>
              <a:t>or quality. By providing </a:t>
            </a:r>
            <a:r>
              <a:rPr lang="en-US" sz="1600" dirty="0" smtClean="0"/>
              <a:t>adequate </a:t>
            </a:r>
            <a:r>
              <a:rPr lang="en-US" sz="1600" dirty="0"/>
              <a:t>training </a:t>
            </a:r>
            <a:r>
              <a:rPr lang="tr-TR" sz="1600" dirty="0" smtClean="0"/>
              <a:t>	</a:t>
            </a:r>
            <a:r>
              <a:rPr lang="en-US" sz="1600" dirty="0" smtClean="0"/>
              <a:t>and </a:t>
            </a:r>
            <a:r>
              <a:rPr lang="en-US" sz="1600" dirty="0"/>
              <a:t>resources, </a:t>
            </a:r>
            <a:r>
              <a:rPr lang="en-US" sz="1600" dirty="0" smtClean="0"/>
              <a:t>you </a:t>
            </a:r>
            <a:r>
              <a:rPr lang="en-US" sz="1600" dirty="0"/>
              <a:t>can help your employees </a:t>
            </a:r>
            <a:r>
              <a:rPr lang="tr-TR" sz="1600" dirty="0" smtClean="0"/>
              <a:t>	</a:t>
            </a:r>
            <a:r>
              <a:rPr lang="en-US" sz="1600" dirty="0" smtClean="0"/>
              <a:t>develop </a:t>
            </a:r>
            <a:r>
              <a:rPr lang="en-US" sz="1600" dirty="0"/>
              <a:t>confidence and </a:t>
            </a:r>
            <a:r>
              <a:rPr lang="en-US" sz="1600" dirty="0" smtClean="0"/>
              <a:t>competence </a:t>
            </a:r>
            <a:r>
              <a:rPr lang="en-US" sz="1600" dirty="0"/>
              <a:t>in safety, and </a:t>
            </a:r>
            <a:r>
              <a:rPr lang="tr-TR" sz="1600" dirty="0" smtClean="0"/>
              <a:t>	r</a:t>
            </a:r>
            <a:r>
              <a:rPr lang="en-US" sz="1600" dirty="0" smtClean="0"/>
              <a:t>educe the </a:t>
            </a:r>
            <a:r>
              <a:rPr lang="en-US" sz="1600" dirty="0"/>
              <a:t>risk of errors, accidents, and </a:t>
            </a:r>
            <a:r>
              <a:rPr lang="tr-TR" sz="1600" dirty="0" smtClean="0"/>
              <a:t> </a:t>
            </a:r>
            <a:r>
              <a:rPr lang="en-US" sz="1600" dirty="0" smtClean="0"/>
              <a:t>injuries</a:t>
            </a:r>
            <a:r>
              <a:rPr lang="en-US" sz="1600" dirty="0"/>
              <a:t>.</a:t>
            </a:r>
            <a:endParaRPr lang="en-US" sz="1600" b="0" i="0" dirty="0">
              <a:effectLst/>
            </a:endParaRPr>
          </a:p>
        </p:txBody>
      </p:sp>
    </p:spTree>
    <p:extLst>
      <p:ext uri="{BB962C8B-B14F-4D97-AF65-F5344CB8AC3E}">
        <p14:creationId xmlns:p14="http://schemas.microsoft.com/office/powerpoint/2010/main" val="246008393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4F80FCD9-6F6E-8C38-776D-E061987F0D62}"/>
              </a:ext>
            </a:extLst>
          </p:cNvPr>
          <p:cNvGrpSpPr/>
          <p:nvPr/>
        </p:nvGrpSpPr>
        <p:grpSpPr>
          <a:xfrm>
            <a:off x="228600" y="219075"/>
            <a:ext cx="11734800" cy="6419850"/>
            <a:chOff x="203755" y="143366"/>
            <a:chExt cx="11734800" cy="6419850"/>
          </a:xfrm>
        </p:grpSpPr>
        <p:sp>
          <p:nvSpPr>
            <p:cNvPr id="4" name="Rectangle 3">
              <a:extLst>
                <a:ext uri="{FF2B5EF4-FFF2-40B4-BE49-F238E27FC236}">
                  <a16:creationId xmlns:a16="http://schemas.microsoft.com/office/drawing/2014/main" id="{E7F73510-CE1C-7165-C8C4-9444DC4B9895}"/>
                </a:ext>
              </a:extLst>
            </p:cNvPr>
            <p:cNvSpPr/>
            <p:nvPr/>
          </p:nvSpPr>
          <p:spPr>
            <a:xfrm>
              <a:off x="203755" y="143366"/>
              <a:ext cx="11734800" cy="6419850"/>
            </a:xfrm>
            <a:prstGeom prst="rect">
              <a:avLst/>
            </a:prstGeom>
            <a:noFill/>
            <a:ln w="254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5" name="Picture 4">
              <a:extLst>
                <a:ext uri="{FF2B5EF4-FFF2-40B4-BE49-F238E27FC236}">
                  <a16:creationId xmlns:a16="http://schemas.microsoft.com/office/drawing/2014/main" id="{DDC51D5E-90AA-4CFF-EBB1-E46F15A650B3}"/>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10421922" y="5050116"/>
              <a:ext cx="1276350" cy="1276350"/>
            </a:xfrm>
            <a:prstGeom prst="rect">
              <a:avLst/>
            </a:prstGeom>
          </p:spPr>
        </p:pic>
        <p:sp>
          <p:nvSpPr>
            <p:cNvPr id="7" name="TextBox 6">
              <a:extLst>
                <a:ext uri="{FF2B5EF4-FFF2-40B4-BE49-F238E27FC236}">
                  <a16:creationId xmlns:a16="http://schemas.microsoft.com/office/drawing/2014/main" id="{4CB99B11-BEA2-20FC-B681-1D41A37D24E8}"/>
                </a:ext>
              </a:extLst>
            </p:cNvPr>
            <p:cNvSpPr txBox="1"/>
            <p:nvPr/>
          </p:nvSpPr>
          <p:spPr>
            <a:xfrm>
              <a:off x="493728" y="437266"/>
              <a:ext cx="3757336" cy="400110"/>
            </a:xfrm>
            <a:prstGeom prst="rect">
              <a:avLst/>
            </a:prstGeom>
            <a:noFill/>
          </p:spPr>
          <p:txBody>
            <a:bodyPr wrap="square" rtlCol="0">
              <a:spAutoFit/>
            </a:bodyPr>
            <a:lstStyle/>
            <a:p>
              <a:r>
                <a:rPr lang="tr-TR" sz="2000" b="1" u="sng" dirty="0" err="1"/>
                <a:t>Occupational</a:t>
              </a:r>
              <a:r>
                <a:rPr lang="tr-TR" sz="2000" b="1" u="sng" dirty="0"/>
                <a:t> </a:t>
              </a:r>
              <a:r>
                <a:rPr lang="tr-TR" sz="2000" b="1" u="sng" dirty="0" err="1"/>
                <a:t>Health</a:t>
              </a:r>
              <a:r>
                <a:rPr lang="tr-TR" sz="2000" b="1" u="sng" dirty="0"/>
                <a:t> </a:t>
              </a:r>
              <a:r>
                <a:rPr lang="tr-TR" sz="2000" b="1" u="sng" dirty="0" err="1"/>
                <a:t>and</a:t>
              </a:r>
              <a:r>
                <a:rPr lang="tr-TR" sz="2000" b="1" u="sng" dirty="0"/>
                <a:t> </a:t>
              </a:r>
              <a:r>
                <a:rPr lang="tr-TR" sz="2000" b="1" u="sng" dirty="0" err="1" smtClean="0"/>
                <a:t>Safety</a:t>
              </a:r>
              <a:r>
                <a:rPr lang="tr-TR" sz="2000" b="1" u="sng" dirty="0" smtClean="0"/>
                <a:t> II </a:t>
              </a:r>
              <a:endParaRPr lang="tr-TR" sz="2000" b="1" u="sng" dirty="0"/>
            </a:p>
          </p:txBody>
        </p:sp>
      </p:grpSp>
      <p:sp>
        <p:nvSpPr>
          <p:cNvPr id="2" name="Date Placeholder 1">
            <a:extLst>
              <a:ext uri="{FF2B5EF4-FFF2-40B4-BE49-F238E27FC236}">
                <a16:creationId xmlns:a16="http://schemas.microsoft.com/office/drawing/2014/main" id="{DA31DAE3-D28A-82C2-4971-3B42844A6AA2}"/>
              </a:ext>
            </a:extLst>
          </p:cNvPr>
          <p:cNvSpPr>
            <a:spLocks noGrp="1"/>
          </p:cNvSpPr>
          <p:nvPr>
            <p:ph type="dt" sz="half" idx="10"/>
          </p:nvPr>
        </p:nvSpPr>
        <p:spPr>
          <a:xfrm>
            <a:off x="518572" y="5979900"/>
            <a:ext cx="1172576" cy="365125"/>
          </a:xfrm>
        </p:spPr>
        <p:txBody>
          <a:bodyPr/>
          <a:lstStyle/>
          <a:p>
            <a:fld id="{8B22AF48-50A8-4ACC-83B2-496B850B9254}" type="datetime10">
              <a:rPr lang="en-US" sz="2400" b="1" smtClean="0">
                <a:solidFill>
                  <a:schemeClr val="tx1"/>
                </a:solidFill>
              </a:rPr>
              <a:t>16:59</a:t>
            </a:fld>
            <a:endParaRPr lang="tr-TR" sz="2400" b="1" dirty="0">
              <a:solidFill>
                <a:schemeClr val="tx1"/>
              </a:solidFill>
            </a:endParaRPr>
          </a:p>
        </p:txBody>
      </p:sp>
      <p:sp>
        <p:nvSpPr>
          <p:cNvPr id="3" name="Dikdörtgen 2"/>
          <p:cNvSpPr/>
          <p:nvPr/>
        </p:nvSpPr>
        <p:spPr>
          <a:xfrm>
            <a:off x="757708" y="913085"/>
            <a:ext cx="4579976" cy="4770537"/>
          </a:xfrm>
          <a:prstGeom prst="rect">
            <a:avLst/>
          </a:prstGeom>
        </p:spPr>
        <p:txBody>
          <a:bodyPr wrap="square">
            <a:spAutoFit/>
          </a:bodyPr>
          <a:lstStyle/>
          <a:p>
            <a:pPr marL="285750" indent="-285750">
              <a:buFont typeface="Wingdings" panose="05000000000000000000" pitchFamily="2" charset="2"/>
              <a:buChar char="Ø"/>
            </a:pPr>
            <a:r>
              <a:rPr lang="en-US" sz="1600" i="1" dirty="0"/>
              <a:t>Create a positive safety culture</a:t>
            </a:r>
          </a:p>
          <a:p>
            <a:r>
              <a:rPr lang="tr-TR" sz="1600" dirty="0" smtClean="0"/>
              <a:t>	</a:t>
            </a:r>
            <a:r>
              <a:rPr lang="en-US" sz="1600" dirty="0" smtClean="0"/>
              <a:t>A </a:t>
            </a:r>
            <a:r>
              <a:rPr lang="en-US" sz="1600" dirty="0"/>
              <a:t>third way to motivate and </a:t>
            </a:r>
            <a:r>
              <a:rPr lang="en-US" sz="1600" dirty="0" smtClean="0"/>
              <a:t>reward safety </a:t>
            </a:r>
            <a:r>
              <a:rPr lang="tr-TR" sz="1600" dirty="0" smtClean="0"/>
              <a:t>	</a:t>
            </a:r>
            <a:r>
              <a:rPr lang="en-US" sz="1600" dirty="0" smtClean="0"/>
              <a:t>behaviors and</a:t>
            </a:r>
            <a:r>
              <a:rPr lang="tr-TR" sz="1600" dirty="0" smtClean="0"/>
              <a:t> </a:t>
            </a:r>
            <a:r>
              <a:rPr lang="en-US" sz="1600" dirty="0" smtClean="0"/>
              <a:t>outcomes </a:t>
            </a:r>
            <a:r>
              <a:rPr lang="en-US" sz="1600" dirty="0"/>
              <a:t>is to </a:t>
            </a:r>
            <a:r>
              <a:rPr lang="en-US" sz="1600" dirty="0" smtClean="0"/>
              <a:t>create </a:t>
            </a:r>
            <a:r>
              <a:rPr lang="en-US" sz="1600" dirty="0"/>
              <a:t>a </a:t>
            </a:r>
            <a:r>
              <a:rPr lang="tr-TR" sz="1600" dirty="0" smtClean="0"/>
              <a:t>	</a:t>
            </a:r>
            <a:r>
              <a:rPr lang="en-US" sz="1600" dirty="0" smtClean="0"/>
              <a:t>positive culture </a:t>
            </a:r>
            <a:r>
              <a:rPr lang="en-US" sz="1600" dirty="0"/>
              <a:t>that values </a:t>
            </a:r>
            <a:r>
              <a:rPr lang="en-US" sz="1600" dirty="0" smtClean="0"/>
              <a:t>and </a:t>
            </a:r>
            <a:r>
              <a:rPr lang="en-US" sz="1600" dirty="0"/>
              <a:t>promotes </a:t>
            </a:r>
            <a:r>
              <a:rPr lang="tr-TR" sz="1600" dirty="0" smtClean="0"/>
              <a:t>	</a:t>
            </a:r>
            <a:r>
              <a:rPr lang="en-US" sz="1600" dirty="0" smtClean="0"/>
              <a:t>safety </a:t>
            </a:r>
            <a:r>
              <a:rPr lang="en-US" sz="1600" dirty="0"/>
              <a:t>as a priority and </a:t>
            </a:r>
            <a:r>
              <a:rPr lang="en-US" sz="1600" dirty="0" smtClean="0"/>
              <a:t>a </a:t>
            </a:r>
            <a:r>
              <a:rPr lang="en-US" sz="1600" dirty="0"/>
              <a:t>shared </a:t>
            </a:r>
            <a:r>
              <a:rPr lang="tr-TR" sz="1600" dirty="0" smtClean="0"/>
              <a:t>	r</a:t>
            </a:r>
            <a:r>
              <a:rPr lang="en-US" sz="1600" dirty="0" err="1" smtClean="0"/>
              <a:t>esponsibility</a:t>
            </a:r>
            <a:r>
              <a:rPr lang="en-US" sz="1600" dirty="0"/>
              <a:t>. You should </a:t>
            </a:r>
            <a:r>
              <a:rPr lang="en-US" sz="1600" dirty="0" smtClean="0"/>
              <a:t>foster </a:t>
            </a:r>
            <a:r>
              <a:rPr lang="en-US" sz="1600" dirty="0"/>
              <a:t>a culture </a:t>
            </a:r>
            <a:r>
              <a:rPr lang="tr-TR" sz="1600" dirty="0" smtClean="0"/>
              <a:t>	</a:t>
            </a:r>
            <a:r>
              <a:rPr lang="en-US" sz="1600" dirty="0" smtClean="0"/>
              <a:t>of </a:t>
            </a:r>
            <a:r>
              <a:rPr lang="en-US" sz="1600" dirty="0"/>
              <a:t>trust, cooperation, </a:t>
            </a:r>
            <a:r>
              <a:rPr lang="tr-TR" sz="1600" dirty="0" smtClean="0"/>
              <a:t>	</a:t>
            </a:r>
            <a:r>
              <a:rPr lang="en-US" sz="1600" dirty="0" smtClean="0"/>
              <a:t>and </a:t>
            </a:r>
            <a:r>
              <a:rPr lang="en-US" sz="1600" dirty="0"/>
              <a:t>communication </a:t>
            </a:r>
            <a:r>
              <a:rPr lang="tr-TR" sz="1600" dirty="0" smtClean="0"/>
              <a:t>	</a:t>
            </a:r>
            <a:r>
              <a:rPr lang="en-US" sz="1600" dirty="0" smtClean="0"/>
              <a:t>among </a:t>
            </a:r>
            <a:r>
              <a:rPr lang="en-US" sz="1600" dirty="0"/>
              <a:t>your </a:t>
            </a:r>
            <a:r>
              <a:rPr lang="en-US" sz="1600" dirty="0" smtClean="0"/>
              <a:t>employees</a:t>
            </a:r>
            <a:r>
              <a:rPr lang="en-US" sz="1600" dirty="0"/>
              <a:t>, where they feel </a:t>
            </a:r>
            <a:r>
              <a:rPr lang="tr-TR" sz="1600" dirty="0" smtClean="0"/>
              <a:t>	</a:t>
            </a:r>
            <a:r>
              <a:rPr lang="en-US" sz="1600" dirty="0" smtClean="0"/>
              <a:t>comfortable </a:t>
            </a:r>
            <a:r>
              <a:rPr lang="en-US" sz="1600" dirty="0"/>
              <a:t>to report and address </a:t>
            </a:r>
            <a:r>
              <a:rPr lang="en-US" sz="1600" dirty="0" smtClean="0"/>
              <a:t>safety </a:t>
            </a:r>
            <a:r>
              <a:rPr lang="tr-TR" sz="1600" dirty="0" smtClean="0"/>
              <a:t>	</a:t>
            </a:r>
            <a:r>
              <a:rPr lang="en-US" sz="1600" dirty="0" smtClean="0"/>
              <a:t>issues</a:t>
            </a:r>
            <a:r>
              <a:rPr lang="en-US" sz="1600" dirty="0"/>
              <a:t>, learn from mistakes, </a:t>
            </a:r>
            <a:r>
              <a:rPr lang="en-US" sz="1600" dirty="0" smtClean="0"/>
              <a:t>and </a:t>
            </a:r>
            <a:r>
              <a:rPr lang="en-US" sz="1600" dirty="0"/>
              <a:t>support </a:t>
            </a:r>
            <a:r>
              <a:rPr lang="tr-TR" sz="1600" dirty="0" smtClean="0"/>
              <a:t>	</a:t>
            </a:r>
            <a:r>
              <a:rPr lang="en-US" sz="1600" dirty="0" smtClean="0"/>
              <a:t>each </a:t>
            </a:r>
            <a:r>
              <a:rPr lang="en-US" sz="1600" dirty="0"/>
              <a:t>other. You should </a:t>
            </a:r>
            <a:r>
              <a:rPr lang="en-US" sz="1600" dirty="0" smtClean="0"/>
              <a:t>also </a:t>
            </a:r>
            <a:r>
              <a:rPr lang="en-US" sz="1600" dirty="0"/>
              <a:t>encourage </a:t>
            </a:r>
            <a:r>
              <a:rPr lang="tr-TR" sz="1600" dirty="0" smtClean="0"/>
              <a:t>	</a:t>
            </a:r>
            <a:r>
              <a:rPr lang="en-US" sz="1600" dirty="0" smtClean="0"/>
              <a:t>and </a:t>
            </a:r>
            <a:r>
              <a:rPr lang="en-US" sz="1600" dirty="0"/>
              <a:t>reward positive </a:t>
            </a:r>
            <a:r>
              <a:rPr lang="en-US" sz="1600" dirty="0" smtClean="0"/>
              <a:t>safety </a:t>
            </a:r>
            <a:r>
              <a:rPr lang="en-US" sz="1600" dirty="0"/>
              <a:t>behaviors, </a:t>
            </a:r>
            <a:r>
              <a:rPr lang="tr-TR" sz="1600" dirty="0" smtClean="0"/>
              <a:t>	s</a:t>
            </a:r>
            <a:r>
              <a:rPr lang="en-US" sz="1600" dirty="0" err="1" smtClean="0"/>
              <a:t>uch</a:t>
            </a:r>
            <a:r>
              <a:rPr lang="en-US" sz="1600" dirty="0" smtClean="0"/>
              <a:t> </a:t>
            </a:r>
            <a:r>
              <a:rPr lang="en-US" sz="1600" dirty="0"/>
              <a:t>as following </a:t>
            </a:r>
            <a:r>
              <a:rPr lang="en-US" sz="1600" dirty="0" smtClean="0"/>
              <a:t>rules</a:t>
            </a:r>
            <a:r>
              <a:rPr lang="en-US" sz="1600" dirty="0"/>
              <a:t>, reporting hazards, </a:t>
            </a:r>
            <a:r>
              <a:rPr lang="tr-TR" sz="1600" dirty="0" smtClean="0"/>
              <a:t>	</a:t>
            </a:r>
            <a:r>
              <a:rPr lang="en-US" sz="1600" dirty="0" smtClean="0"/>
              <a:t>suggesting improvements</a:t>
            </a:r>
            <a:r>
              <a:rPr lang="en-US" sz="1600" dirty="0"/>
              <a:t>, and </a:t>
            </a:r>
            <a:r>
              <a:rPr lang="tr-TR" sz="1600" dirty="0" smtClean="0"/>
              <a:t>	</a:t>
            </a:r>
            <a:r>
              <a:rPr lang="en-US" sz="1600" dirty="0" smtClean="0"/>
              <a:t>participating </a:t>
            </a:r>
            <a:r>
              <a:rPr lang="en-US" sz="1600" dirty="0"/>
              <a:t>in </a:t>
            </a:r>
            <a:r>
              <a:rPr lang="en-US" sz="1600" dirty="0" smtClean="0"/>
              <a:t>safety </a:t>
            </a:r>
            <a:r>
              <a:rPr lang="en-US" sz="1600" dirty="0"/>
              <a:t>activities. By </a:t>
            </a:r>
            <a:r>
              <a:rPr lang="tr-TR" sz="1600" dirty="0" smtClean="0"/>
              <a:t>	</a:t>
            </a:r>
            <a:r>
              <a:rPr lang="en-US" sz="1600" dirty="0" smtClean="0"/>
              <a:t>creating </a:t>
            </a:r>
            <a:r>
              <a:rPr lang="en-US" sz="1600" dirty="0"/>
              <a:t>a </a:t>
            </a:r>
            <a:r>
              <a:rPr lang="tr-TR" sz="1600" dirty="0" smtClean="0"/>
              <a:t>	</a:t>
            </a:r>
            <a:r>
              <a:rPr lang="en-US" sz="1600" dirty="0" smtClean="0"/>
              <a:t>positive </a:t>
            </a:r>
            <a:r>
              <a:rPr lang="en-US" sz="1600" dirty="0"/>
              <a:t>safety culture, you can </a:t>
            </a:r>
            <a:r>
              <a:rPr lang="tr-TR" sz="1600" dirty="0" smtClean="0"/>
              <a:t>	</a:t>
            </a:r>
            <a:r>
              <a:rPr lang="en-US" sz="1600" dirty="0" smtClean="0"/>
              <a:t>help your </a:t>
            </a:r>
            <a:r>
              <a:rPr lang="en-US" sz="1600" dirty="0"/>
              <a:t>employees develop a sense of </a:t>
            </a:r>
            <a:r>
              <a:rPr lang="tr-TR" sz="1600" dirty="0" smtClean="0"/>
              <a:t>	</a:t>
            </a:r>
            <a:r>
              <a:rPr lang="en-US" sz="1600" dirty="0" smtClean="0"/>
              <a:t>belonging </a:t>
            </a:r>
            <a:r>
              <a:rPr lang="en-US" sz="1600" dirty="0"/>
              <a:t>and pride in safety, and </a:t>
            </a:r>
            <a:r>
              <a:rPr lang="tr-TR" sz="1600" dirty="0" smtClean="0"/>
              <a:t>	</a:t>
            </a:r>
            <a:r>
              <a:rPr lang="en-US" sz="1600" dirty="0" smtClean="0"/>
              <a:t>enhance </a:t>
            </a:r>
            <a:r>
              <a:rPr lang="en-US" sz="1600" dirty="0"/>
              <a:t>their morale and </a:t>
            </a:r>
            <a:r>
              <a:rPr lang="en-US" sz="1600" dirty="0" smtClean="0"/>
              <a:t>motivation</a:t>
            </a:r>
            <a:r>
              <a:rPr lang="en-US" sz="1600" dirty="0"/>
              <a:t>.</a:t>
            </a:r>
            <a:endParaRPr lang="en-US" sz="1600" b="0" i="0" dirty="0">
              <a:effectLst/>
            </a:endParaRPr>
          </a:p>
        </p:txBody>
      </p:sp>
      <p:sp>
        <p:nvSpPr>
          <p:cNvPr id="6" name="Dikdörtgen 5"/>
          <p:cNvSpPr/>
          <p:nvPr/>
        </p:nvSpPr>
        <p:spPr>
          <a:xfrm>
            <a:off x="5710518" y="1311706"/>
            <a:ext cx="4921623" cy="4770537"/>
          </a:xfrm>
          <a:prstGeom prst="rect">
            <a:avLst/>
          </a:prstGeom>
        </p:spPr>
        <p:txBody>
          <a:bodyPr wrap="square">
            <a:spAutoFit/>
          </a:bodyPr>
          <a:lstStyle/>
          <a:p>
            <a:pPr marL="285750" indent="-285750">
              <a:buFont typeface="Wingdings" panose="05000000000000000000" pitchFamily="2" charset="2"/>
              <a:buChar char="Ø"/>
            </a:pPr>
            <a:r>
              <a:rPr lang="en-US" sz="1600" i="1" dirty="0"/>
              <a:t>Offer meaningful incentives and rewards</a:t>
            </a:r>
          </a:p>
          <a:p>
            <a:r>
              <a:rPr lang="tr-TR" sz="1600" dirty="0" smtClean="0"/>
              <a:t>	</a:t>
            </a:r>
            <a:r>
              <a:rPr lang="en-US" sz="1600" dirty="0" smtClean="0"/>
              <a:t>A </a:t>
            </a:r>
            <a:r>
              <a:rPr lang="en-US" sz="1600" dirty="0"/>
              <a:t>fourth way to motivate and reward safety </a:t>
            </a:r>
            <a:r>
              <a:rPr lang="tr-TR" sz="1600" dirty="0" smtClean="0"/>
              <a:t>	</a:t>
            </a:r>
            <a:r>
              <a:rPr lang="en-US" sz="1600" dirty="0" smtClean="0"/>
              <a:t>behaviors </a:t>
            </a:r>
            <a:r>
              <a:rPr lang="en-US" sz="1600" dirty="0"/>
              <a:t>and outcomes is to offer </a:t>
            </a:r>
            <a:r>
              <a:rPr lang="tr-TR" sz="1600" dirty="0" smtClean="0"/>
              <a:t>	</a:t>
            </a:r>
            <a:r>
              <a:rPr lang="en-US" sz="1600" dirty="0" smtClean="0"/>
              <a:t>meaningful </a:t>
            </a:r>
            <a:r>
              <a:rPr lang="en-US" sz="1600" dirty="0"/>
              <a:t>incentives and rewards that </a:t>
            </a:r>
            <a:r>
              <a:rPr lang="tr-TR" sz="1600" dirty="0" smtClean="0"/>
              <a:t>	</a:t>
            </a:r>
            <a:r>
              <a:rPr lang="en-US" sz="1600" dirty="0" smtClean="0"/>
              <a:t>acknowledge </a:t>
            </a:r>
            <a:r>
              <a:rPr lang="en-US" sz="1600" dirty="0"/>
              <a:t>and appreciate your employees' </a:t>
            </a:r>
            <a:r>
              <a:rPr lang="tr-TR" sz="1600" dirty="0" smtClean="0"/>
              <a:t>	</a:t>
            </a:r>
            <a:r>
              <a:rPr lang="en-US" sz="1600" dirty="0" smtClean="0"/>
              <a:t>efforts </a:t>
            </a:r>
            <a:r>
              <a:rPr lang="en-US" sz="1600" dirty="0"/>
              <a:t>and achievements in safety. You should </a:t>
            </a:r>
            <a:r>
              <a:rPr lang="tr-TR" sz="1600" dirty="0" smtClean="0"/>
              <a:t>	</a:t>
            </a:r>
            <a:r>
              <a:rPr lang="en-US" sz="1600" dirty="0" smtClean="0"/>
              <a:t>design </a:t>
            </a:r>
            <a:r>
              <a:rPr lang="en-US" sz="1600" dirty="0"/>
              <a:t>and implement a fair and transparent </a:t>
            </a:r>
            <a:r>
              <a:rPr lang="tr-TR" sz="1600" dirty="0" smtClean="0"/>
              <a:t>	</a:t>
            </a:r>
            <a:r>
              <a:rPr lang="en-US" sz="1600" dirty="0" smtClean="0"/>
              <a:t>incentive </a:t>
            </a:r>
            <a:r>
              <a:rPr lang="en-US" sz="1600" dirty="0"/>
              <a:t>and reward system that is based on </a:t>
            </a:r>
            <a:r>
              <a:rPr lang="tr-TR" sz="1600" dirty="0" smtClean="0"/>
              <a:t>	</a:t>
            </a:r>
            <a:r>
              <a:rPr lang="en-US" sz="1600" dirty="0" smtClean="0"/>
              <a:t>objective </a:t>
            </a:r>
            <a:r>
              <a:rPr lang="en-US" sz="1600" dirty="0"/>
              <a:t>and relevant criteria, such as safety </a:t>
            </a:r>
            <a:r>
              <a:rPr lang="tr-TR" sz="1600" dirty="0" smtClean="0"/>
              <a:t>	</a:t>
            </a:r>
            <a:r>
              <a:rPr lang="en-US" sz="1600" dirty="0" smtClean="0"/>
              <a:t>performance</a:t>
            </a:r>
            <a:r>
              <a:rPr lang="en-US" sz="1600" dirty="0"/>
              <a:t>, improvement, or innovation. </a:t>
            </a:r>
            <a:r>
              <a:rPr lang="tr-TR" sz="1600" dirty="0" smtClean="0"/>
              <a:t>	</a:t>
            </a:r>
            <a:r>
              <a:rPr lang="en-US" sz="1600" dirty="0" smtClean="0"/>
              <a:t>You </a:t>
            </a:r>
            <a:r>
              <a:rPr lang="en-US" sz="1600" dirty="0"/>
              <a:t>should also offer incentives and rewards </a:t>
            </a:r>
            <a:r>
              <a:rPr lang="tr-TR" sz="1600" dirty="0" smtClean="0"/>
              <a:t>	</a:t>
            </a:r>
            <a:r>
              <a:rPr lang="en-US" sz="1600" dirty="0" smtClean="0"/>
              <a:t>that </a:t>
            </a:r>
            <a:r>
              <a:rPr lang="en-US" sz="1600" dirty="0"/>
              <a:t>are meaningful and valuable to your </a:t>
            </a:r>
            <a:r>
              <a:rPr lang="tr-TR" sz="1600" dirty="0" smtClean="0"/>
              <a:t>	</a:t>
            </a:r>
            <a:r>
              <a:rPr lang="en-US" sz="1600" dirty="0" smtClean="0"/>
              <a:t>employees</a:t>
            </a:r>
            <a:r>
              <a:rPr lang="en-US" sz="1600" dirty="0"/>
              <a:t>, such as recognition, feedback, </a:t>
            </a:r>
            <a:r>
              <a:rPr lang="tr-TR" sz="1600" dirty="0" smtClean="0"/>
              <a:t>	</a:t>
            </a:r>
            <a:r>
              <a:rPr lang="en-US" sz="1600" dirty="0" smtClean="0"/>
              <a:t>praise</a:t>
            </a:r>
            <a:r>
              <a:rPr lang="en-US" sz="1600" dirty="0"/>
              <a:t>, certificates, bonuses, gifts, or </a:t>
            </a:r>
            <a:r>
              <a:rPr lang="tr-TR" sz="1600" dirty="0" smtClean="0"/>
              <a:t>	</a:t>
            </a:r>
            <a:r>
              <a:rPr lang="en-US" sz="1600" dirty="0" smtClean="0"/>
              <a:t>opportunities</a:t>
            </a:r>
            <a:r>
              <a:rPr lang="en-US" sz="1600" dirty="0"/>
              <a:t>. By offering meaningful </a:t>
            </a:r>
            <a:r>
              <a:rPr lang="tr-TR" sz="1600" dirty="0" smtClean="0"/>
              <a:t>	</a:t>
            </a:r>
            <a:r>
              <a:rPr lang="en-US" sz="1600" dirty="0" smtClean="0"/>
              <a:t>incentives </a:t>
            </a:r>
            <a:r>
              <a:rPr lang="en-US" sz="1600" dirty="0"/>
              <a:t>and rewards, you can help your </a:t>
            </a:r>
            <a:r>
              <a:rPr lang="tr-TR" sz="1600" dirty="0" smtClean="0"/>
              <a:t>	</a:t>
            </a:r>
            <a:r>
              <a:rPr lang="en-US" sz="1600" dirty="0" smtClean="0"/>
              <a:t>employees </a:t>
            </a:r>
            <a:r>
              <a:rPr lang="en-US" sz="1600" dirty="0"/>
              <a:t>feel valued and respected for their </a:t>
            </a:r>
            <a:r>
              <a:rPr lang="tr-TR" sz="1600" dirty="0" smtClean="0"/>
              <a:t>	</a:t>
            </a:r>
            <a:r>
              <a:rPr lang="en-US" sz="1600" dirty="0" smtClean="0"/>
              <a:t>safety </a:t>
            </a:r>
            <a:r>
              <a:rPr lang="en-US" sz="1600" dirty="0"/>
              <a:t>contributions, and stimulate their </a:t>
            </a:r>
            <a:r>
              <a:rPr lang="tr-TR" sz="1600" dirty="0" smtClean="0"/>
              <a:t>	</a:t>
            </a:r>
            <a:r>
              <a:rPr lang="en-US" sz="1600" dirty="0" smtClean="0"/>
              <a:t>interest </a:t>
            </a:r>
            <a:r>
              <a:rPr lang="en-US" sz="1600" dirty="0"/>
              <a:t>and enthusiasm in safety.</a:t>
            </a:r>
            <a:endParaRPr lang="en-US" sz="1600" b="0" i="0" dirty="0">
              <a:effectLst/>
            </a:endParaRPr>
          </a:p>
        </p:txBody>
      </p:sp>
    </p:spTree>
    <p:extLst>
      <p:ext uri="{BB962C8B-B14F-4D97-AF65-F5344CB8AC3E}">
        <p14:creationId xmlns:p14="http://schemas.microsoft.com/office/powerpoint/2010/main" val="143259974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4F80FCD9-6F6E-8C38-776D-E061987F0D62}"/>
              </a:ext>
            </a:extLst>
          </p:cNvPr>
          <p:cNvGrpSpPr/>
          <p:nvPr/>
        </p:nvGrpSpPr>
        <p:grpSpPr>
          <a:xfrm>
            <a:off x="228600" y="219075"/>
            <a:ext cx="11734800" cy="6419850"/>
            <a:chOff x="203755" y="143366"/>
            <a:chExt cx="11734800" cy="6419850"/>
          </a:xfrm>
        </p:grpSpPr>
        <p:sp>
          <p:nvSpPr>
            <p:cNvPr id="4" name="Rectangle 3">
              <a:extLst>
                <a:ext uri="{FF2B5EF4-FFF2-40B4-BE49-F238E27FC236}">
                  <a16:creationId xmlns:a16="http://schemas.microsoft.com/office/drawing/2014/main" id="{E7F73510-CE1C-7165-C8C4-9444DC4B9895}"/>
                </a:ext>
              </a:extLst>
            </p:cNvPr>
            <p:cNvSpPr/>
            <p:nvPr/>
          </p:nvSpPr>
          <p:spPr>
            <a:xfrm>
              <a:off x="203755" y="143366"/>
              <a:ext cx="11734800" cy="6419850"/>
            </a:xfrm>
            <a:prstGeom prst="rect">
              <a:avLst/>
            </a:prstGeom>
            <a:noFill/>
            <a:ln w="254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5" name="Picture 4">
              <a:extLst>
                <a:ext uri="{FF2B5EF4-FFF2-40B4-BE49-F238E27FC236}">
                  <a16:creationId xmlns:a16="http://schemas.microsoft.com/office/drawing/2014/main" id="{DDC51D5E-90AA-4CFF-EBB1-E46F15A650B3}"/>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10421922" y="5050116"/>
              <a:ext cx="1276350" cy="1276350"/>
            </a:xfrm>
            <a:prstGeom prst="rect">
              <a:avLst/>
            </a:prstGeom>
          </p:spPr>
        </p:pic>
        <p:sp>
          <p:nvSpPr>
            <p:cNvPr id="7" name="TextBox 6">
              <a:extLst>
                <a:ext uri="{FF2B5EF4-FFF2-40B4-BE49-F238E27FC236}">
                  <a16:creationId xmlns:a16="http://schemas.microsoft.com/office/drawing/2014/main" id="{4CB99B11-BEA2-20FC-B681-1D41A37D24E8}"/>
                </a:ext>
              </a:extLst>
            </p:cNvPr>
            <p:cNvSpPr txBox="1"/>
            <p:nvPr/>
          </p:nvSpPr>
          <p:spPr>
            <a:xfrm>
              <a:off x="493728" y="437266"/>
              <a:ext cx="3757336" cy="400110"/>
            </a:xfrm>
            <a:prstGeom prst="rect">
              <a:avLst/>
            </a:prstGeom>
            <a:noFill/>
          </p:spPr>
          <p:txBody>
            <a:bodyPr wrap="square" rtlCol="0">
              <a:spAutoFit/>
            </a:bodyPr>
            <a:lstStyle/>
            <a:p>
              <a:r>
                <a:rPr lang="tr-TR" sz="2000" b="1" u="sng" dirty="0" err="1"/>
                <a:t>Occupational</a:t>
              </a:r>
              <a:r>
                <a:rPr lang="tr-TR" sz="2000" b="1" u="sng" dirty="0"/>
                <a:t> </a:t>
              </a:r>
              <a:r>
                <a:rPr lang="tr-TR" sz="2000" b="1" u="sng" dirty="0" err="1"/>
                <a:t>Health</a:t>
              </a:r>
              <a:r>
                <a:rPr lang="tr-TR" sz="2000" b="1" u="sng" dirty="0"/>
                <a:t> </a:t>
              </a:r>
              <a:r>
                <a:rPr lang="tr-TR" sz="2000" b="1" u="sng" dirty="0" err="1"/>
                <a:t>and</a:t>
              </a:r>
              <a:r>
                <a:rPr lang="tr-TR" sz="2000" b="1" u="sng" dirty="0"/>
                <a:t> </a:t>
              </a:r>
              <a:r>
                <a:rPr lang="tr-TR" sz="2000" b="1" u="sng" dirty="0" err="1" smtClean="0"/>
                <a:t>Safety</a:t>
              </a:r>
              <a:r>
                <a:rPr lang="tr-TR" sz="2000" b="1" u="sng" dirty="0" smtClean="0"/>
                <a:t> II </a:t>
              </a:r>
              <a:endParaRPr lang="tr-TR" sz="2000" b="1" u="sng" dirty="0"/>
            </a:p>
          </p:txBody>
        </p:sp>
      </p:grpSp>
      <p:sp>
        <p:nvSpPr>
          <p:cNvPr id="2" name="Date Placeholder 1">
            <a:extLst>
              <a:ext uri="{FF2B5EF4-FFF2-40B4-BE49-F238E27FC236}">
                <a16:creationId xmlns:a16="http://schemas.microsoft.com/office/drawing/2014/main" id="{DA31DAE3-D28A-82C2-4971-3B42844A6AA2}"/>
              </a:ext>
            </a:extLst>
          </p:cNvPr>
          <p:cNvSpPr>
            <a:spLocks noGrp="1"/>
          </p:cNvSpPr>
          <p:nvPr>
            <p:ph type="dt" sz="half" idx="10"/>
          </p:nvPr>
        </p:nvSpPr>
        <p:spPr>
          <a:xfrm>
            <a:off x="518572" y="5979900"/>
            <a:ext cx="1172576" cy="365125"/>
          </a:xfrm>
        </p:spPr>
        <p:txBody>
          <a:bodyPr/>
          <a:lstStyle/>
          <a:p>
            <a:fld id="{8B22AF48-50A8-4ACC-83B2-496B850B9254}" type="datetime10">
              <a:rPr lang="en-US" sz="2400" b="1" smtClean="0">
                <a:solidFill>
                  <a:schemeClr val="tx1"/>
                </a:solidFill>
              </a:rPr>
              <a:t>16:59</a:t>
            </a:fld>
            <a:endParaRPr lang="tr-TR" sz="2400" b="1" dirty="0">
              <a:solidFill>
                <a:schemeClr val="tx1"/>
              </a:solidFill>
            </a:endParaRPr>
          </a:p>
        </p:txBody>
      </p:sp>
      <p:sp>
        <p:nvSpPr>
          <p:cNvPr id="3" name="Dikdörtgen 2"/>
          <p:cNvSpPr/>
          <p:nvPr/>
        </p:nvSpPr>
        <p:spPr>
          <a:xfrm>
            <a:off x="861584" y="1107397"/>
            <a:ext cx="4566217" cy="4770537"/>
          </a:xfrm>
          <a:prstGeom prst="rect">
            <a:avLst/>
          </a:prstGeom>
        </p:spPr>
        <p:txBody>
          <a:bodyPr wrap="square">
            <a:spAutoFit/>
          </a:bodyPr>
          <a:lstStyle/>
          <a:p>
            <a:pPr marL="285750" indent="-285750">
              <a:buFont typeface="Wingdings" panose="05000000000000000000" pitchFamily="2" charset="2"/>
              <a:buChar char="Ø"/>
            </a:pPr>
            <a:r>
              <a:rPr lang="en-US" sz="1600" i="1" dirty="0"/>
              <a:t>Involve and empower your employees</a:t>
            </a:r>
          </a:p>
          <a:p>
            <a:r>
              <a:rPr lang="tr-TR" sz="1600" dirty="0" smtClean="0"/>
              <a:t>	</a:t>
            </a:r>
            <a:r>
              <a:rPr lang="en-US" sz="1600" dirty="0" smtClean="0"/>
              <a:t>A </a:t>
            </a:r>
            <a:r>
              <a:rPr lang="en-US" sz="1600" dirty="0"/>
              <a:t>fifth way to motivate and reward safety </a:t>
            </a:r>
            <a:r>
              <a:rPr lang="tr-TR" sz="1600" dirty="0" smtClean="0"/>
              <a:t>	</a:t>
            </a:r>
            <a:r>
              <a:rPr lang="en-US" sz="1600" dirty="0" smtClean="0"/>
              <a:t>behaviors </a:t>
            </a:r>
            <a:r>
              <a:rPr lang="en-US" sz="1600" dirty="0"/>
              <a:t>and outcomes is to involve and </a:t>
            </a:r>
            <a:r>
              <a:rPr lang="tr-TR" sz="1600" dirty="0" smtClean="0"/>
              <a:t>	</a:t>
            </a:r>
            <a:r>
              <a:rPr lang="en-US" sz="1600" dirty="0" smtClean="0"/>
              <a:t>empower </a:t>
            </a:r>
            <a:r>
              <a:rPr lang="en-US" sz="1600" dirty="0"/>
              <a:t>your employees in the </a:t>
            </a:r>
            <a:r>
              <a:rPr lang="tr-TR" sz="1600" dirty="0" smtClean="0"/>
              <a:t>	</a:t>
            </a:r>
            <a:r>
              <a:rPr lang="en-US" sz="1600" dirty="0" smtClean="0"/>
              <a:t>planning</a:t>
            </a:r>
            <a:r>
              <a:rPr lang="en-US" sz="1600" dirty="0"/>
              <a:t>, implementation, and evaluation </a:t>
            </a:r>
            <a:r>
              <a:rPr lang="tr-TR" sz="1600" dirty="0" smtClean="0"/>
              <a:t>	</a:t>
            </a:r>
            <a:r>
              <a:rPr lang="en-US" sz="1600" dirty="0" smtClean="0"/>
              <a:t>of </a:t>
            </a:r>
            <a:r>
              <a:rPr lang="en-US" sz="1600" dirty="0"/>
              <a:t>safety initiatives and programs. You </a:t>
            </a:r>
            <a:r>
              <a:rPr lang="tr-TR" sz="1600" dirty="0" smtClean="0"/>
              <a:t>	</a:t>
            </a:r>
            <a:r>
              <a:rPr lang="en-US" sz="1600" dirty="0" smtClean="0"/>
              <a:t>should </a:t>
            </a:r>
            <a:r>
              <a:rPr lang="en-US" sz="1600" dirty="0"/>
              <a:t>solicit and listen to your </a:t>
            </a:r>
            <a:r>
              <a:rPr lang="tr-TR" sz="1600" dirty="0" smtClean="0"/>
              <a:t>	</a:t>
            </a:r>
            <a:r>
              <a:rPr lang="en-US" sz="1600" dirty="0" smtClean="0"/>
              <a:t>employees</a:t>
            </a:r>
            <a:r>
              <a:rPr lang="en-US" sz="1600" dirty="0"/>
              <a:t>' opinions, suggestions, and </a:t>
            </a:r>
            <a:r>
              <a:rPr lang="tr-TR" sz="1600" dirty="0" smtClean="0"/>
              <a:t>	</a:t>
            </a:r>
            <a:r>
              <a:rPr lang="en-US" sz="1600" dirty="0" smtClean="0"/>
              <a:t>feedback </a:t>
            </a:r>
            <a:r>
              <a:rPr lang="en-US" sz="1600" dirty="0"/>
              <a:t>on safety matters, and involve </a:t>
            </a:r>
            <a:r>
              <a:rPr lang="tr-TR" sz="1600" dirty="0" smtClean="0"/>
              <a:t>	</a:t>
            </a:r>
            <a:r>
              <a:rPr lang="en-US" sz="1600" dirty="0" smtClean="0"/>
              <a:t>them </a:t>
            </a:r>
            <a:r>
              <a:rPr lang="en-US" sz="1600" dirty="0"/>
              <a:t>in decision-making and </a:t>
            </a:r>
            <a:r>
              <a:rPr lang="en-US" sz="1600" dirty="0" smtClean="0"/>
              <a:t>problem-</a:t>
            </a:r>
            <a:r>
              <a:rPr lang="tr-TR" sz="1600" dirty="0" smtClean="0"/>
              <a:t>	</a:t>
            </a:r>
            <a:r>
              <a:rPr lang="en-US" sz="1600" dirty="0" smtClean="0"/>
              <a:t>solving </a:t>
            </a:r>
            <a:r>
              <a:rPr lang="en-US" sz="1600" dirty="0"/>
              <a:t>processes. You should also </a:t>
            </a:r>
            <a:r>
              <a:rPr lang="tr-TR" sz="1600" dirty="0" smtClean="0"/>
              <a:t>	</a:t>
            </a:r>
            <a:r>
              <a:rPr lang="en-US" sz="1600" dirty="0" smtClean="0"/>
              <a:t>empower </a:t>
            </a:r>
            <a:r>
              <a:rPr lang="en-US" sz="1600" dirty="0"/>
              <a:t>your employees to take </a:t>
            </a:r>
            <a:r>
              <a:rPr lang="tr-TR" sz="1600" dirty="0" smtClean="0"/>
              <a:t>	</a:t>
            </a:r>
            <a:r>
              <a:rPr lang="en-US" sz="1600" dirty="0" smtClean="0"/>
              <a:t>initiative</a:t>
            </a:r>
            <a:r>
              <a:rPr lang="en-US" sz="1600" dirty="0"/>
              <a:t>, act proactively, and make </a:t>
            </a:r>
            <a:r>
              <a:rPr lang="tr-TR" sz="1600" dirty="0" smtClean="0"/>
              <a:t>	</a:t>
            </a:r>
            <a:r>
              <a:rPr lang="en-US" sz="1600" dirty="0" smtClean="0"/>
              <a:t>decisions </a:t>
            </a:r>
            <a:r>
              <a:rPr lang="en-US" sz="1600" dirty="0"/>
              <a:t>that enhance safety in their </a:t>
            </a:r>
            <a:r>
              <a:rPr lang="tr-TR" sz="1600" dirty="0" smtClean="0"/>
              <a:t>	</a:t>
            </a:r>
            <a:r>
              <a:rPr lang="en-US" sz="1600" dirty="0" smtClean="0"/>
              <a:t>work </a:t>
            </a:r>
            <a:r>
              <a:rPr lang="en-US" sz="1600" dirty="0"/>
              <a:t>areas. By involving and empowering </a:t>
            </a:r>
            <a:r>
              <a:rPr lang="tr-TR" sz="1600" dirty="0" smtClean="0"/>
              <a:t>	</a:t>
            </a:r>
            <a:r>
              <a:rPr lang="en-US" sz="1600" dirty="0" smtClean="0"/>
              <a:t>your </a:t>
            </a:r>
            <a:r>
              <a:rPr lang="en-US" sz="1600" dirty="0"/>
              <a:t>employees, you can help them feel </a:t>
            </a:r>
            <a:r>
              <a:rPr lang="tr-TR" sz="1600" dirty="0" smtClean="0"/>
              <a:t>	</a:t>
            </a:r>
            <a:r>
              <a:rPr lang="en-US" sz="1600" dirty="0" smtClean="0"/>
              <a:t>engaged </a:t>
            </a:r>
            <a:r>
              <a:rPr lang="en-US" sz="1600" dirty="0"/>
              <a:t>and committed to safety, and </a:t>
            </a:r>
            <a:r>
              <a:rPr lang="tr-TR" sz="1600" dirty="0" smtClean="0"/>
              <a:t>	</a:t>
            </a:r>
            <a:r>
              <a:rPr lang="en-US" sz="1600" dirty="0" smtClean="0"/>
              <a:t>foster </a:t>
            </a:r>
            <a:r>
              <a:rPr lang="en-US" sz="1600" dirty="0"/>
              <a:t>a sense of autonomy and </a:t>
            </a:r>
            <a:r>
              <a:rPr lang="tr-TR" sz="1600" dirty="0" smtClean="0"/>
              <a:t>	</a:t>
            </a:r>
            <a:r>
              <a:rPr lang="en-US" sz="1600" dirty="0" smtClean="0"/>
              <a:t>accountability</a:t>
            </a:r>
            <a:r>
              <a:rPr lang="en-US" sz="1600" dirty="0"/>
              <a:t>.</a:t>
            </a:r>
            <a:endParaRPr lang="en-US" sz="1600" b="0" i="0" dirty="0">
              <a:effectLst/>
            </a:endParaRPr>
          </a:p>
        </p:txBody>
      </p:sp>
      <p:sp>
        <p:nvSpPr>
          <p:cNvPr id="6" name="Dikdörtgen 5"/>
          <p:cNvSpPr/>
          <p:nvPr/>
        </p:nvSpPr>
        <p:spPr>
          <a:xfrm>
            <a:off x="5772869" y="1599840"/>
            <a:ext cx="5056496" cy="4278094"/>
          </a:xfrm>
          <a:prstGeom prst="rect">
            <a:avLst/>
          </a:prstGeom>
        </p:spPr>
        <p:txBody>
          <a:bodyPr wrap="square">
            <a:spAutoFit/>
          </a:bodyPr>
          <a:lstStyle/>
          <a:p>
            <a:pPr marL="285750" indent="-285750">
              <a:buFont typeface="Wingdings" panose="05000000000000000000" pitchFamily="2" charset="2"/>
              <a:buChar char="Ø"/>
            </a:pPr>
            <a:r>
              <a:rPr lang="en-US" sz="1600" i="1" dirty="0"/>
              <a:t>Monitor and evaluate the results</a:t>
            </a:r>
          </a:p>
          <a:p>
            <a:r>
              <a:rPr lang="tr-TR" sz="1600" dirty="0" smtClean="0"/>
              <a:t>	</a:t>
            </a:r>
            <a:r>
              <a:rPr lang="en-US" sz="1600" dirty="0" smtClean="0"/>
              <a:t>A </a:t>
            </a:r>
            <a:r>
              <a:rPr lang="en-US" sz="1600" dirty="0"/>
              <a:t>sixth way to motivate and reward safety </a:t>
            </a:r>
            <a:r>
              <a:rPr lang="tr-TR" sz="1600" dirty="0" smtClean="0"/>
              <a:t>	</a:t>
            </a:r>
            <a:r>
              <a:rPr lang="en-US" sz="1600" dirty="0" smtClean="0"/>
              <a:t>behaviors </a:t>
            </a:r>
            <a:r>
              <a:rPr lang="en-US" sz="1600" dirty="0"/>
              <a:t>and outcomes is to monitor and </a:t>
            </a:r>
            <a:r>
              <a:rPr lang="tr-TR" sz="1600" dirty="0" smtClean="0"/>
              <a:t>	</a:t>
            </a:r>
            <a:r>
              <a:rPr lang="en-US" sz="1600" dirty="0" smtClean="0"/>
              <a:t>evaluate </a:t>
            </a:r>
            <a:r>
              <a:rPr lang="en-US" sz="1600" dirty="0"/>
              <a:t>the results of your safety efforts and </a:t>
            </a:r>
            <a:r>
              <a:rPr lang="tr-TR" sz="1600" dirty="0" smtClean="0"/>
              <a:t>	</a:t>
            </a:r>
            <a:r>
              <a:rPr lang="en-US" sz="1600" dirty="0" smtClean="0"/>
              <a:t>interventions</a:t>
            </a:r>
            <a:r>
              <a:rPr lang="en-US" sz="1600" dirty="0"/>
              <a:t>, and adjust them accordingly. You </a:t>
            </a:r>
            <a:r>
              <a:rPr lang="tr-TR" sz="1600" dirty="0" smtClean="0"/>
              <a:t>	</a:t>
            </a:r>
            <a:r>
              <a:rPr lang="en-US" sz="1600" dirty="0" smtClean="0"/>
              <a:t>should </a:t>
            </a:r>
            <a:r>
              <a:rPr lang="en-US" sz="1600" dirty="0"/>
              <a:t>collect and analyze data on safety </a:t>
            </a:r>
            <a:r>
              <a:rPr lang="tr-TR" sz="1600" dirty="0" smtClean="0"/>
              <a:t>	</a:t>
            </a:r>
            <a:r>
              <a:rPr lang="en-US" sz="1600" dirty="0" smtClean="0"/>
              <a:t>indicators</a:t>
            </a:r>
            <a:r>
              <a:rPr lang="en-US" sz="1600" dirty="0"/>
              <a:t>, such as incidents, near misses, </a:t>
            </a:r>
            <a:r>
              <a:rPr lang="tr-TR" sz="1600" dirty="0" smtClean="0"/>
              <a:t>	</a:t>
            </a:r>
            <a:r>
              <a:rPr lang="en-US" sz="1600" dirty="0" smtClean="0"/>
              <a:t>inspections</a:t>
            </a:r>
            <a:r>
              <a:rPr lang="en-US" sz="1600" dirty="0"/>
              <a:t>, audits, surveys, or observations, </a:t>
            </a:r>
            <a:r>
              <a:rPr lang="tr-TR" sz="1600" dirty="0" smtClean="0"/>
              <a:t>	</a:t>
            </a:r>
            <a:r>
              <a:rPr lang="en-US" sz="1600" dirty="0" smtClean="0"/>
              <a:t>and </a:t>
            </a:r>
            <a:r>
              <a:rPr lang="en-US" sz="1600" dirty="0"/>
              <a:t>use them to assess the effectiveness and </a:t>
            </a:r>
            <a:r>
              <a:rPr lang="tr-TR" sz="1600" dirty="0" smtClean="0"/>
              <a:t>	</a:t>
            </a:r>
            <a:r>
              <a:rPr lang="en-US" sz="1600" dirty="0" smtClean="0"/>
              <a:t>impact </a:t>
            </a:r>
            <a:r>
              <a:rPr lang="en-US" sz="1600" dirty="0"/>
              <a:t>of your safety strategies and actions. </a:t>
            </a:r>
            <a:r>
              <a:rPr lang="tr-TR" sz="1600" dirty="0" smtClean="0"/>
              <a:t>	</a:t>
            </a:r>
            <a:r>
              <a:rPr lang="en-US" sz="1600" dirty="0" smtClean="0"/>
              <a:t>You </a:t>
            </a:r>
            <a:r>
              <a:rPr lang="en-US" sz="1600" dirty="0"/>
              <a:t>should also share the results with your </a:t>
            </a:r>
            <a:r>
              <a:rPr lang="tr-TR" sz="1600" dirty="0" smtClean="0"/>
              <a:t>	</a:t>
            </a:r>
            <a:r>
              <a:rPr lang="en-US" sz="1600" dirty="0" smtClean="0"/>
              <a:t>employees</a:t>
            </a:r>
            <a:r>
              <a:rPr lang="en-US" sz="1600" dirty="0"/>
              <a:t>, and celebrate the successes, </a:t>
            </a:r>
            <a:r>
              <a:rPr lang="tr-TR" sz="1600" dirty="0" smtClean="0"/>
              <a:t>	</a:t>
            </a:r>
            <a:r>
              <a:rPr lang="en-US" sz="1600" dirty="0" smtClean="0"/>
              <a:t>identify </a:t>
            </a:r>
            <a:r>
              <a:rPr lang="en-US" sz="1600" dirty="0"/>
              <a:t>the gaps, and plan the improvements. </a:t>
            </a:r>
            <a:r>
              <a:rPr lang="tr-TR" sz="1600" dirty="0" smtClean="0"/>
              <a:t>	</a:t>
            </a:r>
            <a:r>
              <a:rPr lang="en-US" sz="1600" dirty="0" smtClean="0"/>
              <a:t>By </a:t>
            </a:r>
            <a:r>
              <a:rPr lang="en-US" sz="1600" dirty="0"/>
              <a:t>monitoring and evaluating the results, you </a:t>
            </a:r>
            <a:r>
              <a:rPr lang="tr-TR" sz="1600" dirty="0" smtClean="0"/>
              <a:t>	</a:t>
            </a:r>
            <a:r>
              <a:rPr lang="en-US" sz="1600" dirty="0" smtClean="0"/>
              <a:t>can </a:t>
            </a:r>
            <a:r>
              <a:rPr lang="en-US" sz="1600" dirty="0"/>
              <a:t>help your employees see the progress and </a:t>
            </a:r>
            <a:r>
              <a:rPr lang="tr-TR" sz="1600" dirty="0" smtClean="0"/>
              <a:t>	</a:t>
            </a:r>
            <a:r>
              <a:rPr lang="en-US" sz="1600" dirty="0" smtClean="0"/>
              <a:t>outcomes </a:t>
            </a:r>
            <a:r>
              <a:rPr lang="en-US" sz="1600" dirty="0"/>
              <a:t>of their safety behaviors, and </a:t>
            </a:r>
            <a:r>
              <a:rPr lang="tr-TR" sz="1600" dirty="0" smtClean="0"/>
              <a:t>	</a:t>
            </a:r>
            <a:r>
              <a:rPr lang="en-US" sz="1600" dirty="0" smtClean="0"/>
              <a:t>reinforce </a:t>
            </a:r>
            <a:r>
              <a:rPr lang="en-US" sz="1600" dirty="0"/>
              <a:t>their motivation and satisfaction.</a:t>
            </a:r>
            <a:endParaRPr lang="en-US" sz="1600" b="0" i="0" dirty="0">
              <a:effectLst/>
            </a:endParaRPr>
          </a:p>
        </p:txBody>
      </p:sp>
    </p:spTree>
    <p:extLst>
      <p:ext uri="{BB962C8B-B14F-4D97-AF65-F5344CB8AC3E}">
        <p14:creationId xmlns:p14="http://schemas.microsoft.com/office/powerpoint/2010/main" val="72554339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4F80FCD9-6F6E-8C38-776D-E061987F0D62}"/>
              </a:ext>
            </a:extLst>
          </p:cNvPr>
          <p:cNvGrpSpPr/>
          <p:nvPr/>
        </p:nvGrpSpPr>
        <p:grpSpPr>
          <a:xfrm>
            <a:off x="228600" y="219075"/>
            <a:ext cx="11734800" cy="6419850"/>
            <a:chOff x="203755" y="143366"/>
            <a:chExt cx="11734800" cy="6419850"/>
          </a:xfrm>
        </p:grpSpPr>
        <p:sp>
          <p:nvSpPr>
            <p:cNvPr id="4" name="Rectangle 3">
              <a:extLst>
                <a:ext uri="{FF2B5EF4-FFF2-40B4-BE49-F238E27FC236}">
                  <a16:creationId xmlns:a16="http://schemas.microsoft.com/office/drawing/2014/main" id="{E7F73510-CE1C-7165-C8C4-9444DC4B9895}"/>
                </a:ext>
              </a:extLst>
            </p:cNvPr>
            <p:cNvSpPr/>
            <p:nvPr/>
          </p:nvSpPr>
          <p:spPr>
            <a:xfrm>
              <a:off x="203755" y="143366"/>
              <a:ext cx="11734800" cy="6419850"/>
            </a:xfrm>
            <a:prstGeom prst="rect">
              <a:avLst/>
            </a:prstGeom>
            <a:noFill/>
            <a:ln w="254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5" name="Picture 4">
              <a:extLst>
                <a:ext uri="{FF2B5EF4-FFF2-40B4-BE49-F238E27FC236}">
                  <a16:creationId xmlns:a16="http://schemas.microsoft.com/office/drawing/2014/main" id="{DDC51D5E-90AA-4CFF-EBB1-E46F15A650B3}"/>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10421922" y="5050116"/>
              <a:ext cx="1276350" cy="1276350"/>
            </a:xfrm>
            <a:prstGeom prst="rect">
              <a:avLst/>
            </a:prstGeom>
          </p:spPr>
        </p:pic>
        <p:sp>
          <p:nvSpPr>
            <p:cNvPr id="7" name="TextBox 6">
              <a:extLst>
                <a:ext uri="{FF2B5EF4-FFF2-40B4-BE49-F238E27FC236}">
                  <a16:creationId xmlns:a16="http://schemas.microsoft.com/office/drawing/2014/main" id="{4CB99B11-BEA2-20FC-B681-1D41A37D24E8}"/>
                </a:ext>
              </a:extLst>
            </p:cNvPr>
            <p:cNvSpPr txBox="1"/>
            <p:nvPr/>
          </p:nvSpPr>
          <p:spPr>
            <a:xfrm>
              <a:off x="493728" y="437266"/>
              <a:ext cx="3757336" cy="400110"/>
            </a:xfrm>
            <a:prstGeom prst="rect">
              <a:avLst/>
            </a:prstGeom>
            <a:noFill/>
          </p:spPr>
          <p:txBody>
            <a:bodyPr wrap="square" rtlCol="0">
              <a:spAutoFit/>
            </a:bodyPr>
            <a:lstStyle/>
            <a:p>
              <a:r>
                <a:rPr lang="tr-TR" sz="2000" b="1" u="sng" dirty="0" err="1"/>
                <a:t>Occupational</a:t>
              </a:r>
              <a:r>
                <a:rPr lang="tr-TR" sz="2000" b="1" u="sng" dirty="0"/>
                <a:t> </a:t>
              </a:r>
              <a:r>
                <a:rPr lang="tr-TR" sz="2000" b="1" u="sng" dirty="0" err="1"/>
                <a:t>Health</a:t>
              </a:r>
              <a:r>
                <a:rPr lang="tr-TR" sz="2000" b="1" u="sng" dirty="0"/>
                <a:t> </a:t>
              </a:r>
              <a:r>
                <a:rPr lang="tr-TR" sz="2000" b="1" u="sng" dirty="0" err="1"/>
                <a:t>and</a:t>
              </a:r>
              <a:r>
                <a:rPr lang="tr-TR" sz="2000" b="1" u="sng" dirty="0"/>
                <a:t> </a:t>
              </a:r>
              <a:r>
                <a:rPr lang="tr-TR" sz="2000" b="1" u="sng" dirty="0" err="1" smtClean="0"/>
                <a:t>Safety</a:t>
              </a:r>
              <a:r>
                <a:rPr lang="tr-TR" sz="2000" b="1" u="sng" dirty="0" smtClean="0"/>
                <a:t> II </a:t>
              </a:r>
              <a:endParaRPr lang="tr-TR" sz="2000" b="1" u="sng" dirty="0"/>
            </a:p>
          </p:txBody>
        </p:sp>
      </p:grpSp>
      <p:sp>
        <p:nvSpPr>
          <p:cNvPr id="2" name="Date Placeholder 1">
            <a:extLst>
              <a:ext uri="{FF2B5EF4-FFF2-40B4-BE49-F238E27FC236}">
                <a16:creationId xmlns:a16="http://schemas.microsoft.com/office/drawing/2014/main" id="{DA31DAE3-D28A-82C2-4971-3B42844A6AA2}"/>
              </a:ext>
            </a:extLst>
          </p:cNvPr>
          <p:cNvSpPr>
            <a:spLocks noGrp="1"/>
          </p:cNvSpPr>
          <p:nvPr>
            <p:ph type="dt" sz="half" idx="10"/>
          </p:nvPr>
        </p:nvSpPr>
        <p:spPr>
          <a:xfrm>
            <a:off x="518572" y="5979900"/>
            <a:ext cx="1172576" cy="365125"/>
          </a:xfrm>
        </p:spPr>
        <p:txBody>
          <a:bodyPr/>
          <a:lstStyle/>
          <a:p>
            <a:fld id="{8B22AF48-50A8-4ACC-83B2-496B850B9254}" type="datetime10">
              <a:rPr lang="en-US" sz="2400" b="1" smtClean="0">
                <a:solidFill>
                  <a:schemeClr val="tx1"/>
                </a:solidFill>
              </a:rPr>
              <a:t>16:59</a:t>
            </a:fld>
            <a:endParaRPr lang="tr-TR" sz="2400" b="1" dirty="0">
              <a:solidFill>
                <a:schemeClr val="tx1"/>
              </a:solidFill>
            </a:endParaRPr>
          </a:p>
        </p:txBody>
      </p:sp>
      <p:pic>
        <p:nvPicPr>
          <p:cNvPr id="1026" name="Picture 2" descr="Employee Motivation: The Complete Guide | QuestionPro"/>
          <p:cNvPicPr>
            <a:picLocks noChangeAspect="1" noChangeArrowheads="1"/>
          </p:cNvPicPr>
          <p:nvPr/>
        </p:nvPicPr>
        <p:blipFill rotWithShape="1">
          <a:blip r:embed="rId4">
            <a:clrChange>
              <a:clrFrom>
                <a:srgbClr val="012B75"/>
              </a:clrFrom>
              <a:clrTo>
                <a:srgbClr val="012B75">
                  <a:alpha val="0"/>
                </a:srgbClr>
              </a:clrTo>
            </a:clrChange>
            <a:extLst>
              <a:ext uri="{28A0092B-C50C-407E-A947-70E740481C1C}">
                <a14:useLocalDpi xmlns:a14="http://schemas.microsoft.com/office/drawing/2010/main" val="0"/>
              </a:ext>
            </a:extLst>
          </a:blip>
          <a:srcRect t="1358" b="5840"/>
          <a:stretch/>
        </p:blipFill>
        <p:spPr bwMode="auto">
          <a:xfrm>
            <a:off x="2729604" y="769483"/>
            <a:ext cx="6678706" cy="5601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289969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4F80FCD9-6F6E-8C38-776D-E061987F0D62}"/>
              </a:ext>
            </a:extLst>
          </p:cNvPr>
          <p:cNvGrpSpPr/>
          <p:nvPr/>
        </p:nvGrpSpPr>
        <p:grpSpPr>
          <a:xfrm>
            <a:off x="228600" y="219075"/>
            <a:ext cx="11734800" cy="6419850"/>
            <a:chOff x="203755" y="143366"/>
            <a:chExt cx="11734800" cy="6419850"/>
          </a:xfrm>
        </p:grpSpPr>
        <p:sp>
          <p:nvSpPr>
            <p:cNvPr id="4" name="Rectangle 3">
              <a:extLst>
                <a:ext uri="{FF2B5EF4-FFF2-40B4-BE49-F238E27FC236}">
                  <a16:creationId xmlns:a16="http://schemas.microsoft.com/office/drawing/2014/main" id="{E7F73510-CE1C-7165-C8C4-9444DC4B9895}"/>
                </a:ext>
              </a:extLst>
            </p:cNvPr>
            <p:cNvSpPr/>
            <p:nvPr/>
          </p:nvSpPr>
          <p:spPr>
            <a:xfrm>
              <a:off x="203755" y="143366"/>
              <a:ext cx="11734800" cy="6419850"/>
            </a:xfrm>
            <a:prstGeom prst="rect">
              <a:avLst/>
            </a:prstGeom>
            <a:noFill/>
            <a:ln w="254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5" name="Picture 4">
              <a:extLst>
                <a:ext uri="{FF2B5EF4-FFF2-40B4-BE49-F238E27FC236}">
                  <a16:creationId xmlns:a16="http://schemas.microsoft.com/office/drawing/2014/main" id="{DDC51D5E-90AA-4CFF-EBB1-E46F15A650B3}"/>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10421922" y="5050116"/>
              <a:ext cx="1276350" cy="1276350"/>
            </a:xfrm>
            <a:prstGeom prst="rect">
              <a:avLst/>
            </a:prstGeom>
          </p:spPr>
        </p:pic>
        <p:sp>
          <p:nvSpPr>
            <p:cNvPr id="7" name="TextBox 6">
              <a:extLst>
                <a:ext uri="{FF2B5EF4-FFF2-40B4-BE49-F238E27FC236}">
                  <a16:creationId xmlns:a16="http://schemas.microsoft.com/office/drawing/2014/main" id="{4CB99B11-BEA2-20FC-B681-1D41A37D24E8}"/>
                </a:ext>
              </a:extLst>
            </p:cNvPr>
            <p:cNvSpPr txBox="1"/>
            <p:nvPr/>
          </p:nvSpPr>
          <p:spPr>
            <a:xfrm>
              <a:off x="493728" y="437266"/>
              <a:ext cx="3757336" cy="400110"/>
            </a:xfrm>
            <a:prstGeom prst="rect">
              <a:avLst/>
            </a:prstGeom>
            <a:noFill/>
          </p:spPr>
          <p:txBody>
            <a:bodyPr wrap="square" rtlCol="0">
              <a:spAutoFit/>
            </a:bodyPr>
            <a:lstStyle/>
            <a:p>
              <a:r>
                <a:rPr lang="tr-TR" sz="2000" b="1" u="sng" dirty="0" err="1"/>
                <a:t>Occupational</a:t>
              </a:r>
              <a:r>
                <a:rPr lang="tr-TR" sz="2000" b="1" u="sng" dirty="0"/>
                <a:t> </a:t>
              </a:r>
              <a:r>
                <a:rPr lang="tr-TR" sz="2000" b="1" u="sng" dirty="0" err="1"/>
                <a:t>Health</a:t>
              </a:r>
              <a:r>
                <a:rPr lang="tr-TR" sz="2000" b="1" u="sng" dirty="0"/>
                <a:t> </a:t>
              </a:r>
              <a:r>
                <a:rPr lang="tr-TR" sz="2000" b="1" u="sng" dirty="0" err="1"/>
                <a:t>and</a:t>
              </a:r>
              <a:r>
                <a:rPr lang="tr-TR" sz="2000" b="1" u="sng" dirty="0"/>
                <a:t> </a:t>
              </a:r>
              <a:r>
                <a:rPr lang="tr-TR" sz="2000" b="1" u="sng" dirty="0" err="1" smtClean="0"/>
                <a:t>Safety</a:t>
              </a:r>
              <a:r>
                <a:rPr lang="tr-TR" sz="2000" b="1" u="sng" dirty="0" smtClean="0"/>
                <a:t> II </a:t>
              </a:r>
              <a:endParaRPr lang="tr-TR" sz="2000" b="1" u="sng" dirty="0"/>
            </a:p>
          </p:txBody>
        </p:sp>
      </p:grpSp>
      <p:sp>
        <p:nvSpPr>
          <p:cNvPr id="2" name="Date Placeholder 1">
            <a:extLst>
              <a:ext uri="{FF2B5EF4-FFF2-40B4-BE49-F238E27FC236}">
                <a16:creationId xmlns:a16="http://schemas.microsoft.com/office/drawing/2014/main" id="{DA31DAE3-D28A-82C2-4971-3B42844A6AA2}"/>
              </a:ext>
            </a:extLst>
          </p:cNvPr>
          <p:cNvSpPr>
            <a:spLocks noGrp="1"/>
          </p:cNvSpPr>
          <p:nvPr>
            <p:ph type="dt" sz="half" idx="10"/>
          </p:nvPr>
        </p:nvSpPr>
        <p:spPr>
          <a:xfrm>
            <a:off x="518572" y="5979900"/>
            <a:ext cx="1172576" cy="365125"/>
          </a:xfrm>
        </p:spPr>
        <p:txBody>
          <a:bodyPr/>
          <a:lstStyle/>
          <a:p>
            <a:fld id="{8B22AF48-50A8-4ACC-83B2-496B850B9254}" type="datetime10">
              <a:rPr lang="en-US" sz="2400" b="1" smtClean="0">
                <a:solidFill>
                  <a:schemeClr val="tx1"/>
                </a:solidFill>
              </a:rPr>
              <a:t>16:59</a:t>
            </a:fld>
            <a:endParaRPr lang="tr-TR" sz="2400" b="1" dirty="0">
              <a:solidFill>
                <a:schemeClr val="tx1"/>
              </a:solidFill>
            </a:endParaRPr>
          </a:p>
        </p:txBody>
      </p:sp>
      <p:sp>
        <p:nvSpPr>
          <p:cNvPr id="3" name="Dikdörtgen 2"/>
          <p:cNvSpPr/>
          <p:nvPr/>
        </p:nvSpPr>
        <p:spPr>
          <a:xfrm>
            <a:off x="739302" y="2040847"/>
            <a:ext cx="10983815" cy="3293209"/>
          </a:xfrm>
          <a:prstGeom prst="rect">
            <a:avLst/>
          </a:prstGeom>
        </p:spPr>
        <p:txBody>
          <a:bodyPr wrap="square">
            <a:spAutoFit/>
          </a:bodyPr>
          <a:lstStyle/>
          <a:p>
            <a:r>
              <a:rPr lang="en-US" sz="1600" dirty="0" smtClean="0"/>
              <a:t>Humanity </a:t>
            </a:r>
            <a:r>
              <a:rPr lang="en-US" sz="1600" dirty="0"/>
              <a:t>has gone through great changes and made a mark in history. From the moment they started carving the first tools, they managed to transform life in different ways with the technology they created. While technology increased social welfare, it also posed a threat to humanity. One of these threats is deaths and accidents in working life</a:t>
            </a:r>
            <a:r>
              <a:rPr lang="en-US" sz="1600" dirty="0" smtClean="0"/>
              <a:t>.</a:t>
            </a:r>
            <a:endParaRPr lang="tr-TR" sz="1600" dirty="0" smtClean="0"/>
          </a:p>
          <a:p>
            <a:endParaRPr lang="tr-TR" sz="1600" dirty="0" smtClean="0"/>
          </a:p>
          <a:p>
            <a:r>
              <a:rPr lang="en-US" sz="1600" dirty="0"/>
              <a:t>Since the industrial revolution, the machines, buildings built, chemicals used and products produced have not only made life easier, but also caused work accidents to occur frequently. However, this situation is not limited to work accidents only; It also led to occupational diseases that threatened the health of many people. As the industry </a:t>
            </a:r>
            <a:r>
              <a:rPr lang="en-US" sz="1600" dirty="0" smtClean="0"/>
              <a:t>develop</a:t>
            </a:r>
            <a:r>
              <a:rPr lang="tr-TR" sz="1600" dirty="0" err="1" smtClean="0"/>
              <a:t>ed</a:t>
            </a:r>
            <a:r>
              <a:rPr lang="en-US" sz="1600" dirty="0" smtClean="0"/>
              <a:t>, </a:t>
            </a:r>
            <a:r>
              <a:rPr lang="en-US" sz="1600" dirty="0"/>
              <a:t>concepts such as </a:t>
            </a:r>
            <a:r>
              <a:rPr lang="en-US" sz="1600" dirty="0" smtClean="0"/>
              <a:t>worker</a:t>
            </a:r>
            <a:r>
              <a:rPr lang="tr-TR" sz="1600" dirty="0" smtClean="0"/>
              <a:t>’s</a:t>
            </a:r>
            <a:r>
              <a:rPr lang="en-US" sz="1600" dirty="0" smtClean="0"/>
              <a:t> </a:t>
            </a:r>
            <a:r>
              <a:rPr lang="en-US" sz="1600" dirty="0"/>
              <a:t>health and occupational safety have become threatening to human life</a:t>
            </a:r>
            <a:r>
              <a:rPr lang="en-US" sz="1600" dirty="0" smtClean="0"/>
              <a:t>.</a:t>
            </a:r>
            <a:r>
              <a:rPr lang="tr-TR" sz="1600" dirty="0" smtClean="0"/>
              <a:t> </a:t>
            </a:r>
            <a:r>
              <a:rPr lang="en-US" sz="1600" dirty="0" smtClean="0"/>
              <a:t>In </a:t>
            </a:r>
            <a:r>
              <a:rPr lang="en-US" sz="1600" dirty="0"/>
              <a:t>fact, the concept of occupational safety dates back to ancient </a:t>
            </a:r>
            <a:r>
              <a:rPr lang="en-US" sz="1600" dirty="0" smtClean="0"/>
              <a:t>times</a:t>
            </a:r>
            <a:r>
              <a:rPr lang="tr-TR" sz="1600" dirty="0" smtClean="0"/>
              <a:t> </a:t>
            </a:r>
            <a:r>
              <a:rPr lang="tr-TR" sz="1600" dirty="0" err="1" smtClean="0"/>
              <a:t>and</a:t>
            </a:r>
            <a:r>
              <a:rPr lang="tr-TR" sz="1600" dirty="0" smtClean="0"/>
              <a:t> </a:t>
            </a:r>
            <a:r>
              <a:rPr lang="tr-TR" sz="1600" dirty="0" err="1" smtClean="0"/>
              <a:t>some</a:t>
            </a:r>
            <a:r>
              <a:rPr lang="en-US" sz="1600" dirty="0" smtClean="0"/>
              <a:t> </a:t>
            </a:r>
            <a:r>
              <a:rPr lang="tr-TR" sz="1600" dirty="0" smtClean="0"/>
              <a:t>e</a:t>
            </a:r>
            <a:r>
              <a:rPr lang="en-US" sz="1600" dirty="0" err="1" smtClean="0"/>
              <a:t>arly</a:t>
            </a:r>
            <a:r>
              <a:rPr lang="en-US" sz="1600" dirty="0" smtClean="0"/>
              <a:t> </a:t>
            </a:r>
            <a:r>
              <a:rPr lang="en-US" sz="1600" dirty="0"/>
              <a:t>philosophers expressed some small awareness of this issue. As art and industry developed, awareness of work accidents and occupational diseases increased. With the transition from slave societies to capitalist systems, legal regulations began to be created in this field and these regulations were put into practice. Especially in regions such as Europe and America, occupational safety measures and practices have improved considerably. In Turkey, significant legal regulations generally began to take place after the establishment of the Republic.</a:t>
            </a:r>
          </a:p>
        </p:txBody>
      </p:sp>
      <p:sp>
        <p:nvSpPr>
          <p:cNvPr id="6" name="Metin kutusu 5"/>
          <p:cNvSpPr txBox="1"/>
          <p:nvPr/>
        </p:nvSpPr>
        <p:spPr>
          <a:xfrm>
            <a:off x="739302" y="1022159"/>
            <a:ext cx="8404698" cy="369651"/>
          </a:xfrm>
          <a:prstGeom prst="rect">
            <a:avLst/>
          </a:prstGeom>
          <a:noFill/>
        </p:spPr>
        <p:txBody>
          <a:bodyPr wrap="square" rtlCol="0">
            <a:spAutoFit/>
          </a:bodyPr>
          <a:lstStyle/>
          <a:p>
            <a:r>
              <a:rPr lang="tr-TR" b="1" u="sng" dirty="0" smtClean="0"/>
              <a:t>A Case </a:t>
            </a:r>
            <a:r>
              <a:rPr lang="tr-TR" b="1" u="sng" dirty="0" err="1" smtClean="0"/>
              <a:t>Discussion</a:t>
            </a:r>
            <a:r>
              <a:rPr lang="tr-TR" b="1" u="sng" dirty="0" smtClean="0"/>
              <a:t> on O H &amp; S :  TURKEY</a:t>
            </a:r>
            <a:endParaRPr lang="en-US" b="1" u="sng" dirty="0"/>
          </a:p>
        </p:txBody>
      </p:sp>
      <p:sp>
        <p:nvSpPr>
          <p:cNvPr id="9" name="Metin kutusu 8"/>
          <p:cNvSpPr txBox="1"/>
          <p:nvPr/>
        </p:nvSpPr>
        <p:spPr>
          <a:xfrm>
            <a:off x="730082" y="1583876"/>
            <a:ext cx="4993342" cy="338554"/>
          </a:xfrm>
          <a:prstGeom prst="rect">
            <a:avLst/>
          </a:prstGeom>
          <a:noFill/>
        </p:spPr>
        <p:txBody>
          <a:bodyPr wrap="square" rtlCol="0">
            <a:spAutoFit/>
          </a:bodyPr>
          <a:lstStyle/>
          <a:p>
            <a:pPr marL="285750" indent="-285750">
              <a:buFont typeface="Wingdings" panose="05000000000000000000" pitchFamily="2" charset="2"/>
              <a:buChar char="Ø"/>
            </a:pPr>
            <a:r>
              <a:rPr lang="tr-TR" sz="1600" b="1" dirty="0" smtClean="0"/>
              <a:t>A </a:t>
            </a:r>
            <a:r>
              <a:rPr lang="tr-TR" sz="1600" b="1" dirty="0" err="1"/>
              <a:t>B</a:t>
            </a:r>
            <a:r>
              <a:rPr lang="tr-TR" sz="1600" b="1" dirty="0" err="1" smtClean="0"/>
              <a:t>rief</a:t>
            </a:r>
            <a:r>
              <a:rPr lang="tr-TR" sz="1600" b="1" dirty="0" smtClean="0"/>
              <a:t> Background of </a:t>
            </a:r>
            <a:r>
              <a:rPr lang="tr-TR" sz="1600" b="1" dirty="0" err="1" smtClean="0"/>
              <a:t>the</a:t>
            </a:r>
            <a:r>
              <a:rPr lang="tr-TR" sz="1600" b="1" dirty="0" smtClean="0"/>
              <a:t> </a:t>
            </a:r>
            <a:r>
              <a:rPr lang="tr-TR" sz="1600" b="1" dirty="0"/>
              <a:t>C</a:t>
            </a:r>
            <a:r>
              <a:rPr lang="tr-TR" sz="1600" b="1" dirty="0" smtClean="0"/>
              <a:t>ase in </a:t>
            </a:r>
            <a:r>
              <a:rPr lang="tr-TR" sz="1600" b="1" dirty="0" err="1" smtClean="0"/>
              <a:t>the</a:t>
            </a:r>
            <a:r>
              <a:rPr lang="tr-TR" sz="1600" b="1" dirty="0" smtClean="0"/>
              <a:t> </a:t>
            </a:r>
            <a:r>
              <a:rPr lang="tr-TR" sz="1600" b="1" dirty="0"/>
              <a:t>C</a:t>
            </a:r>
            <a:r>
              <a:rPr lang="tr-TR" sz="1600" b="1" dirty="0" smtClean="0"/>
              <a:t>ountry</a:t>
            </a:r>
            <a:endParaRPr lang="en-US" sz="1600" b="1" dirty="0"/>
          </a:p>
        </p:txBody>
      </p:sp>
    </p:spTree>
    <p:extLst>
      <p:ext uri="{BB962C8B-B14F-4D97-AF65-F5344CB8AC3E}">
        <p14:creationId xmlns:p14="http://schemas.microsoft.com/office/powerpoint/2010/main" val="330366078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4F80FCD9-6F6E-8C38-776D-E061987F0D62}"/>
              </a:ext>
            </a:extLst>
          </p:cNvPr>
          <p:cNvGrpSpPr/>
          <p:nvPr/>
        </p:nvGrpSpPr>
        <p:grpSpPr>
          <a:xfrm>
            <a:off x="228600" y="219075"/>
            <a:ext cx="11734800" cy="6419850"/>
            <a:chOff x="203755" y="143366"/>
            <a:chExt cx="11734800" cy="6419850"/>
          </a:xfrm>
        </p:grpSpPr>
        <p:sp>
          <p:nvSpPr>
            <p:cNvPr id="4" name="Rectangle 3">
              <a:extLst>
                <a:ext uri="{FF2B5EF4-FFF2-40B4-BE49-F238E27FC236}">
                  <a16:creationId xmlns:a16="http://schemas.microsoft.com/office/drawing/2014/main" id="{E7F73510-CE1C-7165-C8C4-9444DC4B9895}"/>
                </a:ext>
              </a:extLst>
            </p:cNvPr>
            <p:cNvSpPr/>
            <p:nvPr/>
          </p:nvSpPr>
          <p:spPr>
            <a:xfrm>
              <a:off x="203755" y="143366"/>
              <a:ext cx="11734800" cy="6419850"/>
            </a:xfrm>
            <a:prstGeom prst="rect">
              <a:avLst/>
            </a:prstGeom>
            <a:noFill/>
            <a:ln w="254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5" name="Picture 4">
              <a:extLst>
                <a:ext uri="{FF2B5EF4-FFF2-40B4-BE49-F238E27FC236}">
                  <a16:creationId xmlns:a16="http://schemas.microsoft.com/office/drawing/2014/main" id="{DDC51D5E-90AA-4CFF-EBB1-E46F15A650B3}"/>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10421922" y="5050116"/>
              <a:ext cx="1276350" cy="1276350"/>
            </a:xfrm>
            <a:prstGeom prst="rect">
              <a:avLst/>
            </a:prstGeom>
          </p:spPr>
        </p:pic>
        <p:sp>
          <p:nvSpPr>
            <p:cNvPr id="7" name="TextBox 6">
              <a:extLst>
                <a:ext uri="{FF2B5EF4-FFF2-40B4-BE49-F238E27FC236}">
                  <a16:creationId xmlns:a16="http://schemas.microsoft.com/office/drawing/2014/main" id="{4CB99B11-BEA2-20FC-B681-1D41A37D24E8}"/>
                </a:ext>
              </a:extLst>
            </p:cNvPr>
            <p:cNvSpPr txBox="1"/>
            <p:nvPr/>
          </p:nvSpPr>
          <p:spPr>
            <a:xfrm>
              <a:off x="493728" y="437266"/>
              <a:ext cx="3757336" cy="400110"/>
            </a:xfrm>
            <a:prstGeom prst="rect">
              <a:avLst/>
            </a:prstGeom>
            <a:noFill/>
          </p:spPr>
          <p:txBody>
            <a:bodyPr wrap="square" rtlCol="0">
              <a:spAutoFit/>
            </a:bodyPr>
            <a:lstStyle/>
            <a:p>
              <a:r>
                <a:rPr lang="tr-TR" sz="2000" b="1" u="sng" dirty="0" err="1"/>
                <a:t>Occupational</a:t>
              </a:r>
              <a:r>
                <a:rPr lang="tr-TR" sz="2000" b="1" u="sng" dirty="0"/>
                <a:t> </a:t>
              </a:r>
              <a:r>
                <a:rPr lang="tr-TR" sz="2000" b="1" u="sng" dirty="0" err="1"/>
                <a:t>Health</a:t>
              </a:r>
              <a:r>
                <a:rPr lang="tr-TR" sz="2000" b="1" u="sng" dirty="0"/>
                <a:t> </a:t>
              </a:r>
              <a:r>
                <a:rPr lang="tr-TR" sz="2000" b="1" u="sng" dirty="0" err="1"/>
                <a:t>and</a:t>
              </a:r>
              <a:r>
                <a:rPr lang="tr-TR" sz="2000" b="1" u="sng" dirty="0"/>
                <a:t> </a:t>
              </a:r>
              <a:r>
                <a:rPr lang="tr-TR" sz="2000" b="1" u="sng" dirty="0" err="1" smtClean="0"/>
                <a:t>Safety</a:t>
              </a:r>
              <a:r>
                <a:rPr lang="tr-TR" sz="2000" b="1" u="sng" dirty="0" smtClean="0"/>
                <a:t> II </a:t>
              </a:r>
              <a:endParaRPr lang="tr-TR" sz="2000" b="1" u="sng" dirty="0"/>
            </a:p>
          </p:txBody>
        </p:sp>
      </p:grpSp>
      <p:sp>
        <p:nvSpPr>
          <p:cNvPr id="2" name="Date Placeholder 1">
            <a:extLst>
              <a:ext uri="{FF2B5EF4-FFF2-40B4-BE49-F238E27FC236}">
                <a16:creationId xmlns:a16="http://schemas.microsoft.com/office/drawing/2014/main" id="{DA31DAE3-D28A-82C2-4971-3B42844A6AA2}"/>
              </a:ext>
            </a:extLst>
          </p:cNvPr>
          <p:cNvSpPr>
            <a:spLocks noGrp="1"/>
          </p:cNvSpPr>
          <p:nvPr>
            <p:ph type="dt" sz="half" idx="10"/>
          </p:nvPr>
        </p:nvSpPr>
        <p:spPr>
          <a:xfrm>
            <a:off x="518572" y="5979900"/>
            <a:ext cx="1172576" cy="365125"/>
          </a:xfrm>
        </p:spPr>
        <p:txBody>
          <a:bodyPr/>
          <a:lstStyle/>
          <a:p>
            <a:fld id="{8B22AF48-50A8-4ACC-83B2-496B850B9254}" type="datetime10">
              <a:rPr lang="en-US" sz="2400" b="1" smtClean="0">
                <a:solidFill>
                  <a:schemeClr val="tx1"/>
                </a:solidFill>
              </a:rPr>
              <a:t>16:59</a:t>
            </a:fld>
            <a:endParaRPr lang="tr-TR" sz="2400" b="1" dirty="0">
              <a:solidFill>
                <a:schemeClr val="tx1"/>
              </a:solidFill>
            </a:endParaRPr>
          </a:p>
        </p:txBody>
      </p:sp>
      <p:sp>
        <p:nvSpPr>
          <p:cNvPr id="3" name="Dikdörtgen 2"/>
          <p:cNvSpPr/>
          <p:nvPr/>
        </p:nvSpPr>
        <p:spPr>
          <a:xfrm>
            <a:off x="626863" y="1510589"/>
            <a:ext cx="11096254" cy="3785652"/>
          </a:xfrm>
          <a:prstGeom prst="rect">
            <a:avLst/>
          </a:prstGeom>
        </p:spPr>
        <p:txBody>
          <a:bodyPr wrap="square">
            <a:spAutoFit/>
          </a:bodyPr>
          <a:lstStyle/>
          <a:p>
            <a:r>
              <a:rPr lang="en-US" sz="1600" dirty="0"/>
              <a:t>When we look at the Republican period, the concept of occupational safety generally operated on the basis of the state's enactment and implementation of legal regulations. </a:t>
            </a:r>
            <a:r>
              <a:rPr lang="tr-TR" sz="1600" dirty="0" err="1" smtClean="0"/>
              <a:t>In</a:t>
            </a:r>
            <a:r>
              <a:rPr lang="tr-TR" sz="1600" dirty="0" smtClean="0"/>
              <a:t> </a:t>
            </a:r>
            <a:r>
              <a:rPr lang="tr-TR" sz="1600" dirty="0" err="1" smtClean="0"/>
              <a:t>Turkey</a:t>
            </a:r>
            <a:r>
              <a:rPr lang="tr-TR" sz="1600" dirty="0" smtClean="0"/>
              <a:t>, t</a:t>
            </a:r>
            <a:r>
              <a:rPr lang="en-US" sz="1600" dirty="0" smtClean="0"/>
              <a:t>he </a:t>
            </a:r>
            <a:r>
              <a:rPr lang="en-US" sz="1600" dirty="0"/>
              <a:t>influence of other countries put pressure on the enactment of legal regulations. As </a:t>
            </a:r>
            <a:r>
              <a:rPr lang="en-US" sz="1600" dirty="0" smtClean="0"/>
              <a:t>T</a:t>
            </a:r>
            <a:r>
              <a:rPr lang="tr-TR" sz="1600" dirty="0" err="1" smtClean="0"/>
              <a:t>urkey</a:t>
            </a:r>
            <a:r>
              <a:rPr lang="en-US" sz="1600" dirty="0" smtClean="0"/>
              <a:t> </a:t>
            </a:r>
            <a:r>
              <a:rPr lang="en-US" sz="1600" dirty="0"/>
              <a:t>faced such </a:t>
            </a:r>
            <a:r>
              <a:rPr lang="en-US" sz="1600" dirty="0" smtClean="0"/>
              <a:t>pressures, </a:t>
            </a:r>
            <a:r>
              <a:rPr lang="tr-TR" sz="1600" dirty="0" err="1" smtClean="0"/>
              <a:t>she</a:t>
            </a:r>
            <a:r>
              <a:rPr lang="en-US" sz="1600" dirty="0" smtClean="0"/>
              <a:t> </a:t>
            </a:r>
            <a:r>
              <a:rPr lang="en-US" sz="1600" dirty="0"/>
              <a:t>tried to make regulations in this field. However, the culture of occupational </a:t>
            </a:r>
            <a:r>
              <a:rPr lang="en-US" sz="1600" dirty="0" smtClean="0"/>
              <a:t>health</a:t>
            </a:r>
            <a:r>
              <a:rPr lang="tr-TR" sz="1600" dirty="0" smtClean="0"/>
              <a:t> </a:t>
            </a:r>
            <a:r>
              <a:rPr lang="en-US" sz="1600" dirty="0" smtClean="0"/>
              <a:t>and safety </a:t>
            </a:r>
            <a:r>
              <a:rPr lang="en-US" sz="1600" dirty="0"/>
              <a:t>was never fully established</a:t>
            </a:r>
            <a:r>
              <a:rPr lang="en-US" sz="1600" dirty="0" smtClean="0"/>
              <a:t>.</a:t>
            </a:r>
            <a:r>
              <a:rPr lang="tr-TR" sz="1600" dirty="0" smtClean="0"/>
              <a:t> </a:t>
            </a:r>
          </a:p>
          <a:p>
            <a:r>
              <a:rPr lang="en-US" sz="1600" dirty="0" smtClean="0"/>
              <a:t>During </a:t>
            </a:r>
            <a:r>
              <a:rPr lang="en-US" sz="1600" dirty="0"/>
              <a:t>the Ottoman period, mine workers were exposed to harsh working conditions. Fatal accidents and collapses occurred frequently. In 1920, the country was going through a difficult period of </a:t>
            </a:r>
            <a:r>
              <a:rPr lang="tr-TR" sz="1600" dirty="0" err="1" smtClean="0"/>
              <a:t>independence</a:t>
            </a:r>
            <a:r>
              <a:rPr lang="tr-TR" sz="1600" dirty="0" smtClean="0"/>
              <a:t> </a:t>
            </a:r>
            <a:r>
              <a:rPr lang="en-US" sz="1600" dirty="0" smtClean="0"/>
              <a:t>war</a:t>
            </a:r>
            <a:r>
              <a:rPr lang="en-US" sz="1600" dirty="0"/>
              <a:t>. The need for coal was great and working conditions were poor. These working conditions caused worker unrest </a:t>
            </a:r>
            <a:r>
              <a:rPr lang="tr-TR" sz="1600" dirty="0" err="1" smtClean="0"/>
              <a:t>especially</a:t>
            </a:r>
            <a:r>
              <a:rPr lang="tr-TR" sz="1600" dirty="0" smtClean="0"/>
              <a:t> </a:t>
            </a:r>
            <a:r>
              <a:rPr lang="en-US" sz="1600" dirty="0" smtClean="0"/>
              <a:t>in </a:t>
            </a:r>
            <a:r>
              <a:rPr lang="en-US" sz="1600" dirty="0"/>
              <a:t>the </a:t>
            </a:r>
            <a:r>
              <a:rPr lang="en-US" sz="1600" dirty="0" err="1"/>
              <a:t>Ereğli</a:t>
            </a:r>
            <a:r>
              <a:rPr lang="en-US" sz="1600" dirty="0"/>
              <a:t> and </a:t>
            </a:r>
            <a:r>
              <a:rPr lang="en-US" sz="1600" dirty="0" err="1"/>
              <a:t>Zonguldak</a:t>
            </a:r>
            <a:r>
              <a:rPr lang="en-US" sz="1600" dirty="0"/>
              <a:t> coal </a:t>
            </a:r>
            <a:r>
              <a:rPr lang="en-US" sz="1600" dirty="0" smtClean="0"/>
              <a:t>basins</a:t>
            </a:r>
            <a:r>
              <a:rPr lang="tr-TR" sz="1600" dirty="0" smtClean="0"/>
              <a:t>. </a:t>
            </a:r>
            <a:r>
              <a:rPr lang="en-US" sz="1600" dirty="0" smtClean="0"/>
              <a:t>In </a:t>
            </a:r>
            <a:r>
              <a:rPr lang="en-US" sz="1600" dirty="0"/>
              <a:t>1921, the Turkish Grand National Assembly adopted a law regulating the law of mine workers. The Law </a:t>
            </a:r>
            <a:r>
              <a:rPr lang="tr-TR" sz="1600" dirty="0" err="1" smtClean="0"/>
              <a:t>named</a:t>
            </a:r>
            <a:r>
              <a:rPr lang="en-US" sz="1600" dirty="0" smtClean="0"/>
              <a:t> "</a:t>
            </a:r>
            <a:r>
              <a:rPr lang="en-US" sz="1600" dirty="0" err="1" smtClean="0"/>
              <a:t>Ereğli</a:t>
            </a:r>
            <a:r>
              <a:rPr lang="en-US" sz="1600" dirty="0" smtClean="0"/>
              <a:t> </a:t>
            </a:r>
            <a:r>
              <a:rPr lang="en-US" sz="1600" dirty="0" err="1"/>
              <a:t>Havzai</a:t>
            </a:r>
            <a:r>
              <a:rPr lang="en-US" sz="1600" dirty="0"/>
              <a:t> </a:t>
            </a:r>
            <a:r>
              <a:rPr lang="en-US" sz="1600" dirty="0" err="1"/>
              <a:t>Fahmiyesi</a:t>
            </a:r>
            <a:r>
              <a:rPr lang="en-US" sz="1600" dirty="0"/>
              <a:t> </a:t>
            </a:r>
            <a:r>
              <a:rPr lang="en-US" sz="1600" dirty="0" smtClean="0"/>
              <a:t>M</a:t>
            </a:r>
            <a:r>
              <a:rPr lang="tr-TR" sz="1600" dirty="0" err="1" smtClean="0"/>
              <a:t>aden</a:t>
            </a:r>
            <a:r>
              <a:rPr lang="tr-TR" sz="1600" dirty="0" smtClean="0"/>
              <a:t> İşçileri</a:t>
            </a:r>
            <a:r>
              <a:rPr lang="en-US" sz="1600" dirty="0" smtClean="0"/>
              <a:t>", </a:t>
            </a:r>
            <a:r>
              <a:rPr lang="en-US" sz="1600" dirty="0"/>
              <a:t>numbered 151, adopted on September 10, 1921, prohibited people under the age of 18 from working in mines and limited the daily working time to 8 hours. It regulated that if workers worked beyond this period, they would be paid twice as much and that this overtime would be done with the consent of the parties. It also made it obligatory to ensure that workers who fell ill or had an accident were treated. Moreover, it made it mandatory to have hospitals, pharmacies and doctors around the mines. Considering the complexity of the period, we can say that a fairly advanced law was enacted under these conditions. Probably, the practices were not fully implemented at that time, but steps were taken to enact laws appropriate to the needs and the right decisions were made. It is not difficult to predict that it will take years for the law to be fully implemented.</a:t>
            </a:r>
          </a:p>
        </p:txBody>
      </p:sp>
    </p:spTree>
    <p:extLst>
      <p:ext uri="{BB962C8B-B14F-4D97-AF65-F5344CB8AC3E}">
        <p14:creationId xmlns:p14="http://schemas.microsoft.com/office/powerpoint/2010/main" val="35038740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p:cNvSpPr>
            <a:spLocks noGrp="1"/>
          </p:cNvSpPr>
          <p:nvPr>
            <p:ph type="dt" sz="half" idx="10"/>
          </p:nvPr>
        </p:nvSpPr>
        <p:spPr>
          <a:xfrm>
            <a:off x="518572" y="6068156"/>
            <a:ext cx="988011" cy="365125"/>
          </a:xfrm>
        </p:spPr>
        <p:txBody>
          <a:bodyPr/>
          <a:lstStyle/>
          <a:p>
            <a:fld id="{A98786F2-9198-4C5C-9313-4CF711FDE8AA}" type="datetime10">
              <a:rPr lang="en-US" sz="2400" b="1" smtClean="0">
                <a:solidFill>
                  <a:schemeClr val="tx1"/>
                </a:solidFill>
              </a:rPr>
              <a:t>16:59</a:t>
            </a:fld>
            <a:endParaRPr lang="en-US" sz="2400" b="1" dirty="0">
              <a:solidFill>
                <a:schemeClr val="tx1"/>
              </a:solidFill>
            </a:endParaRPr>
          </a:p>
        </p:txBody>
      </p:sp>
      <p:grpSp>
        <p:nvGrpSpPr>
          <p:cNvPr id="3" name="Group 7">
            <a:extLst>
              <a:ext uri="{FF2B5EF4-FFF2-40B4-BE49-F238E27FC236}">
                <a16:creationId xmlns:a16="http://schemas.microsoft.com/office/drawing/2014/main" id="{4F80FCD9-6F6E-8C38-776D-E061987F0D62}"/>
              </a:ext>
            </a:extLst>
          </p:cNvPr>
          <p:cNvGrpSpPr/>
          <p:nvPr/>
        </p:nvGrpSpPr>
        <p:grpSpPr>
          <a:xfrm>
            <a:off x="228600" y="219075"/>
            <a:ext cx="11734800" cy="6419850"/>
            <a:chOff x="203755" y="143366"/>
            <a:chExt cx="11734800" cy="6419850"/>
          </a:xfrm>
        </p:grpSpPr>
        <p:sp>
          <p:nvSpPr>
            <p:cNvPr id="4" name="Rectangle 3">
              <a:extLst>
                <a:ext uri="{FF2B5EF4-FFF2-40B4-BE49-F238E27FC236}">
                  <a16:creationId xmlns:a16="http://schemas.microsoft.com/office/drawing/2014/main" id="{E7F73510-CE1C-7165-C8C4-9444DC4B9895}"/>
                </a:ext>
              </a:extLst>
            </p:cNvPr>
            <p:cNvSpPr/>
            <p:nvPr/>
          </p:nvSpPr>
          <p:spPr>
            <a:xfrm>
              <a:off x="203755" y="143366"/>
              <a:ext cx="11734800" cy="6419850"/>
            </a:xfrm>
            <a:prstGeom prst="rect">
              <a:avLst/>
            </a:prstGeom>
            <a:noFill/>
            <a:ln w="254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Picture 4">
              <a:extLst>
                <a:ext uri="{FF2B5EF4-FFF2-40B4-BE49-F238E27FC236}">
                  <a16:creationId xmlns:a16="http://schemas.microsoft.com/office/drawing/2014/main" id="{DDC51D5E-90AA-4CFF-EBB1-E46F15A650B3}"/>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10421922" y="5050116"/>
              <a:ext cx="1276350" cy="1276350"/>
            </a:xfrm>
            <a:prstGeom prst="rect">
              <a:avLst/>
            </a:prstGeom>
          </p:spPr>
        </p:pic>
        <p:sp>
          <p:nvSpPr>
            <p:cNvPr id="6" name="TextBox 6">
              <a:extLst>
                <a:ext uri="{FF2B5EF4-FFF2-40B4-BE49-F238E27FC236}">
                  <a16:creationId xmlns:a16="http://schemas.microsoft.com/office/drawing/2014/main" id="{4CB99B11-BEA2-20FC-B681-1D41A37D24E8}"/>
                </a:ext>
              </a:extLst>
            </p:cNvPr>
            <p:cNvSpPr txBox="1"/>
            <p:nvPr/>
          </p:nvSpPr>
          <p:spPr>
            <a:xfrm>
              <a:off x="493727" y="437266"/>
              <a:ext cx="3844421" cy="400110"/>
            </a:xfrm>
            <a:prstGeom prst="rect">
              <a:avLst/>
            </a:prstGeom>
            <a:noFill/>
          </p:spPr>
          <p:txBody>
            <a:bodyPr wrap="square" rtlCol="0">
              <a:spAutoFit/>
            </a:bodyPr>
            <a:lstStyle/>
            <a:p>
              <a:r>
                <a:rPr lang="tr-TR" sz="2000" b="1" u="sng" dirty="0" err="1"/>
                <a:t>Occupational</a:t>
              </a:r>
              <a:r>
                <a:rPr lang="tr-TR" sz="2000" b="1" u="sng" dirty="0"/>
                <a:t> </a:t>
              </a:r>
              <a:r>
                <a:rPr lang="tr-TR" sz="2000" b="1" u="sng" dirty="0" err="1"/>
                <a:t>Health</a:t>
              </a:r>
              <a:r>
                <a:rPr lang="tr-TR" sz="2000" b="1" u="sng" dirty="0"/>
                <a:t> </a:t>
              </a:r>
              <a:r>
                <a:rPr lang="tr-TR" sz="2000" b="1" u="sng" dirty="0" err="1"/>
                <a:t>and</a:t>
              </a:r>
              <a:r>
                <a:rPr lang="tr-TR" sz="2000" b="1" u="sng" dirty="0"/>
                <a:t> </a:t>
              </a:r>
              <a:r>
                <a:rPr lang="tr-TR" sz="2000" b="1" u="sng" dirty="0" err="1" smtClean="0"/>
                <a:t>Safety</a:t>
              </a:r>
              <a:r>
                <a:rPr lang="tr-TR" sz="2000" b="1" u="sng" dirty="0" smtClean="0"/>
                <a:t> II </a:t>
              </a:r>
              <a:endParaRPr lang="tr-TR" sz="2000" b="1" u="sng" dirty="0"/>
            </a:p>
          </p:txBody>
        </p:sp>
      </p:grpSp>
      <p:sp>
        <p:nvSpPr>
          <p:cNvPr id="7" name="Dikdörtgen 6"/>
          <p:cNvSpPr/>
          <p:nvPr/>
        </p:nvSpPr>
        <p:spPr>
          <a:xfrm>
            <a:off x="893717" y="1206985"/>
            <a:ext cx="10404566" cy="4196020"/>
          </a:xfrm>
          <a:prstGeom prst="rect">
            <a:avLst/>
          </a:prstGeom>
        </p:spPr>
        <p:txBody>
          <a:bodyPr wrap="square">
            <a:spAutoFit/>
          </a:bodyPr>
          <a:lstStyle/>
          <a:p>
            <a:pPr>
              <a:lnSpc>
                <a:spcPts val="1600"/>
              </a:lnSpc>
              <a:spcBef>
                <a:spcPts val="600"/>
              </a:spcBef>
            </a:pPr>
            <a:r>
              <a:rPr lang="en-US" sz="1600" b="1" dirty="0">
                <a:solidFill>
                  <a:srgbClr val="222222"/>
                </a:solidFill>
                <a:latin typeface="Calibri" panose="020F0502020204030204" pitchFamily="34" charset="0"/>
                <a:ea typeface="Times New Roman" panose="02020603050405020304" pitchFamily="18" charset="0"/>
                <a:cs typeface="Calibri" panose="020F0502020204030204" pitchFamily="34" charset="0"/>
              </a:rPr>
              <a:t>Action item 2: Inspect the workplace for safety hazards</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ts val="1600"/>
              </a:lnSpc>
              <a:spcBef>
                <a:spcPts val="600"/>
              </a:spcBef>
            </a:pPr>
            <a:endParaRPr lang="tr-TR" sz="1600" dirty="0" smtClean="0">
              <a:solidFill>
                <a:srgbClr val="212121"/>
              </a:solidFill>
              <a:latin typeface="Calibri" panose="020F0502020204030204" pitchFamily="34" charset="0"/>
              <a:ea typeface="Times New Roman" panose="02020603050405020304" pitchFamily="18" charset="0"/>
              <a:cs typeface="Calibri" panose="020F0502020204030204" pitchFamily="34" charset="0"/>
            </a:endParaRPr>
          </a:p>
          <a:p>
            <a:pPr>
              <a:lnSpc>
                <a:spcPts val="1600"/>
              </a:lnSpc>
              <a:spcBef>
                <a:spcPts val="600"/>
              </a:spcBef>
            </a:pPr>
            <a:r>
              <a:rPr lang="en-US" sz="1600" dirty="0" smtClean="0">
                <a:solidFill>
                  <a:srgbClr val="212121"/>
                </a:solidFill>
                <a:latin typeface="Calibri" panose="020F0502020204030204" pitchFamily="34" charset="0"/>
                <a:ea typeface="Times New Roman" panose="02020603050405020304" pitchFamily="18" charset="0"/>
                <a:cs typeface="Calibri" panose="020F0502020204030204" pitchFamily="34" charset="0"/>
              </a:rPr>
              <a:t>Hazards </a:t>
            </a:r>
            <a:r>
              <a:rPr lang="en-US" sz="1600" dirty="0">
                <a:solidFill>
                  <a:srgbClr val="212121"/>
                </a:solidFill>
                <a:latin typeface="Calibri" panose="020F0502020204030204" pitchFamily="34" charset="0"/>
                <a:ea typeface="Times New Roman" panose="02020603050405020304" pitchFamily="18" charset="0"/>
                <a:cs typeface="Calibri" panose="020F0502020204030204" pitchFamily="34" charset="0"/>
              </a:rPr>
              <a:t>can be introduced over time as workstations and processes change, equipment or tools become worn, maintenance is neglected, or housekeeping practices decline. Setting aside time to regularly inspect the workplace for hazards can help identify shortcomings so that they can be addressed before an incident occurs.</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ts val="1600"/>
              </a:lnSpc>
              <a:spcBef>
                <a:spcPts val="600"/>
              </a:spcBef>
            </a:pPr>
            <a:endParaRPr lang="tr-TR" sz="1600" b="1" i="1" dirty="0" smtClean="0">
              <a:solidFill>
                <a:srgbClr val="222222"/>
              </a:solidFill>
              <a:latin typeface="Calibri" panose="020F0502020204030204" pitchFamily="34" charset="0"/>
              <a:ea typeface="Times New Roman" panose="02020603050405020304" pitchFamily="18" charset="0"/>
              <a:cs typeface="Calibri" panose="020F0502020204030204" pitchFamily="34" charset="0"/>
            </a:endParaRPr>
          </a:p>
          <a:p>
            <a:pPr>
              <a:lnSpc>
                <a:spcPts val="1600"/>
              </a:lnSpc>
              <a:spcBef>
                <a:spcPts val="600"/>
              </a:spcBef>
            </a:pPr>
            <a:r>
              <a:rPr lang="en-US" sz="1600" b="1" i="1" dirty="0" smtClean="0">
                <a:solidFill>
                  <a:srgbClr val="222222"/>
                </a:solidFill>
                <a:latin typeface="Calibri" panose="020F0502020204030204" pitchFamily="34" charset="0"/>
                <a:ea typeface="Times New Roman" panose="02020603050405020304" pitchFamily="18" charset="0"/>
                <a:cs typeface="Calibri" panose="020F0502020204030204" pitchFamily="34" charset="0"/>
              </a:rPr>
              <a:t>How </a:t>
            </a:r>
            <a:r>
              <a:rPr lang="en-US" sz="1600" b="1" i="1" dirty="0">
                <a:solidFill>
                  <a:srgbClr val="222222"/>
                </a:solidFill>
                <a:latin typeface="Calibri" panose="020F0502020204030204" pitchFamily="34" charset="0"/>
                <a:ea typeface="Times New Roman" panose="02020603050405020304" pitchFamily="18" charset="0"/>
                <a:cs typeface="Calibri" panose="020F0502020204030204" pitchFamily="34" charset="0"/>
              </a:rPr>
              <a:t>to accomplish it</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ts val="1600"/>
              </a:lnSpc>
              <a:spcBef>
                <a:spcPts val="600"/>
              </a:spcBef>
              <a:buSzPts val="1000"/>
              <a:buFont typeface="Wingdings" panose="05000000000000000000" pitchFamily="2" charset="2"/>
              <a:buChar char="§"/>
              <a:tabLst>
                <a:tab pos="457200" algn="l"/>
              </a:tabLst>
            </a:pPr>
            <a:r>
              <a:rPr lang="en-US" sz="1600" dirty="0">
                <a:solidFill>
                  <a:srgbClr val="212121"/>
                </a:solidFill>
                <a:latin typeface="Calibri" panose="020F0502020204030204" pitchFamily="34" charset="0"/>
                <a:ea typeface="Times New Roman" panose="02020603050405020304" pitchFamily="18" charset="0"/>
                <a:cs typeface="Calibri" panose="020F0502020204030204" pitchFamily="34" charset="0"/>
              </a:rPr>
              <a:t>Conduct regular inspections of all operations, equipment, work areas and facilities. Have workers participate on the inspection team and talk to them about hazards that they see or report.</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ts val="1600"/>
              </a:lnSpc>
              <a:spcBef>
                <a:spcPts val="600"/>
              </a:spcBef>
              <a:buSzPts val="1000"/>
              <a:buFont typeface="Wingdings" panose="05000000000000000000" pitchFamily="2" charset="2"/>
              <a:buChar char="§"/>
              <a:tabLst>
                <a:tab pos="457200" algn="l"/>
              </a:tabLst>
            </a:pPr>
            <a:r>
              <a:rPr lang="en-US" sz="1600" dirty="0">
                <a:solidFill>
                  <a:srgbClr val="212121"/>
                </a:solidFill>
                <a:latin typeface="Calibri" panose="020F0502020204030204" pitchFamily="34" charset="0"/>
                <a:ea typeface="Times New Roman" panose="02020603050405020304" pitchFamily="18" charset="0"/>
                <a:cs typeface="Calibri" panose="020F0502020204030204" pitchFamily="34" charset="0"/>
              </a:rPr>
              <a:t>Be sure to document inspections so you can later verify that hazardous conditions are corrected. Take photos or video of problem areas to facilitate later discussion and brainstorming about how to control them, and for use as learning aids.</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ts val="1600"/>
              </a:lnSpc>
              <a:spcBef>
                <a:spcPts val="600"/>
              </a:spcBef>
              <a:buSzPts val="1000"/>
              <a:buFont typeface="Wingdings" panose="05000000000000000000" pitchFamily="2" charset="2"/>
              <a:buChar char="§"/>
              <a:tabLst>
                <a:tab pos="457200" algn="l"/>
              </a:tabLst>
            </a:pPr>
            <a:r>
              <a:rPr lang="en-US" sz="1600" dirty="0">
                <a:solidFill>
                  <a:srgbClr val="212121"/>
                </a:solidFill>
                <a:latin typeface="Calibri" panose="020F0502020204030204" pitchFamily="34" charset="0"/>
                <a:ea typeface="Times New Roman" panose="02020603050405020304" pitchFamily="18" charset="0"/>
                <a:cs typeface="Calibri" panose="020F0502020204030204" pitchFamily="34" charset="0"/>
              </a:rPr>
              <a:t>Include all areas and activities in these inspections, such as storage and warehousing, facility and equipment maintenance, purchasing and office functions, and the activities of on-site contractors, subcontractors, and temporary employees.</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ts val="1600"/>
              </a:lnSpc>
              <a:spcBef>
                <a:spcPts val="600"/>
              </a:spcBef>
              <a:buSzPts val="1000"/>
              <a:buFont typeface="Wingdings" panose="05000000000000000000" pitchFamily="2" charset="2"/>
              <a:buChar char="§"/>
              <a:tabLst>
                <a:tab pos="457200" algn="l"/>
              </a:tabLst>
            </a:pPr>
            <a:r>
              <a:rPr lang="en-US" sz="1600" dirty="0">
                <a:solidFill>
                  <a:srgbClr val="212121"/>
                </a:solidFill>
                <a:latin typeface="Calibri" panose="020F0502020204030204" pitchFamily="34" charset="0"/>
                <a:ea typeface="Times New Roman" panose="02020603050405020304" pitchFamily="18" charset="0"/>
                <a:cs typeface="Calibri" panose="020F0502020204030204" pitchFamily="34" charset="0"/>
              </a:rPr>
              <a:t>Regularly inspect both plant vehicles (e.g., forklifts, powered industrial trucks) and transportation vehicles (e.g., cars, trucks).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8" name="Düz Ok Bağlayıcısı 7"/>
          <p:cNvCxnSpPr/>
          <p:nvPr/>
        </p:nvCxnSpPr>
        <p:spPr>
          <a:xfrm flipV="1">
            <a:off x="2805902" y="2867297"/>
            <a:ext cx="365760" cy="914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132424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4F80FCD9-6F6E-8C38-776D-E061987F0D62}"/>
              </a:ext>
            </a:extLst>
          </p:cNvPr>
          <p:cNvGrpSpPr/>
          <p:nvPr/>
        </p:nvGrpSpPr>
        <p:grpSpPr>
          <a:xfrm>
            <a:off x="228600" y="219075"/>
            <a:ext cx="11734800" cy="6419850"/>
            <a:chOff x="203755" y="143366"/>
            <a:chExt cx="11734800" cy="6419850"/>
          </a:xfrm>
        </p:grpSpPr>
        <p:sp>
          <p:nvSpPr>
            <p:cNvPr id="4" name="Rectangle 3">
              <a:extLst>
                <a:ext uri="{FF2B5EF4-FFF2-40B4-BE49-F238E27FC236}">
                  <a16:creationId xmlns:a16="http://schemas.microsoft.com/office/drawing/2014/main" id="{E7F73510-CE1C-7165-C8C4-9444DC4B9895}"/>
                </a:ext>
              </a:extLst>
            </p:cNvPr>
            <p:cNvSpPr/>
            <p:nvPr/>
          </p:nvSpPr>
          <p:spPr>
            <a:xfrm>
              <a:off x="203755" y="143366"/>
              <a:ext cx="11734800" cy="6419850"/>
            </a:xfrm>
            <a:prstGeom prst="rect">
              <a:avLst/>
            </a:prstGeom>
            <a:noFill/>
            <a:ln w="254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5" name="Picture 4">
              <a:extLst>
                <a:ext uri="{FF2B5EF4-FFF2-40B4-BE49-F238E27FC236}">
                  <a16:creationId xmlns:a16="http://schemas.microsoft.com/office/drawing/2014/main" id="{DDC51D5E-90AA-4CFF-EBB1-E46F15A650B3}"/>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10421922" y="5050116"/>
              <a:ext cx="1276350" cy="1276350"/>
            </a:xfrm>
            <a:prstGeom prst="rect">
              <a:avLst/>
            </a:prstGeom>
          </p:spPr>
        </p:pic>
        <p:sp>
          <p:nvSpPr>
            <p:cNvPr id="7" name="TextBox 6">
              <a:extLst>
                <a:ext uri="{FF2B5EF4-FFF2-40B4-BE49-F238E27FC236}">
                  <a16:creationId xmlns:a16="http://schemas.microsoft.com/office/drawing/2014/main" id="{4CB99B11-BEA2-20FC-B681-1D41A37D24E8}"/>
                </a:ext>
              </a:extLst>
            </p:cNvPr>
            <p:cNvSpPr txBox="1"/>
            <p:nvPr/>
          </p:nvSpPr>
          <p:spPr>
            <a:xfrm>
              <a:off x="493728" y="437266"/>
              <a:ext cx="3757336" cy="400110"/>
            </a:xfrm>
            <a:prstGeom prst="rect">
              <a:avLst/>
            </a:prstGeom>
            <a:noFill/>
          </p:spPr>
          <p:txBody>
            <a:bodyPr wrap="square" rtlCol="0">
              <a:spAutoFit/>
            </a:bodyPr>
            <a:lstStyle/>
            <a:p>
              <a:r>
                <a:rPr lang="tr-TR" sz="2000" b="1" u="sng" dirty="0" err="1"/>
                <a:t>Occupational</a:t>
              </a:r>
              <a:r>
                <a:rPr lang="tr-TR" sz="2000" b="1" u="sng" dirty="0"/>
                <a:t> </a:t>
              </a:r>
              <a:r>
                <a:rPr lang="tr-TR" sz="2000" b="1" u="sng" dirty="0" err="1"/>
                <a:t>Health</a:t>
              </a:r>
              <a:r>
                <a:rPr lang="tr-TR" sz="2000" b="1" u="sng" dirty="0"/>
                <a:t> </a:t>
              </a:r>
              <a:r>
                <a:rPr lang="tr-TR" sz="2000" b="1" u="sng" dirty="0" err="1"/>
                <a:t>and</a:t>
              </a:r>
              <a:r>
                <a:rPr lang="tr-TR" sz="2000" b="1" u="sng" dirty="0"/>
                <a:t> </a:t>
              </a:r>
              <a:r>
                <a:rPr lang="tr-TR" sz="2000" b="1" u="sng" dirty="0" err="1" smtClean="0"/>
                <a:t>Safety</a:t>
              </a:r>
              <a:r>
                <a:rPr lang="tr-TR" sz="2000" b="1" u="sng" dirty="0" smtClean="0"/>
                <a:t> II </a:t>
              </a:r>
              <a:endParaRPr lang="tr-TR" sz="2000" b="1" u="sng" dirty="0"/>
            </a:p>
          </p:txBody>
        </p:sp>
      </p:grpSp>
      <p:sp>
        <p:nvSpPr>
          <p:cNvPr id="2" name="Date Placeholder 1">
            <a:extLst>
              <a:ext uri="{FF2B5EF4-FFF2-40B4-BE49-F238E27FC236}">
                <a16:creationId xmlns:a16="http://schemas.microsoft.com/office/drawing/2014/main" id="{DA31DAE3-D28A-82C2-4971-3B42844A6AA2}"/>
              </a:ext>
            </a:extLst>
          </p:cNvPr>
          <p:cNvSpPr>
            <a:spLocks noGrp="1"/>
          </p:cNvSpPr>
          <p:nvPr>
            <p:ph type="dt" sz="half" idx="10"/>
          </p:nvPr>
        </p:nvSpPr>
        <p:spPr>
          <a:xfrm>
            <a:off x="518572" y="5979900"/>
            <a:ext cx="1172576" cy="365125"/>
          </a:xfrm>
        </p:spPr>
        <p:txBody>
          <a:bodyPr/>
          <a:lstStyle/>
          <a:p>
            <a:fld id="{8B22AF48-50A8-4ACC-83B2-496B850B9254}" type="datetime10">
              <a:rPr lang="en-US" sz="2400" b="1" smtClean="0">
                <a:solidFill>
                  <a:schemeClr val="tx1"/>
                </a:solidFill>
              </a:rPr>
              <a:t>16:59</a:t>
            </a:fld>
            <a:endParaRPr lang="tr-TR" sz="2400" b="1" dirty="0">
              <a:solidFill>
                <a:schemeClr val="tx1"/>
              </a:solidFill>
            </a:endParaRPr>
          </a:p>
        </p:txBody>
      </p:sp>
      <p:sp>
        <p:nvSpPr>
          <p:cNvPr id="3" name="Dikdörtgen 2"/>
          <p:cNvSpPr/>
          <p:nvPr/>
        </p:nvSpPr>
        <p:spPr>
          <a:xfrm>
            <a:off x="825897" y="1978643"/>
            <a:ext cx="10758792" cy="3046988"/>
          </a:xfrm>
          <a:prstGeom prst="rect">
            <a:avLst/>
          </a:prstGeom>
        </p:spPr>
        <p:txBody>
          <a:bodyPr wrap="square">
            <a:spAutoFit/>
          </a:bodyPr>
          <a:lstStyle/>
          <a:p>
            <a:r>
              <a:rPr lang="en-US" sz="1600" dirty="0"/>
              <a:t>In the same </a:t>
            </a:r>
            <a:r>
              <a:rPr lang="en-US" sz="1600" dirty="0" smtClean="0"/>
              <a:t>period, </a:t>
            </a:r>
            <a:r>
              <a:rPr lang="en-US" sz="1600" dirty="0"/>
              <a:t>steps were continuing to be taken to determine workers' rights and ensure job security. In 1923, the Izmir Economic Congress was held and some decisions were taken to protect workers. This congress seemed to be held with the </a:t>
            </a:r>
            <a:r>
              <a:rPr lang="en-US" sz="1600" dirty="0" smtClean="0"/>
              <a:t>purpose </a:t>
            </a:r>
            <a:r>
              <a:rPr lang="en-US" sz="1600" dirty="0"/>
              <a:t>of establishing a new economic order, recognizing the existence of workers and securing their rights. At the congress, it was decided to make regulations on issues such as workers' working conditions, working hours, union rights, protection of child workers, health conditions and working conditions of female workers</a:t>
            </a:r>
            <a:r>
              <a:rPr lang="en-US" sz="1600" dirty="0" smtClean="0"/>
              <a:t>.</a:t>
            </a:r>
            <a:r>
              <a:rPr lang="tr-TR" sz="1600" dirty="0" smtClean="0"/>
              <a:t> </a:t>
            </a:r>
            <a:r>
              <a:rPr lang="en-US" sz="1600" dirty="0" smtClean="0"/>
              <a:t>Although </a:t>
            </a:r>
            <a:r>
              <a:rPr lang="en-US" sz="1600" dirty="0"/>
              <a:t>these issues seem more like workers' </a:t>
            </a:r>
            <a:r>
              <a:rPr lang="en-US" sz="1600" dirty="0" smtClean="0"/>
              <a:t>rights</a:t>
            </a:r>
            <a:r>
              <a:rPr lang="tr-TR" sz="1600" dirty="0" smtClean="0"/>
              <a:t>;</a:t>
            </a:r>
            <a:r>
              <a:rPr lang="en-US" sz="1600" dirty="0" smtClean="0"/>
              <a:t> </a:t>
            </a:r>
            <a:r>
              <a:rPr lang="en-US" sz="1600" dirty="0"/>
              <a:t>occupational safety, worker health and general worker rights are a whole. Moreover, when we look at the country's agenda, clear laws regarding occupational health and safety have been enacted after many years. In the decisions taken regarding workers, occupational health and safety were mentioned with little emphasis. These concepts are also complex concepts. The social rights and security of the worker are an inseparable whole and intricate, it would not be right to see them as different from each other</a:t>
            </a:r>
            <a:r>
              <a:rPr lang="en-US" sz="1600" dirty="0" smtClean="0"/>
              <a:t>.</a:t>
            </a:r>
            <a:r>
              <a:rPr lang="tr-TR" sz="1600" dirty="0" smtClean="0"/>
              <a:t> </a:t>
            </a:r>
            <a:r>
              <a:rPr lang="en-US" sz="1600" dirty="0" smtClean="0"/>
              <a:t>To </a:t>
            </a:r>
            <a:r>
              <a:rPr lang="en-US" sz="1600" dirty="0"/>
              <a:t>give a few simple examples, issues such as working hours, work conditions, lunches, work that children can do and their education, women's pregnancies and special situations are </a:t>
            </a:r>
            <a:r>
              <a:rPr lang="tr-TR" sz="1600" dirty="0" err="1" smtClean="0"/>
              <a:t>all</a:t>
            </a:r>
            <a:r>
              <a:rPr lang="tr-TR" sz="1600" dirty="0" smtClean="0"/>
              <a:t> </a:t>
            </a:r>
            <a:r>
              <a:rPr lang="en-US" sz="1600" dirty="0" smtClean="0"/>
              <a:t>related </a:t>
            </a:r>
            <a:r>
              <a:rPr lang="en-US" sz="1600" dirty="0"/>
              <a:t>to both worker health and safety, as well as employee social rights and working conditions.</a:t>
            </a:r>
          </a:p>
        </p:txBody>
      </p:sp>
    </p:spTree>
    <p:extLst>
      <p:ext uri="{BB962C8B-B14F-4D97-AF65-F5344CB8AC3E}">
        <p14:creationId xmlns:p14="http://schemas.microsoft.com/office/powerpoint/2010/main" val="226273816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4F80FCD9-6F6E-8C38-776D-E061987F0D62}"/>
              </a:ext>
            </a:extLst>
          </p:cNvPr>
          <p:cNvGrpSpPr/>
          <p:nvPr/>
        </p:nvGrpSpPr>
        <p:grpSpPr>
          <a:xfrm>
            <a:off x="228600" y="219075"/>
            <a:ext cx="11734800" cy="6419850"/>
            <a:chOff x="203755" y="143366"/>
            <a:chExt cx="11734800" cy="6419850"/>
          </a:xfrm>
        </p:grpSpPr>
        <p:sp>
          <p:nvSpPr>
            <p:cNvPr id="4" name="Rectangle 3">
              <a:extLst>
                <a:ext uri="{FF2B5EF4-FFF2-40B4-BE49-F238E27FC236}">
                  <a16:creationId xmlns:a16="http://schemas.microsoft.com/office/drawing/2014/main" id="{E7F73510-CE1C-7165-C8C4-9444DC4B9895}"/>
                </a:ext>
              </a:extLst>
            </p:cNvPr>
            <p:cNvSpPr/>
            <p:nvPr/>
          </p:nvSpPr>
          <p:spPr>
            <a:xfrm>
              <a:off x="203755" y="143366"/>
              <a:ext cx="11734800" cy="6419850"/>
            </a:xfrm>
            <a:prstGeom prst="rect">
              <a:avLst/>
            </a:prstGeom>
            <a:noFill/>
            <a:ln w="254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5" name="Picture 4">
              <a:extLst>
                <a:ext uri="{FF2B5EF4-FFF2-40B4-BE49-F238E27FC236}">
                  <a16:creationId xmlns:a16="http://schemas.microsoft.com/office/drawing/2014/main" id="{DDC51D5E-90AA-4CFF-EBB1-E46F15A650B3}"/>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10421922" y="5050116"/>
              <a:ext cx="1276350" cy="1276350"/>
            </a:xfrm>
            <a:prstGeom prst="rect">
              <a:avLst/>
            </a:prstGeom>
          </p:spPr>
        </p:pic>
        <p:sp>
          <p:nvSpPr>
            <p:cNvPr id="7" name="TextBox 6">
              <a:extLst>
                <a:ext uri="{FF2B5EF4-FFF2-40B4-BE49-F238E27FC236}">
                  <a16:creationId xmlns:a16="http://schemas.microsoft.com/office/drawing/2014/main" id="{4CB99B11-BEA2-20FC-B681-1D41A37D24E8}"/>
                </a:ext>
              </a:extLst>
            </p:cNvPr>
            <p:cNvSpPr txBox="1"/>
            <p:nvPr/>
          </p:nvSpPr>
          <p:spPr>
            <a:xfrm>
              <a:off x="493728" y="437266"/>
              <a:ext cx="3757336" cy="400110"/>
            </a:xfrm>
            <a:prstGeom prst="rect">
              <a:avLst/>
            </a:prstGeom>
            <a:noFill/>
          </p:spPr>
          <p:txBody>
            <a:bodyPr wrap="square" rtlCol="0">
              <a:spAutoFit/>
            </a:bodyPr>
            <a:lstStyle/>
            <a:p>
              <a:r>
                <a:rPr lang="tr-TR" sz="2000" b="1" u="sng" dirty="0" err="1"/>
                <a:t>Occupational</a:t>
              </a:r>
              <a:r>
                <a:rPr lang="tr-TR" sz="2000" b="1" u="sng" dirty="0"/>
                <a:t> </a:t>
              </a:r>
              <a:r>
                <a:rPr lang="tr-TR" sz="2000" b="1" u="sng" dirty="0" err="1"/>
                <a:t>Health</a:t>
              </a:r>
              <a:r>
                <a:rPr lang="tr-TR" sz="2000" b="1" u="sng" dirty="0"/>
                <a:t> </a:t>
              </a:r>
              <a:r>
                <a:rPr lang="tr-TR" sz="2000" b="1" u="sng" dirty="0" err="1"/>
                <a:t>and</a:t>
              </a:r>
              <a:r>
                <a:rPr lang="tr-TR" sz="2000" b="1" u="sng" dirty="0"/>
                <a:t> </a:t>
              </a:r>
              <a:r>
                <a:rPr lang="tr-TR" sz="2000" b="1" u="sng" dirty="0" err="1" smtClean="0"/>
                <a:t>Safety</a:t>
              </a:r>
              <a:r>
                <a:rPr lang="tr-TR" sz="2000" b="1" u="sng" dirty="0" smtClean="0"/>
                <a:t> II </a:t>
              </a:r>
              <a:endParaRPr lang="tr-TR" sz="2000" b="1" u="sng" dirty="0"/>
            </a:p>
          </p:txBody>
        </p:sp>
      </p:grpSp>
      <p:sp>
        <p:nvSpPr>
          <p:cNvPr id="2" name="Date Placeholder 1">
            <a:extLst>
              <a:ext uri="{FF2B5EF4-FFF2-40B4-BE49-F238E27FC236}">
                <a16:creationId xmlns:a16="http://schemas.microsoft.com/office/drawing/2014/main" id="{DA31DAE3-D28A-82C2-4971-3B42844A6AA2}"/>
              </a:ext>
            </a:extLst>
          </p:cNvPr>
          <p:cNvSpPr>
            <a:spLocks noGrp="1"/>
          </p:cNvSpPr>
          <p:nvPr>
            <p:ph type="dt" sz="half" idx="10"/>
          </p:nvPr>
        </p:nvSpPr>
        <p:spPr>
          <a:xfrm>
            <a:off x="518572" y="5979900"/>
            <a:ext cx="1172576" cy="365125"/>
          </a:xfrm>
        </p:spPr>
        <p:txBody>
          <a:bodyPr/>
          <a:lstStyle/>
          <a:p>
            <a:fld id="{8B22AF48-50A8-4ACC-83B2-496B850B9254}" type="datetime10">
              <a:rPr lang="en-US" sz="2400" b="1" smtClean="0">
                <a:solidFill>
                  <a:schemeClr val="tx1"/>
                </a:solidFill>
              </a:rPr>
              <a:t>16:59</a:t>
            </a:fld>
            <a:endParaRPr lang="tr-TR" sz="2400" b="1" dirty="0">
              <a:solidFill>
                <a:schemeClr val="tx1"/>
              </a:solidFill>
            </a:endParaRPr>
          </a:p>
        </p:txBody>
      </p:sp>
      <p:sp>
        <p:nvSpPr>
          <p:cNvPr id="3" name="Dikdörtgen 2"/>
          <p:cNvSpPr/>
          <p:nvPr/>
        </p:nvSpPr>
        <p:spPr>
          <a:xfrm>
            <a:off x="672829" y="1659285"/>
            <a:ext cx="10846341" cy="3539430"/>
          </a:xfrm>
          <a:prstGeom prst="rect">
            <a:avLst/>
          </a:prstGeom>
        </p:spPr>
        <p:txBody>
          <a:bodyPr wrap="square">
            <a:spAutoFit/>
          </a:bodyPr>
          <a:lstStyle/>
          <a:p>
            <a:r>
              <a:rPr lang="tr-TR" sz="1600" dirty="0" smtClean="0"/>
              <a:t>On </a:t>
            </a:r>
            <a:r>
              <a:rPr lang="tr-TR" sz="1600" dirty="0" err="1" smtClean="0"/>
              <a:t>the</a:t>
            </a:r>
            <a:r>
              <a:rPr lang="tr-TR" sz="1600" dirty="0" smtClean="0"/>
              <a:t> </a:t>
            </a:r>
            <a:r>
              <a:rPr lang="tr-TR" sz="1600" dirty="0" err="1" smtClean="0"/>
              <a:t>oyher</a:t>
            </a:r>
            <a:r>
              <a:rPr lang="tr-TR" sz="1600" dirty="0" smtClean="0"/>
              <a:t> </a:t>
            </a:r>
            <a:r>
              <a:rPr lang="tr-TR" sz="1600" dirty="0" err="1" smtClean="0"/>
              <a:t>hand</a:t>
            </a:r>
            <a:r>
              <a:rPr lang="tr-TR" sz="1600" dirty="0" smtClean="0"/>
              <a:t>, a</a:t>
            </a:r>
            <a:r>
              <a:rPr lang="en-US" sz="1600" dirty="0" smtClean="0"/>
              <a:t>s </a:t>
            </a:r>
            <a:r>
              <a:rPr lang="en-US" sz="1600" dirty="0"/>
              <a:t>a newly established country, </a:t>
            </a:r>
            <a:r>
              <a:rPr lang="tr-TR" sz="1600" dirty="0" err="1" smtClean="0"/>
              <a:t>Turkey</a:t>
            </a:r>
            <a:r>
              <a:rPr lang="en-US" sz="1600" dirty="0" smtClean="0"/>
              <a:t> </a:t>
            </a:r>
            <a:r>
              <a:rPr lang="en-US" sz="1600" dirty="0"/>
              <a:t>did not have a cultural heritage regarding worker safety and rights from the previous Ottoman period. As all these deficiencies and problems were noticed or revealed, laws were passed and implemented</a:t>
            </a:r>
            <a:r>
              <a:rPr lang="en-US" sz="1600" dirty="0" smtClean="0"/>
              <a:t>.</a:t>
            </a:r>
            <a:r>
              <a:rPr lang="tr-TR" sz="1600" dirty="0" smtClean="0"/>
              <a:t> </a:t>
            </a:r>
            <a:r>
              <a:rPr lang="en-US" sz="1600" dirty="0" smtClean="0"/>
              <a:t>In </a:t>
            </a:r>
            <a:r>
              <a:rPr lang="en-US" sz="1600" dirty="0"/>
              <a:t>this process, the living conditions of workers </a:t>
            </a:r>
            <a:r>
              <a:rPr lang="tr-TR" sz="1600" dirty="0" err="1" smtClean="0"/>
              <a:t>started</a:t>
            </a:r>
            <a:r>
              <a:rPr lang="tr-TR" sz="1600" dirty="0" smtClean="0"/>
              <a:t> </a:t>
            </a:r>
            <a:r>
              <a:rPr lang="tr-TR" sz="1600" dirty="0" err="1" smtClean="0"/>
              <a:t>to</a:t>
            </a:r>
            <a:r>
              <a:rPr lang="tr-TR" sz="1600" dirty="0" smtClean="0"/>
              <a:t> </a:t>
            </a:r>
            <a:r>
              <a:rPr lang="tr-TR" sz="1600" dirty="0" err="1" smtClean="0"/>
              <a:t>shape</a:t>
            </a:r>
            <a:r>
              <a:rPr lang="tr-TR" sz="1600" dirty="0" smtClean="0"/>
              <a:t>.</a:t>
            </a:r>
            <a:r>
              <a:rPr lang="en-US" sz="1600" dirty="0" smtClean="0"/>
              <a:t> There </a:t>
            </a:r>
            <a:r>
              <a:rPr lang="tr-TR" sz="1600" dirty="0" err="1" smtClean="0"/>
              <a:t>were</a:t>
            </a:r>
            <a:r>
              <a:rPr lang="en-US" sz="1600" dirty="0" smtClean="0"/>
              <a:t> </a:t>
            </a:r>
            <a:r>
              <a:rPr lang="en-US" sz="1600" dirty="0"/>
              <a:t>provisions regarding occupational safety in the Code of Obligations No. 818 dated 1926. This article </a:t>
            </a:r>
            <a:r>
              <a:rPr lang="en-US" sz="1600" dirty="0" smtClean="0"/>
              <a:t>state</a:t>
            </a:r>
            <a:r>
              <a:rPr lang="tr-TR" sz="1600" dirty="0" smtClean="0"/>
              <a:t>d</a:t>
            </a:r>
            <a:r>
              <a:rPr lang="en-US" sz="1600" dirty="0" smtClean="0"/>
              <a:t> </a:t>
            </a:r>
            <a:r>
              <a:rPr lang="en-US" sz="1600" dirty="0"/>
              <a:t>that the employer must take the necessary precautions against the dangers that the employee may encounter, and otherwise the employer is obliged to compensate for the damages suffered. This article, taken at that time, constitutes one of the important building blocks of the law to be enacted in the future for the purpose of occupational health and safety</a:t>
            </a:r>
            <a:r>
              <a:rPr lang="en-US" sz="1600" dirty="0" smtClean="0"/>
              <a:t>.</a:t>
            </a:r>
            <a:r>
              <a:rPr lang="tr-TR" sz="1600" dirty="0" smtClean="0"/>
              <a:t> </a:t>
            </a:r>
            <a:r>
              <a:rPr lang="en-US" sz="1600" dirty="0" smtClean="0"/>
              <a:t>Of </a:t>
            </a:r>
            <a:r>
              <a:rPr lang="en-US" sz="1600" dirty="0"/>
              <a:t>course, the situation </a:t>
            </a:r>
            <a:r>
              <a:rPr lang="tr-TR" sz="1600" dirty="0" err="1" smtClean="0"/>
              <a:t>was</a:t>
            </a:r>
            <a:r>
              <a:rPr lang="en-US" sz="1600" dirty="0" smtClean="0"/>
              <a:t> </a:t>
            </a:r>
            <a:r>
              <a:rPr lang="en-US" sz="1600" dirty="0"/>
              <a:t>not as messy and backward in Europe as it is in Turkey. In addition to workers' rights, Europe has addressed the concepts of occupational safety and health in a more detailed and autonomous manner. They are more focused on the details of these </a:t>
            </a:r>
            <a:r>
              <a:rPr lang="en-US" sz="1600" dirty="0" smtClean="0"/>
              <a:t>issues</a:t>
            </a:r>
            <a:r>
              <a:rPr lang="tr-TR" sz="1600" dirty="0" smtClean="0"/>
              <a:t> since </a:t>
            </a:r>
            <a:r>
              <a:rPr lang="tr-TR" sz="1600" dirty="0" err="1" smtClean="0"/>
              <a:t>they</a:t>
            </a:r>
            <a:r>
              <a:rPr lang="tr-TR" sz="1600" dirty="0" smtClean="0"/>
              <a:t> </a:t>
            </a:r>
            <a:r>
              <a:rPr lang="tr-TR" sz="1600" dirty="0" err="1" smtClean="0"/>
              <a:t>were</a:t>
            </a:r>
            <a:r>
              <a:rPr lang="en-US" sz="1600" dirty="0" smtClean="0"/>
              <a:t> </a:t>
            </a:r>
            <a:r>
              <a:rPr lang="en-US" sz="1600" dirty="0"/>
              <a:t>introduced to industrialization and the problems it brought much </a:t>
            </a:r>
            <a:r>
              <a:rPr lang="en-US" sz="1600" dirty="0" smtClean="0"/>
              <a:t>earlier</a:t>
            </a:r>
            <a:r>
              <a:rPr lang="tr-TR" sz="1600" dirty="0" smtClean="0"/>
              <a:t> </a:t>
            </a:r>
            <a:r>
              <a:rPr lang="tr-TR" sz="1600" dirty="0" err="1" smtClean="0"/>
              <a:t>than</a:t>
            </a:r>
            <a:r>
              <a:rPr lang="tr-TR" sz="1600" dirty="0" smtClean="0"/>
              <a:t> </a:t>
            </a:r>
            <a:r>
              <a:rPr lang="tr-TR" sz="1600" dirty="0" err="1" smtClean="0"/>
              <a:t>Turkey</a:t>
            </a:r>
            <a:r>
              <a:rPr lang="en-US" sz="1600" dirty="0" smtClean="0"/>
              <a:t>.</a:t>
            </a:r>
            <a:r>
              <a:rPr lang="tr-TR" sz="1600" dirty="0" smtClean="0"/>
              <a:t> </a:t>
            </a:r>
            <a:r>
              <a:rPr lang="en-US" sz="1600" dirty="0" smtClean="0"/>
              <a:t>The </a:t>
            </a:r>
            <a:r>
              <a:rPr lang="en-US" sz="1600" dirty="0"/>
              <a:t>International Labor Organization (ILO) was established on 11 April 1919. The ILO is an international organization that operates as part of the United Nations and aims to protect workers' rights, improve working conditions and promote workers' well-being. Countries such as the United States, European countries and Russia contributed to the establishment of the ILO. In these countries, the concept of working class has become widespread and the working class has been recognized. </a:t>
            </a:r>
            <a:r>
              <a:rPr lang="en-US" sz="1600" dirty="0" smtClean="0"/>
              <a:t>T</a:t>
            </a:r>
            <a:r>
              <a:rPr lang="tr-TR" sz="1600" dirty="0" err="1" smtClean="0"/>
              <a:t>urkey</a:t>
            </a:r>
            <a:r>
              <a:rPr lang="tr-TR" sz="1600" dirty="0" smtClean="0"/>
              <a:t> </a:t>
            </a:r>
            <a:r>
              <a:rPr lang="en-US" sz="1600" dirty="0" smtClean="0"/>
              <a:t>joined </a:t>
            </a:r>
            <a:r>
              <a:rPr lang="en-US" sz="1600" dirty="0"/>
              <a:t>the ILO in 1932.</a:t>
            </a:r>
          </a:p>
        </p:txBody>
      </p:sp>
    </p:spTree>
    <p:extLst>
      <p:ext uri="{BB962C8B-B14F-4D97-AF65-F5344CB8AC3E}">
        <p14:creationId xmlns:p14="http://schemas.microsoft.com/office/powerpoint/2010/main" val="135327773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4F80FCD9-6F6E-8C38-776D-E061987F0D62}"/>
              </a:ext>
            </a:extLst>
          </p:cNvPr>
          <p:cNvGrpSpPr/>
          <p:nvPr/>
        </p:nvGrpSpPr>
        <p:grpSpPr>
          <a:xfrm>
            <a:off x="228600" y="219075"/>
            <a:ext cx="11734800" cy="6419850"/>
            <a:chOff x="203755" y="143366"/>
            <a:chExt cx="11734800" cy="6419850"/>
          </a:xfrm>
        </p:grpSpPr>
        <p:sp>
          <p:nvSpPr>
            <p:cNvPr id="4" name="Rectangle 3">
              <a:extLst>
                <a:ext uri="{FF2B5EF4-FFF2-40B4-BE49-F238E27FC236}">
                  <a16:creationId xmlns:a16="http://schemas.microsoft.com/office/drawing/2014/main" id="{E7F73510-CE1C-7165-C8C4-9444DC4B9895}"/>
                </a:ext>
              </a:extLst>
            </p:cNvPr>
            <p:cNvSpPr/>
            <p:nvPr/>
          </p:nvSpPr>
          <p:spPr>
            <a:xfrm>
              <a:off x="203755" y="143366"/>
              <a:ext cx="11734800" cy="6419850"/>
            </a:xfrm>
            <a:prstGeom prst="rect">
              <a:avLst/>
            </a:prstGeom>
            <a:noFill/>
            <a:ln w="254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5" name="Picture 4">
              <a:extLst>
                <a:ext uri="{FF2B5EF4-FFF2-40B4-BE49-F238E27FC236}">
                  <a16:creationId xmlns:a16="http://schemas.microsoft.com/office/drawing/2014/main" id="{DDC51D5E-90AA-4CFF-EBB1-E46F15A650B3}"/>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10421922" y="5050116"/>
              <a:ext cx="1276350" cy="1276350"/>
            </a:xfrm>
            <a:prstGeom prst="rect">
              <a:avLst/>
            </a:prstGeom>
          </p:spPr>
        </p:pic>
        <p:sp>
          <p:nvSpPr>
            <p:cNvPr id="7" name="TextBox 6">
              <a:extLst>
                <a:ext uri="{FF2B5EF4-FFF2-40B4-BE49-F238E27FC236}">
                  <a16:creationId xmlns:a16="http://schemas.microsoft.com/office/drawing/2014/main" id="{4CB99B11-BEA2-20FC-B681-1D41A37D24E8}"/>
                </a:ext>
              </a:extLst>
            </p:cNvPr>
            <p:cNvSpPr txBox="1"/>
            <p:nvPr/>
          </p:nvSpPr>
          <p:spPr>
            <a:xfrm>
              <a:off x="493728" y="437266"/>
              <a:ext cx="3757336" cy="400110"/>
            </a:xfrm>
            <a:prstGeom prst="rect">
              <a:avLst/>
            </a:prstGeom>
            <a:noFill/>
          </p:spPr>
          <p:txBody>
            <a:bodyPr wrap="square" rtlCol="0">
              <a:spAutoFit/>
            </a:bodyPr>
            <a:lstStyle/>
            <a:p>
              <a:r>
                <a:rPr lang="tr-TR" sz="2000" b="1" u="sng" dirty="0" err="1"/>
                <a:t>Occupational</a:t>
              </a:r>
              <a:r>
                <a:rPr lang="tr-TR" sz="2000" b="1" u="sng" dirty="0"/>
                <a:t> </a:t>
              </a:r>
              <a:r>
                <a:rPr lang="tr-TR" sz="2000" b="1" u="sng" dirty="0" err="1"/>
                <a:t>Health</a:t>
              </a:r>
              <a:r>
                <a:rPr lang="tr-TR" sz="2000" b="1" u="sng" dirty="0"/>
                <a:t> </a:t>
              </a:r>
              <a:r>
                <a:rPr lang="tr-TR" sz="2000" b="1" u="sng" dirty="0" err="1"/>
                <a:t>and</a:t>
              </a:r>
              <a:r>
                <a:rPr lang="tr-TR" sz="2000" b="1" u="sng" dirty="0"/>
                <a:t> </a:t>
              </a:r>
              <a:r>
                <a:rPr lang="tr-TR" sz="2000" b="1" u="sng" dirty="0" err="1" smtClean="0"/>
                <a:t>Safety</a:t>
              </a:r>
              <a:r>
                <a:rPr lang="tr-TR" sz="2000" b="1" u="sng" dirty="0" smtClean="0"/>
                <a:t> II </a:t>
              </a:r>
              <a:endParaRPr lang="tr-TR" sz="2000" b="1" u="sng" dirty="0"/>
            </a:p>
          </p:txBody>
        </p:sp>
      </p:grpSp>
      <p:sp>
        <p:nvSpPr>
          <p:cNvPr id="2" name="Date Placeholder 1">
            <a:extLst>
              <a:ext uri="{FF2B5EF4-FFF2-40B4-BE49-F238E27FC236}">
                <a16:creationId xmlns:a16="http://schemas.microsoft.com/office/drawing/2014/main" id="{DA31DAE3-D28A-82C2-4971-3B42844A6AA2}"/>
              </a:ext>
            </a:extLst>
          </p:cNvPr>
          <p:cNvSpPr>
            <a:spLocks noGrp="1"/>
          </p:cNvSpPr>
          <p:nvPr>
            <p:ph type="dt" sz="half" idx="10"/>
          </p:nvPr>
        </p:nvSpPr>
        <p:spPr>
          <a:xfrm>
            <a:off x="518572" y="5979900"/>
            <a:ext cx="1172576" cy="365125"/>
          </a:xfrm>
        </p:spPr>
        <p:txBody>
          <a:bodyPr/>
          <a:lstStyle/>
          <a:p>
            <a:fld id="{8B22AF48-50A8-4ACC-83B2-496B850B9254}" type="datetime10">
              <a:rPr lang="en-US" sz="2400" b="1" smtClean="0">
                <a:solidFill>
                  <a:schemeClr val="tx1"/>
                </a:solidFill>
              </a:rPr>
              <a:t>16:59</a:t>
            </a:fld>
            <a:endParaRPr lang="tr-TR" sz="2400" b="1" dirty="0">
              <a:solidFill>
                <a:schemeClr val="tx1"/>
              </a:solidFill>
            </a:endParaRPr>
          </a:p>
        </p:txBody>
      </p:sp>
      <p:sp>
        <p:nvSpPr>
          <p:cNvPr id="3" name="Dikdörtgen 2"/>
          <p:cNvSpPr/>
          <p:nvPr/>
        </p:nvSpPr>
        <p:spPr>
          <a:xfrm>
            <a:off x="704756" y="1206985"/>
            <a:ext cx="10856068" cy="4278094"/>
          </a:xfrm>
          <a:prstGeom prst="rect">
            <a:avLst/>
          </a:prstGeom>
        </p:spPr>
        <p:txBody>
          <a:bodyPr wrap="square">
            <a:spAutoFit/>
          </a:bodyPr>
          <a:lstStyle/>
          <a:p>
            <a:r>
              <a:rPr lang="tr-TR" sz="1600" dirty="0" err="1" smtClean="0"/>
              <a:t>Moreover</a:t>
            </a:r>
            <a:r>
              <a:rPr lang="tr-TR" sz="1600" dirty="0" smtClean="0"/>
              <a:t> in </a:t>
            </a:r>
            <a:r>
              <a:rPr lang="tr-TR" sz="1600" dirty="0" err="1" smtClean="0"/>
              <a:t>Turkey</a:t>
            </a:r>
            <a:r>
              <a:rPr lang="tr-TR" sz="1600" dirty="0" smtClean="0"/>
              <a:t>,</a:t>
            </a:r>
            <a:r>
              <a:rPr lang="en-US" sz="1600" dirty="0" smtClean="0"/>
              <a:t> </a:t>
            </a:r>
            <a:r>
              <a:rPr lang="en-US" sz="1600" dirty="0"/>
              <a:t>the </a:t>
            </a:r>
            <a:r>
              <a:rPr lang="tr-TR" sz="1600" dirty="0" smtClean="0"/>
              <a:t>General </a:t>
            </a:r>
            <a:r>
              <a:rPr lang="tr-TR" sz="1600" dirty="0" err="1" smtClean="0"/>
              <a:t>Health</a:t>
            </a:r>
            <a:r>
              <a:rPr lang="en-US" sz="1600" dirty="0" smtClean="0"/>
              <a:t> Law</a:t>
            </a:r>
            <a:r>
              <a:rPr lang="tr-TR" sz="1600" dirty="0" smtClean="0"/>
              <a:t> (Hıfzıssıhha Kanunu)</a:t>
            </a:r>
            <a:r>
              <a:rPr lang="en-US" sz="1600" dirty="0" smtClean="0"/>
              <a:t> </a:t>
            </a:r>
            <a:r>
              <a:rPr lang="en-US" sz="1600" dirty="0"/>
              <a:t>was adopted in 1930 as a fundamental law for the purpose of protecting and improving public health in the Republic of Turkey. This law has become an important tool to prevent work accidents and occupational diseases by containing provisions regarding occupational safety. It contains the necessary regulations to ensure the health and safety of employees in workplaces</a:t>
            </a:r>
            <a:r>
              <a:rPr lang="en-US" sz="1600" dirty="0" smtClean="0"/>
              <a:t>.</a:t>
            </a:r>
            <a:r>
              <a:rPr lang="tr-TR" sz="1600" dirty="0" smtClean="0"/>
              <a:t> </a:t>
            </a:r>
            <a:r>
              <a:rPr lang="en-US" sz="1600" dirty="0" smtClean="0"/>
              <a:t>The </a:t>
            </a:r>
            <a:r>
              <a:rPr lang="en-US" sz="1600" dirty="0"/>
              <a:t>law requires the presence of a physician in workplaces employing at least 50 workers and requires the establishment of an infirmary or hospital in workplaces of a certain size. It also includes articles prohibiting the employment of children under the age of 12 in factories and workshops. This law was effectively implemented in Turkey for many years and enabled large factories to have workplace physicians</a:t>
            </a:r>
            <a:r>
              <a:rPr lang="en-US" sz="1600" dirty="0" smtClean="0"/>
              <a:t>.</a:t>
            </a:r>
            <a:r>
              <a:rPr lang="tr-TR" sz="1600" dirty="0" smtClean="0"/>
              <a:t> </a:t>
            </a:r>
            <a:r>
              <a:rPr lang="en-US" sz="1600" dirty="0" smtClean="0"/>
              <a:t>As </a:t>
            </a:r>
            <a:r>
              <a:rPr lang="en-US" sz="1600" dirty="0"/>
              <a:t>can be seen from the process, both workers' rights and occupational safety and worker health issues </a:t>
            </a:r>
            <a:r>
              <a:rPr lang="tr-TR" sz="1600" dirty="0" err="1" smtClean="0"/>
              <a:t>were</a:t>
            </a:r>
            <a:r>
              <a:rPr lang="en-US" sz="1600" dirty="0" smtClean="0"/>
              <a:t> </a:t>
            </a:r>
            <a:r>
              <a:rPr lang="en-US" sz="1600" dirty="0"/>
              <a:t>making progress, but the momentum </a:t>
            </a:r>
            <a:r>
              <a:rPr lang="tr-TR" sz="1600" dirty="0" err="1" smtClean="0"/>
              <a:t>was</a:t>
            </a:r>
            <a:r>
              <a:rPr lang="en-US" sz="1600" dirty="0" smtClean="0"/>
              <a:t> </a:t>
            </a:r>
            <a:r>
              <a:rPr lang="en-US" sz="1600" dirty="0"/>
              <a:t>quite low. In fact, Occupational Health and Safety (OHS) is an area that has always progressed slowly in Turkey and has lagged behind some developments</a:t>
            </a:r>
            <a:r>
              <a:rPr lang="en-US" sz="1600" dirty="0" smtClean="0"/>
              <a:t>.</a:t>
            </a:r>
            <a:r>
              <a:rPr lang="tr-TR" sz="1600" dirty="0" smtClean="0"/>
              <a:t> </a:t>
            </a:r>
            <a:r>
              <a:rPr lang="en-US" sz="1600" dirty="0" smtClean="0"/>
              <a:t>1936 </a:t>
            </a:r>
            <a:r>
              <a:rPr lang="en-US" sz="1600" dirty="0"/>
              <a:t>is the year when Law No. 3008, the first labor law in the country, was adopted. With this law, workers were officially recognized and a law regulating workers' rights was implemented. Labor laws have been amended and updated several times over time. An important aspect of these laws is that some of the concepts of occupational health and occupational safety are included in these laws. For years, occupational health and safety rules have been added to these labor laws and these rules have been put into practice. Employers are obliged to take the necessary measures to ensure the health and safety of their employees in their workplaces. Likewise, workers </a:t>
            </a:r>
            <a:r>
              <a:rPr lang="tr-TR" sz="1600" dirty="0" err="1" smtClean="0"/>
              <a:t>were</a:t>
            </a:r>
            <a:r>
              <a:rPr lang="tr-TR" sz="1600" dirty="0" smtClean="0"/>
              <a:t> </a:t>
            </a:r>
            <a:r>
              <a:rPr lang="tr-TR" sz="1600" dirty="0" err="1" smtClean="0"/>
              <a:t>forced</a:t>
            </a:r>
            <a:r>
              <a:rPr lang="tr-TR" sz="1600" dirty="0" smtClean="0"/>
              <a:t> </a:t>
            </a:r>
            <a:r>
              <a:rPr lang="tr-TR" sz="1600" dirty="0" err="1" smtClean="0"/>
              <a:t>to</a:t>
            </a:r>
            <a:r>
              <a:rPr lang="en-US" sz="1600" dirty="0" smtClean="0"/>
              <a:t> </a:t>
            </a:r>
            <a:r>
              <a:rPr lang="en-US" sz="1600" dirty="0"/>
              <a:t>comply with occupational health and safety rules. However, </a:t>
            </a:r>
            <a:r>
              <a:rPr lang="tr-TR" sz="1600" dirty="0" smtClean="0"/>
              <a:t>as of </a:t>
            </a:r>
            <a:r>
              <a:rPr lang="tr-TR" sz="1600" dirty="0" err="1" smtClean="0"/>
              <a:t>today</a:t>
            </a:r>
            <a:r>
              <a:rPr lang="tr-TR" sz="1600" dirty="0" smtClean="0"/>
              <a:t>, </a:t>
            </a:r>
            <a:r>
              <a:rPr lang="en-US" sz="1600" dirty="0" smtClean="0"/>
              <a:t>issues </a:t>
            </a:r>
            <a:r>
              <a:rPr lang="en-US" sz="1600" dirty="0"/>
              <a:t>such as creating systematic occupational safety rules or applying these rules as needed are still not fully developed.</a:t>
            </a:r>
          </a:p>
        </p:txBody>
      </p:sp>
    </p:spTree>
    <p:extLst>
      <p:ext uri="{BB962C8B-B14F-4D97-AF65-F5344CB8AC3E}">
        <p14:creationId xmlns:p14="http://schemas.microsoft.com/office/powerpoint/2010/main" val="135153282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4F80FCD9-6F6E-8C38-776D-E061987F0D62}"/>
              </a:ext>
            </a:extLst>
          </p:cNvPr>
          <p:cNvGrpSpPr/>
          <p:nvPr/>
        </p:nvGrpSpPr>
        <p:grpSpPr>
          <a:xfrm>
            <a:off x="228600" y="219075"/>
            <a:ext cx="11734800" cy="6419850"/>
            <a:chOff x="203755" y="143366"/>
            <a:chExt cx="11734800" cy="6419850"/>
          </a:xfrm>
        </p:grpSpPr>
        <p:sp>
          <p:nvSpPr>
            <p:cNvPr id="4" name="Rectangle 3">
              <a:extLst>
                <a:ext uri="{FF2B5EF4-FFF2-40B4-BE49-F238E27FC236}">
                  <a16:creationId xmlns:a16="http://schemas.microsoft.com/office/drawing/2014/main" id="{E7F73510-CE1C-7165-C8C4-9444DC4B9895}"/>
                </a:ext>
              </a:extLst>
            </p:cNvPr>
            <p:cNvSpPr/>
            <p:nvPr/>
          </p:nvSpPr>
          <p:spPr>
            <a:xfrm>
              <a:off x="203755" y="143366"/>
              <a:ext cx="11734800" cy="6419850"/>
            </a:xfrm>
            <a:prstGeom prst="rect">
              <a:avLst/>
            </a:prstGeom>
            <a:noFill/>
            <a:ln w="254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5" name="Picture 4">
              <a:extLst>
                <a:ext uri="{FF2B5EF4-FFF2-40B4-BE49-F238E27FC236}">
                  <a16:creationId xmlns:a16="http://schemas.microsoft.com/office/drawing/2014/main" id="{DDC51D5E-90AA-4CFF-EBB1-E46F15A650B3}"/>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10421922" y="5050116"/>
              <a:ext cx="1276350" cy="1276350"/>
            </a:xfrm>
            <a:prstGeom prst="rect">
              <a:avLst/>
            </a:prstGeom>
          </p:spPr>
        </p:pic>
        <p:sp>
          <p:nvSpPr>
            <p:cNvPr id="7" name="TextBox 6">
              <a:extLst>
                <a:ext uri="{FF2B5EF4-FFF2-40B4-BE49-F238E27FC236}">
                  <a16:creationId xmlns:a16="http://schemas.microsoft.com/office/drawing/2014/main" id="{4CB99B11-BEA2-20FC-B681-1D41A37D24E8}"/>
                </a:ext>
              </a:extLst>
            </p:cNvPr>
            <p:cNvSpPr txBox="1"/>
            <p:nvPr/>
          </p:nvSpPr>
          <p:spPr>
            <a:xfrm>
              <a:off x="493728" y="437266"/>
              <a:ext cx="3757336" cy="400110"/>
            </a:xfrm>
            <a:prstGeom prst="rect">
              <a:avLst/>
            </a:prstGeom>
            <a:noFill/>
          </p:spPr>
          <p:txBody>
            <a:bodyPr wrap="square" rtlCol="0">
              <a:spAutoFit/>
            </a:bodyPr>
            <a:lstStyle/>
            <a:p>
              <a:r>
                <a:rPr lang="tr-TR" sz="2000" b="1" u="sng" dirty="0" err="1"/>
                <a:t>Occupational</a:t>
              </a:r>
              <a:r>
                <a:rPr lang="tr-TR" sz="2000" b="1" u="sng" dirty="0"/>
                <a:t> </a:t>
              </a:r>
              <a:r>
                <a:rPr lang="tr-TR" sz="2000" b="1" u="sng" dirty="0" err="1"/>
                <a:t>Health</a:t>
              </a:r>
              <a:r>
                <a:rPr lang="tr-TR" sz="2000" b="1" u="sng" dirty="0"/>
                <a:t> </a:t>
              </a:r>
              <a:r>
                <a:rPr lang="tr-TR" sz="2000" b="1" u="sng" dirty="0" err="1"/>
                <a:t>and</a:t>
              </a:r>
              <a:r>
                <a:rPr lang="tr-TR" sz="2000" b="1" u="sng" dirty="0"/>
                <a:t> </a:t>
              </a:r>
              <a:r>
                <a:rPr lang="tr-TR" sz="2000" b="1" u="sng" dirty="0" err="1" smtClean="0"/>
                <a:t>Safety</a:t>
              </a:r>
              <a:r>
                <a:rPr lang="tr-TR" sz="2000" b="1" u="sng" dirty="0" smtClean="0"/>
                <a:t> II </a:t>
              </a:r>
              <a:endParaRPr lang="tr-TR" sz="2000" b="1" u="sng" dirty="0"/>
            </a:p>
          </p:txBody>
        </p:sp>
      </p:grpSp>
      <p:sp>
        <p:nvSpPr>
          <p:cNvPr id="2" name="Date Placeholder 1">
            <a:extLst>
              <a:ext uri="{FF2B5EF4-FFF2-40B4-BE49-F238E27FC236}">
                <a16:creationId xmlns:a16="http://schemas.microsoft.com/office/drawing/2014/main" id="{DA31DAE3-D28A-82C2-4971-3B42844A6AA2}"/>
              </a:ext>
            </a:extLst>
          </p:cNvPr>
          <p:cNvSpPr>
            <a:spLocks noGrp="1"/>
          </p:cNvSpPr>
          <p:nvPr>
            <p:ph type="dt" sz="half" idx="10"/>
          </p:nvPr>
        </p:nvSpPr>
        <p:spPr>
          <a:xfrm>
            <a:off x="518572" y="5979900"/>
            <a:ext cx="1172576" cy="365125"/>
          </a:xfrm>
        </p:spPr>
        <p:txBody>
          <a:bodyPr/>
          <a:lstStyle/>
          <a:p>
            <a:fld id="{8B22AF48-50A8-4ACC-83B2-496B850B9254}" type="datetime10">
              <a:rPr lang="en-US" sz="2400" b="1" smtClean="0">
                <a:solidFill>
                  <a:schemeClr val="tx1"/>
                </a:solidFill>
              </a:rPr>
              <a:t>16:59</a:t>
            </a:fld>
            <a:endParaRPr lang="tr-TR" sz="2400" b="1" dirty="0">
              <a:solidFill>
                <a:schemeClr val="tx1"/>
              </a:solidFill>
            </a:endParaRPr>
          </a:p>
        </p:txBody>
      </p:sp>
      <p:sp>
        <p:nvSpPr>
          <p:cNvPr id="3" name="Dikdörtgen 2"/>
          <p:cNvSpPr/>
          <p:nvPr/>
        </p:nvSpPr>
        <p:spPr>
          <a:xfrm>
            <a:off x="894944" y="1307445"/>
            <a:ext cx="10749064" cy="4278094"/>
          </a:xfrm>
          <a:prstGeom prst="rect">
            <a:avLst/>
          </a:prstGeom>
        </p:spPr>
        <p:txBody>
          <a:bodyPr wrap="square">
            <a:spAutoFit/>
          </a:bodyPr>
          <a:lstStyle/>
          <a:p>
            <a:r>
              <a:rPr lang="en-US" sz="1600" dirty="0"/>
              <a:t>Turkey's becoming a member of the International Labor Organization (ILO) in 1932 is an important turning point. Turkey's membership in the ILO can be considered as part of efforts to comply with international occupational health and safety standards. Over time, </a:t>
            </a:r>
            <a:r>
              <a:rPr lang="en-US" sz="1600" dirty="0" smtClean="0"/>
              <a:t>T</a:t>
            </a:r>
            <a:r>
              <a:rPr lang="tr-TR" sz="1600" dirty="0" err="1" smtClean="0"/>
              <a:t>urkey</a:t>
            </a:r>
            <a:r>
              <a:rPr lang="en-US" sz="1600" dirty="0" smtClean="0"/>
              <a:t> </a:t>
            </a:r>
            <a:r>
              <a:rPr lang="en-US" sz="1600" dirty="0"/>
              <a:t>will also sign ILO conventions</a:t>
            </a:r>
            <a:r>
              <a:rPr lang="en-US" sz="1600" dirty="0" smtClean="0"/>
              <a:t>.</a:t>
            </a:r>
            <a:r>
              <a:rPr lang="tr-TR" sz="1600" dirty="0" smtClean="0"/>
              <a:t> </a:t>
            </a:r>
            <a:r>
              <a:rPr lang="en-US" sz="1600" dirty="0" smtClean="0"/>
              <a:t>The Ministry </a:t>
            </a:r>
            <a:r>
              <a:rPr lang="en-US" sz="1600" dirty="0"/>
              <a:t>of </a:t>
            </a:r>
            <a:r>
              <a:rPr lang="en-US" sz="1600" dirty="0" smtClean="0"/>
              <a:t>Labor </a:t>
            </a:r>
            <a:r>
              <a:rPr lang="en-US" sz="1600" dirty="0"/>
              <a:t>was established in 1945. It is estimated that there </a:t>
            </a:r>
            <a:r>
              <a:rPr lang="tr-TR" sz="1600" dirty="0" err="1" smtClean="0"/>
              <a:t>were</a:t>
            </a:r>
            <a:r>
              <a:rPr lang="en-US" sz="1600" dirty="0" smtClean="0"/>
              <a:t> </a:t>
            </a:r>
            <a:r>
              <a:rPr lang="en-US" sz="1600" dirty="0"/>
              <a:t>approximately 2.5 million workers in </a:t>
            </a:r>
            <a:r>
              <a:rPr lang="en-US" sz="1600" dirty="0" smtClean="0"/>
              <a:t>Turkey</a:t>
            </a:r>
            <a:r>
              <a:rPr lang="tr-TR" sz="1600" dirty="0" smtClean="0"/>
              <a:t> </a:t>
            </a:r>
            <a:r>
              <a:rPr lang="tr-TR" sz="1600" dirty="0" err="1" smtClean="0"/>
              <a:t>then</a:t>
            </a:r>
            <a:r>
              <a:rPr lang="en-US" sz="1600" dirty="0" smtClean="0"/>
              <a:t>. </a:t>
            </a:r>
            <a:r>
              <a:rPr lang="en-US" sz="1600" dirty="0"/>
              <a:t>During this period, the "General Directorate of Occupational Health" was also established and this directorate was determined as an institution that would work in the field of occupational safety. The General Directorate of Occupational Health and Safety (</a:t>
            </a:r>
            <a:r>
              <a:rPr lang="en-US" sz="1600" dirty="0" smtClean="0"/>
              <a:t>ISGM), </a:t>
            </a:r>
            <a:r>
              <a:rPr lang="en-US" sz="1600" dirty="0"/>
              <a:t>which is still active today, works on preventing work accidents and occupational diseases and on the occupational health and safety of employees</a:t>
            </a:r>
            <a:r>
              <a:rPr lang="en-US" sz="1600" dirty="0" smtClean="0"/>
              <a:t>.</a:t>
            </a:r>
            <a:r>
              <a:rPr lang="tr-TR" sz="1600" dirty="0" smtClean="0"/>
              <a:t> </a:t>
            </a:r>
            <a:r>
              <a:rPr lang="en-US" sz="1600" dirty="0" smtClean="0"/>
              <a:t>During </a:t>
            </a:r>
            <a:r>
              <a:rPr lang="en-US" sz="1600" dirty="0"/>
              <a:t>the establishment of the Ministry of Labor, some laws that were important for workers were also adopted. The establishment of the Workers' Insurance Institution No. 4792 in 1945 and the subsequent </a:t>
            </a:r>
            <a:r>
              <a:rPr lang="tr-TR" sz="1600" dirty="0" err="1" smtClean="0"/>
              <a:t>adoption</a:t>
            </a:r>
            <a:r>
              <a:rPr lang="en-US" sz="1600" dirty="0" smtClean="0"/>
              <a:t> </a:t>
            </a:r>
            <a:r>
              <a:rPr lang="en-US" sz="1600" dirty="0"/>
              <a:t>of the Work Accidents, Occupational Diseases and Maternity Insurance Law No. 4772 were considered important steps in workers' rights and occupational safety. These laws are efforts to protect the social rights and health of workers</a:t>
            </a:r>
            <a:r>
              <a:rPr lang="en-US" sz="1600" dirty="0" smtClean="0"/>
              <a:t>.</a:t>
            </a:r>
            <a:r>
              <a:rPr lang="tr-TR" sz="1600" dirty="0" smtClean="0"/>
              <a:t> </a:t>
            </a:r>
            <a:r>
              <a:rPr lang="tr-TR" sz="1600" dirty="0" err="1" smtClean="0"/>
              <a:t>However</a:t>
            </a:r>
            <a:r>
              <a:rPr lang="tr-TR" sz="1600" dirty="0" smtClean="0"/>
              <a:t>,</a:t>
            </a:r>
            <a:r>
              <a:rPr lang="en-US" sz="1600" dirty="0" smtClean="0"/>
              <a:t> </a:t>
            </a:r>
            <a:r>
              <a:rPr lang="en-US" sz="1600" dirty="0"/>
              <a:t>statistics on work accidents were not kept very well at that time. According to the data </a:t>
            </a:r>
            <a:r>
              <a:rPr lang="en-US" sz="1600" dirty="0" smtClean="0"/>
              <a:t>obtained</a:t>
            </a:r>
            <a:r>
              <a:rPr lang="en-US" sz="1600" dirty="0"/>
              <a:t>, more than 300 people lost their lives in the mining accident that occurred in </a:t>
            </a:r>
            <a:r>
              <a:rPr lang="en-US" sz="1600" dirty="0" err="1"/>
              <a:t>Zonguldak</a:t>
            </a:r>
            <a:r>
              <a:rPr lang="en-US" sz="1600" dirty="0"/>
              <a:t> in 1914. More than 100 people lost their lives in </a:t>
            </a:r>
            <a:r>
              <a:rPr lang="en-US" sz="1600" dirty="0" err="1"/>
              <a:t>Zonguldak</a:t>
            </a:r>
            <a:r>
              <a:rPr lang="en-US" sz="1600" dirty="0"/>
              <a:t> in 1943, and more than 100 people died in the same region in 1945. These are tragic accidents that occurred in coal mines. Additionally, work accidents in factories </a:t>
            </a:r>
            <a:r>
              <a:rPr lang="tr-TR" sz="1600" dirty="0" err="1" smtClean="0"/>
              <a:t>were</a:t>
            </a:r>
            <a:r>
              <a:rPr lang="en-US" sz="1600" dirty="0" smtClean="0"/>
              <a:t> </a:t>
            </a:r>
            <a:r>
              <a:rPr lang="en-US" sz="1600" dirty="0"/>
              <a:t>also noteworthy. More than 200 people died in a fire in a factory in Istanbul in 1917, more than 100 people died in an explosion in a factory in Izmir in 1927, and more than 50 people died in a collapse in a construction site in Ankara in 1934. </a:t>
            </a:r>
            <a:r>
              <a:rPr lang="tr-TR" sz="1600" dirty="0" err="1" smtClean="0"/>
              <a:t>Although</a:t>
            </a:r>
            <a:r>
              <a:rPr lang="tr-TR" sz="1600" dirty="0" smtClean="0"/>
              <a:t> t</a:t>
            </a:r>
            <a:r>
              <a:rPr lang="en-US" sz="1600" dirty="0" smtClean="0"/>
              <a:t>he </a:t>
            </a:r>
            <a:r>
              <a:rPr lang="en-US" sz="1600" dirty="0"/>
              <a:t>number of major work accidents is quite high, </a:t>
            </a:r>
            <a:r>
              <a:rPr lang="en-US" sz="1600" dirty="0" smtClean="0"/>
              <a:t>the </a:t>
            </a:r>
            <a:r>
              <a:rPr lang="en-US" sz="1600" dirty="0"/>
              <a:t>measures taken </a:t>
            </a:r>
            <a:r>
              <a:rPr lang="tr-TR" sz="1600" dirty="0" err="1" smtClean="0"/>
              <a:t>were</a:t>
            </a:r>
            <a:r>
              <a:rPr lang="tr-TR" sz="1600" dirty="0" smtClean="0"/>
              <a:t> </a:t>
            </a:r>
            <a:r>
              <a:rPr lang="en-US" sz="1600" dirty="0" smtClean="0"/>
              <a:t>not </a:t>
            </a:r>
            <a:r>
              <a:rPr lang="en-US" sz="1600" dirty="0"/>
              <a:t>very encouraging.</a:t>
            </a:r>
          </a:p>
        </p:txBody>
      </p:sp>
    </p:spTree>
    <p:extLst>
      <p:ext uri="{BB962C8B-B14F-4D97-AF65-F5344CB8AC3E}">
        <p14:creationId xmlns:p14="http://schemas.microsoft.com/office/powerpoint/2010/main" val="43982006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4F80FCD9-6F6E-8C38-776D-E061987F0D62}"/>
              </a:ext>
            </a:extLst>
          </p:cNvPr>
          <p:cNvGrpSpPr/>
          <p:nvPr/>
        </p:nvGrpSpPr>
        <p:grpSpPr>
          <a:xfrm>
            <a:off x="228600" y="219075"/>
            <a:ext cx="11734800" cy="6419850"/>
            <a:chOff x="203755" y="143366"/>
            <a:chExt cx="11734800" cy="6419850"/>
          </a:xfrm>
        </p:grpSpPr>
        <p:sp>
          <p:nvSpPr>
            <p:cNvPr id="4" name="Rectangle 3">
              <a:extLst>
                <a:ext uri="{FF2B5EF4-FFF2-40B4-BE49-F238E27FC236}">
                  <a16:creationId xmlns:a16="http://schemas.microsoft.com/office/drawing/2014/main" id="{E7F73510-CE1C-7165-C8C4-9444DC4B9895}"/>
                </a:ext>
              </a:extLst>
            </p:cNvPr>
            <p:cNvSpPr/>
            <p:nvPr/>
          </p:nvSpPr>
          <p:spPr>
            <a:xfrm>
              <a:off x="203755" y="143366"/>
              <a:ext cx="11734800" cy="6419850"/>
            </a:xfrm>
            <a:prstGeom prst="rect">
              <a:avLst/>
            </a:prstGeom>
            <a:noFill/>
            <a:ln w="254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5" name="Picture 4">
              <a:extLst>
                <a:ext uri="{FF2B5EF4-FFF2-40B4-BE49-F238E27FC236}">
                  <a16:creationId xmlns:a16="http://schemas.microsoft.com/office/drawing/2014/main" id="{DDC51D5E-90AA-4CFF-EBB1-E46F15A650B3}"/>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10421922" y="5050116"/>
              <a:ext cx="1276350" cy="1276350"/>
            </a:xfrm>
            <a:prstGeom prst="rect">
              <a:avLst/>
            </a:prstGeom>
          </p:spPr>
        </p:pic>
        <p:sp>
          <p:nvSpPr>
            <p:cNvPr id="7" name="TextBox 6">
              <a:extLst>
                <a:ext uri="{FF2B5EF4-FFF2-40B4-BE49-F238E27FC236}">
                  <a16:creationId xmlns:a16="http://schemas.microsoft.com/office/drawing/2014/main" id="{4CB99B11-BEA2-20FC-B681-1D41A37D24E8}"/>
                </a:ext>
              </a:extLst>
            </p:cNvPr>
            <p:cNvSpPr txBox="1"/>
            <p:nvPr/>
          </p:nvSpPr>
          <p:spPr>
            <a:xfrm>
              <a:off x="493728" y="437266"/>
              <a:ext cx="3757336" cy="400110"/>
            </a:xfrm>
            <a:prstGeom prst="rect">
              <a:avLst/>
            </a:prstGeom>
            <a:noFill/>
          </p:spPr>
          <p:txBody>
            <a:bodyPr wrap="square" rtlCol="0">
              <a:spAutoFit/>
            </a:bodyPr>
            <a:lstStyle/>
            <a:p>
              <a:r>
                <a:rPr lang="tr-TR" sz="2000" b="1" u="sng" dirty="0" err="1"/>
                <a:t>Occupational</a:t>
              </a:r>
              <a:r>
                <a:rPr lang="tr-TR" sz="2000" b="1" u="sng" dirty="0"/>
                <a:t> </a:t>
              </a:r>
              <a:r>
                <a:rPr lang="tr-TR" sz="2000" b="1" u="sng" dirty="0" err="1"/>
                <a:t>Health</a:t>
              </a:r>
              <a:r>
                <a:rPr lang="tr-TR" sz="2000" b="1" u="sng" dirty="0"/>
                <a:t> </a:t>
              </a:r>
              <a:r>
                <a:rPr lang="tr-TR" sz="2000" b="1" u="sng" dirty="0" err="1"/>
                <a:t>and</a:t>
              </a:r>
              <a:r>
                <a:rPr lang="tr-TR" sz="2000" b="1" u="sng" dirty="0"/>
                <a:t> </a:t>
              </a:r>
              <a:r>
                <a:rPr lang="tr-TR" sz="2000" b="1" u="sng" dirty="0" err="1" smtClean="0"/>
                <a:t>Safety</a:t>
              </a:r>
              <a:r>
                <a:rPr lang="tr-TR" sz="2000" b="1" u="sng" dirty="0" smtClean="0"/>
                <a:t> II </a:t>
              </a:r>
              <a:endParaRPr lang="tr-TR" sz="2000" b="1" u="sng" dirty="0"/>
            </a:p>
          </p:txBody>
        </p:sp>
      </p:grpSp>
      <p:sp>
        <p:nvSpPr>
          <p:cNvPr id="2" name="Date Placeholder 1">
            <a:extLst>
              <a:ext uri="{FF2B5EF4-FFF2-40B4-BE49-F238E27FC236}">
                <a16:creationId xmlns:a16="http://schemas.microsoft.com/office/drawing/2014/main" id="{DA31DAE3-D28A-82C2-4971-3B42844A6AA2}"/>
              </a:ext>
            </a:extLst>
          </p:cNvPr>
          <p:cNvSpPr>
            <a:spLocks noGrp="1"/>
          </p:cNvSpPr>
          <p:nvPr>
            <p:ph type="dt" sz="half" idx="10"/>
          </p:nvPr>
        </p:nvSpPr>
        <p:spPr>
          <a:xfrm>
            <a:off x="518572" y="5979900"/>
            <a:ext cx="1172576" cy="365125"/>
          </a:xfrm>
        </p:spPr>
        <p:txBody>
          <a:bodyPr/>
          <a:lstStyle/>
          <a:p>
            <a:fld id="{8B22AF48-50A8-4ACC-83B2-496B850B9254}" type="datetime10">
              <a:rPr lang="en-US" sz="2400" b="1" smtClean="0">
                <a:solidFill>
                  <a:schemeClr val="tx1"/>
                </a:solidFill>
              </a:rPr>
              <a:t>16:59</a:t>
            </a:fld>
            <a:endParaRPr lang="tr-TR" sz="2400" b="1" dirty="0">
              <a:solidFill>
                <a:schemeClr val="tx1"/>
              </a:solidFill>
            </a:endParaRPr>
          </a:p>
        </p:txBody>
      </p:sp>
      <p:sp>
        <p:nvSpPr>
          <p:cNvPr id="3" name="Dikdörtgen 2"/>
          <p:cNvSpPr/>
          <p:nvPr/>
        </p:nvSpPr>
        <p:spPr>
          <a:xfrm>
            <a:off x="836578" y="963142"/>
            <a:ext cx="10700425" cy="4524315"/>
          </a:xfrm>
          <a:prstGeom prst="rect">
            <a:avLst/>
          </a:prstGeom>
        </p:spPr>
        <p:txBody>
          <a:bodyPr wrap="square">
            <a:spAutoFit/>
          </a:bodyPr>
          <a:lstStyle/>
          <a:p>
            <a:r>
              <a:rPr lang="en-US" sz="1600" dirty="0" smtClean="0"/>
              <a:t>Until </a:t>
            </a:r>
            <a:r>
              <a:rPr lang="en-US" sz="1600" dirty="0"/>
              <a:t>1945, there were approximately 10,000 factories in Turkey. During this period, approximately 1 million factories were operating in Germany</a:t>
            </a:r>
            <a:r>
              <a:rPr lang="en-US" sz="1600" dirty="0" smtClean="0"/>
              <a:t>. </a:t>
            </a:r>
            <a:r>
              <a:rPr lang="en-US" sz="1600" dirty="0"/>
              <a:t>This difference was due to the fact that Turkey's industrialization process started later than Germany. Germany started its industrialization process in the late 18th century, whereas Turkey started its industrialization journey towards the end of the 19th century. According to the development status of the industry, the concept of occupational health and safety also developed and became used in the country</a:t>
            </a:r>
            <a:r>
              <a:rPr lang="en-US" sz="1600" dirty="0" smtClean="0"/>
              <a:t>.</a:t>
            </a:r>
            <a:r>
              <a:rPr lang="tr-TR" sz="1600" dirty="0" smtClean="0"/>
              <a:t> </a:t>
            </a:r>
            <a:r>
              <a:rPr lang="en-US" sz="1600" dirty="0" smtClean="0"/>
              <a:t>Social </a:t>
            </a:r>
            <a:r>
              <a:rPr lang="en-US" sz="1600" dirty="0"/>
              <a:t>Insurance Law No. 506 is a law that forms the basis of the social security system in Turkey. This law was accepted on July 13, 1964 and came into force in 1965. Its main purpose is to provide social security to employees, retirees and their families. In other words, it aims to ensure that workers have social security for situations such as retirement, illness, work accident and birth. In this way, employees in Turkey have the opportunity to protect themselves and their families in various living conditions</a:t>
            </a:r>
            <a:r>
              <a:rPr lang="en-US" sz="1600" dirty="0" smtClean="0"/>
              <a:t>.</a:t>
            </a:r>
            <a:r>
              <a:rPr lang="tr-TR" sz="1600" dirty="0" smtClean="0"/>
              <a:t> </a:t>
            </a:r>
            <a:r>
              <a:rPr lang="en-US" sz="1600" dirty="0" smtClean="0"/>
              <a:t>In </a:t>
            </a:r>
            <a:r>
              <a:rPr lang="en-US" sz="1600" dirty="0"/>
              <a:t>1974, the publication of Occupational Health and Safety Regulation No. 178 constituted an important turning point in the field of occupational health and safety in Turkey. This regulation has served as a great resource with the technical details and explanations it contains. A commission consisting of employers, workers, labor unions, occupational health and safety experts and academicians took part in the preparation of the regulation. This commission has prepared a resource on occupational health and safety practices in Turkey by carefully examining the relevant conventions, recommendations and international standards of the International Labor Organization (ILO</a:t>
            </a:r>
            <a:r>
              <a:rPr lang="en-US" sz="1600" dirty="0" smtClean="0"/>
              <a:t>).</a:t>
            </a:r>
            <a:r>
              <a:rPr lang="tr-TR" sz="1600" dirty="0" smtClean="0"/>
              <a:t> </a:t>
            </a:r>
            <a:r>
              <a:rPr lang="en-US" sz="1600" dirty="0" smtClean="0"/>
              <a:t>This </a:t>
            </a:r>
            <a:r>
              <a:rPr lang="en-US" sz="1600" dirty="0"/>
              <a:t>charter is very comprehensive and professionally written. Providing clear information in the field of occupational health and safety has made this regulation extremely valuable for users. It has a more concrete and understandable approach compared to today's regulations, and has brought clearer concrete suggestions by reducing the complexity on occupational health and safety issues. Unfortunately, this statute </a:t>
            </a:r>
            <a:r>
              <a:rPr lang="en-US" sz="1600" dirty="0" smtClean="0"/>
              <a:t>was </a:t>
            </a:r>
            <a:r>
              <a:rPr lang="en-US" sz="1600" dirty="0"/>
              <a:t>later repealed.</a:t>
            </a:r>
          </a:p>
        </p:txBody>
      </p:sp>
    </p:spTree>
    <p:extLst>
      <p:ext uri="{BB962C8B-B14F-4D97-AF65-F5344CB8AC3E}">
        <p14:creationId xmlns:p14="http://schemas.microsoft.com/office/powerpoint/2010/main" val="247073088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4F80FCD9-6F6E-8C38-776D-E061987F0D62}"/>
              </a:ext>
            </a:extLst>
          </p:cNvPr>
          <p:cNvGrpSpPr/>
          <p:nvPr/>
        </p:nvGrpSpPr>
        <p:grpSpPr>
          <a:xfrm>
            <a:off x="228600" y="219075"/>
            <a:ext cx="11734800" cy="6419850"/>
            <a:chOff x="203755" y="143366"/>
            <a:chExt cx="11734800" cy="6419850"/>
          </a:xfrm>
        </p:grpSpPr>
        <p:sp>
          <p:nvSpPr>
            <p:cNvPr id="4" name="Rectangle 3">
              <a:extLst>
                <a:ext uri="{FF2B5EF4-FFF2-40B4-BE49-F238E27FC236}">
                  <a16:creationId xmlns:a16="http://schemas.microsoft.com/office/drawing/2014/main" id="{E7F73510-CE1C-7165-C8C4-9444DC4B9895}"/>
                </a:ext>
              </a:extLst>
            </p:cNvPr>
            <p:cNvSpPr/>
            <p:nvPr/>
          </p:nvSpPr>
          <p:spPr>
            <a:xfrm>
              <a:off x="203755" y="143366"/>
              <a:ext cx="11734800" cy="6419850"/>
            </a:xfrm>
            <a:prstGeom prst="rect">
              <a:avLst/>
            </a:prstGeom>
            <a:noFill/>
            <a:ln w="254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5" name="Picture 4">
              <a:extLst>
                <a:ext uri="{FF2B5EF4-FFF2-40B4-BE49-F238E27FC236}">
                  <a16:creationId xmlns:a16="http://schemas.microsoft.com/office/drawing/2014/main" id="{DDC51D5E-90AA-4CFF-EBB1-E46F15A650B3}"/>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10421922" y="5050116"/>
              <a:ext cx="1276350" cy="1276350"/>
            </a:xfrm>
            <a:prstGeom prst="rect">
              <a:avLst/>
            </a:prstGeom>
          </p:spPr>
        </p:pic>
        <p:sp>
          <p:nvSpPr>
            <p:cNvPr id="7" name="TextBox 6">
              <a:extLst>
                <a:ext uri="{FF2B5EF4-FFF2-40B4-BE49-F238E27FC236}">
                  <a16:creationId xmlns:a16="http://schemas.microsoft.com/office/drawing/2014/main" id="{4CB99B11-BEA2-20FC-B681-1D41A37D24E8}"/>
                </a:ext>
              </a:extLst>
            </p:cNvPr>
            <p:cNvSpPr txBox="1"/>
            <p:nvPr/>
          </p:nvSpPr>
          <p:spPr>
            <a:xfrm>
              <a:off x="493728" y="437266"/>
              <a:ext cx="3757336" cy="400110"/>
            </a:xfrm>
            <a:prstGeom prst="rect">
              <a:avLst/>
            </a:prstGeom>
            <a:noFill/>
          </p:spPr>
          <p:txBody>
            <a:bodyPr wrap="square" rtlCol="0">
              <a:spAutoFit/>
            </a:bodyPr>
            <a:lstStyle/>
            <a:p>
              <a:r>
                <a:rPr lang="tr-TR" sz="2000" b="1" u="sng" dirty="0" err="1"/>
                <a:t>Occupational</a:t>
              </a:r>
              <a:r>
                <a:rPr lang="tr-TR" sz="2000" b="1" u="sng" dirty="0"/>
                <a:t> </a:t>
              </a:r>
              <a:r>
                <a:rPr lang="tr-TR" sz="2000" b="1" u="sng" dirty="0" err="1"/>
                <a:t>Health</a:t>
              </a:r>
              <a:r>
                <a:rPr lang="tr-TR" sz="2000" b="1" u="sng" dirty="0"/>
                <a:t> </a:t>
              </a:r>
              <a:r>
                <a:rPr lang="tr-TR" sz="2000" b="1" u="sng" dirty="0" err="1"/>
                <a:t>and</a:t>
              </a:r>
              <a:r>
                <a:rPr lang="tr-TR" sz="2000" b="1" u="sng" dirty="0"/>
                <a:t> </a:t>
              </a:r>
              <a:r>
                <a:rPr lang="tr-TR" sz="2000" b="1" u="sng" dirty="0" err="1" smtClean="0"/>
                <a:t>Safety</a:t>
              </a:r>
              <a:r>
                <a:rPr lang="tr-TR" sz="2000" b="1" u="sng" dirty="0" smtClean="0"/>
                <a:t> II </a:t>
              </a:r>
              <a:endParaRPr lang="tr-TR" sz="2000" b="1" u="sng" dirty="0"/>
            </a:p>
          </p:txBody>
        </p:sp>
      </p:grpSp>
      <p:sp>
        <p:nvSpPr>
          <p:cNvPr id="2" name="Date Placeholder 1">
            <a:extLst>
              <a:ext uri="{FF2B5EF4-FFF2-40B4-BE49-F238E27FC236}">
                <a16:creationId xmlns:a16="http://schemas.microsoft.com/office/drawing/2014/main" id="{DA31DAE3-D28A-82C2-4971-3B42844A6AA2}"/>
              </a:ext>
            </a:extLst>
          </p:cNvPr>
          <p:cNvSpPr>
            <a:spLocks noGrp="1"/>
          </p:cNvSpPr>
          <p:nvPr>
            <p:ph type="dt" sz="half" idx="10"/>
          </p:nvPr>
        </p:nvSpPr>
        <p:spPr>
          <a:xfrm>
            <a:off x="518572" y="5979900"/>
            <a:ext cx="1172576" cy="365125"/>
          </a:xfrm>
        </p:spPr>
        <p:txBody>
          <a:bodyPr/>
          <a:lstStyle/>
          <a:p>
            <a:fld id="{8B22AF48-50A8-4ACC-83B2-496B850B9254}" type="datetime10">
              <a:rPr lang="en-US" sz="2400" b="1" smtClean="0">
                <a:solidFill>
                  <a:schemeClr val="tx1"/>
                </a:solidFill>
              </a:rPr>
              <a:t>16:59</a:t>
            </a:fld>
            <a:endParaRPr lang="tr-TR" sz="2400" b="1" dirty="0">
              <a:solidFill>
                <a:schemeClr val="tx1"/>
              </a:solidFill>
            </a:endParaRPr>
          </a:p>
        </p:txBody>
      </p:sp>
      <p:sp>
        <p:nvSpPr>
          <p:cNvPr id="3" name="Dikdörtgen 2"/>
          <p:cNvSpPr/>
          <p:nvPr/>
        </p:nvSpPr>
        <p:spPr>
          <a:xfrm>
            <a:off x="739334" y="920621"/>
            <a:ext cx="10960066" cy="5262979"/>
          </a:xfrm>
          <a:prstGeom prst="rect">
            <a:avLst/>
          </a:prstGeom>
        </p:spPr>
        <p:txBody>
          <a:bodyPr wrap="square">
            <a:spAutoFit/>
          </a:bodyPr>
          <a:lstStyle/>
          <a:p>
            <a:r>
              <a:rPr lang="en-US" sz="1600" dirty="0"/>
              <a:t>Labor Law No. 931, enacted in 1967, stands out as an important law regulating employee and employer relations in Turkey. However, changing needs and economic conditions over time have required this law to be amended several times. In 1971, the Constitutional Court annulled the Labor Law No. 931 due to some formal problems. Following this development, Labor Law No. 1475 came into force and included various regulations regarding employee and employer rights. In 2003, during Turkey's harmonization process with the European Union, Labor Law No. 4857 was adopted. This law included many regulations strengthening the rights of workers and also included important regulations on occupational health and safety</a:t>
            </a:r>
            <a:r>
              <a:rPr lang="en-US" sz="1600" dirty="0" smtClean="0"/>
              <a:t>.</a:t>
            </a:r>
            <a:r>
              <a:rPr lang="tr-TR" sz="1600" dirty="0" smtClean="0"/>
              <a:t> </a:t>
            </a:r>
            <a:r>
              <a:rPr lang="en-US" sz="1600" dirty="0" smtClean="0"/>
              <a:t>The </a:t>
            </a:r>
            <a:r>
              <a:rPr lang="en-US" sz="1600" dirty="0"/>
              <a:t>social movement had a great impact on legal changes in the 1970s. The Constitutional Court's annulment of the Labor Law No. 931 in 1971 was due to the influence of labor movements. Workers in Turkey have expressed their demands such as improving working conditions, increasing wages and strengthening union rights. Labor Law No. 931 created a balance in favor of employers and did not adequately protect the rights of workers. The decision of the Constitutional Court was an important step taken in line with the determination and demands of the labor movements and accelerated the developments in workers' rights</a:t>
            </a:r>
            <a:r>
              <a:rPr lang="en-US" sz="1600" dirty="0" smtClean="0"/>
              <a:t>.</a:t>
            </a:r>
            <a:r>
              <a:rPr lang="tr-TR" sz="1600" dirty="0" smtClean="0"/>
              <a:t> </a:t>
            </a:r>
            <a:r>
              <a:rPr lang="en-US" sz="1600" dirty="0" smtClean="0"/>
              <a:t>Labor </a:t>
            </a:r>
            <a:r>
              <a:rPr lang="en-US" sz="1600" dirty="0"/>
              <a:t>Law No. 4857 is an important law in Turkey that regulates issues such as worker rights, employer relations and occupational health. It is also the basic law of the Social Security Institution </a:t>
            </a:r>
            <a:r>
              <a:rPr lang="en-US" sz="1600" dirty="0" smtClean="0"/>
              <a:t>(</a:t>
            </a:r>
            <a:r>
              <a:rPr lang="tr-TR" sz="1600" dirty="0" smtClean="0"/>
              <a:t>SSI - </a:t>
            </a:r>
            <a:r>
              <a:rPr lang="en-US" sz="1600" dirty="0" smtClean="0"/>
              <a:t>SGK</a:t>
            </a:r>
            <a:r>
              <a:rPr lang="en-US" sz="1600" dirty="0"/>
              <a:t>) in working life. This law covers many issues such as workers' working conditions, salaries, leave rights and occupational health and safety. The functioning of SSI is also determined by this law</a:t>
            </a:r>
            <a:r>
              <a:rPr lang="en-US" sz="1600" dirty="0" smtClean="0"/>
              <a:t>.</a:t>
            </a:r>
            <a:r>
              <a:rPr lang="tr-TR" sz="1600" dirty="0" smtClean="0"/>
              <a:t> </a:t>
            </a:r>
            <a:r>
              <a:rPr lang="en-US" sz="1600" dirty="0" smtClean="0"/>
              <a:t>Many </a:t>
            </a:r>
            <a:r>
              <a:rPr lang="en-US" sz="1600" dirty="0"/>
              <a:t>regulations were issued with the Labor Law No. 4857. Among these regulations, there are many important regulations such as the Occupational Health and Safety Regulation, the Regulation on Health and Safety in Construction Works, the Regulation on the Protection of Employees from the Dangers of Explosive Environments, the Regulation on Health and Safety Measures in Working with Chemical Substances, and the Regulation on Health and Safety Measures in Working with Asbestos. However, since they are </a:t>
            </a:r>
            <a:r>
              <a:rPr lang="en-US" sz="1600" dirty="0" smtClean="0"/>
              <a:t>quote</a:t>
            </a:r>
            <a:r>
              <a:rPr lang="tr-TR" sz="1600" dirty="0" smtClean="0"/>
              <a:t>d</a:t>
            </a:r>
            <a:r>
              <a:rPr lang="en-US" sz="1600" dirty="0" smtClean="0"/>
              <a:t> </a:t>
            </a:r>
            <a:r>
              <a:rPr lang="en-US" sz="1600" dirty="0"/>
              <a:t>from European Union norms, some of them are difficult to understand. These regulations are still valid and </a:t>
            </a:r>
            <a:endParaRPr lang="tr-TR" sz="1600" dirty="0" smtClean="0"/>
          </a:p>
          <a:p>
            <a:r>
              <a:rPr lang="en-US" sz="1600" dirty="0" smtClean="0"/>
              <a:t>usable </a:t>
            </a:r>
            <a:r>
              <a:rPr lang="en-US" sz="1600" dirty="0"/>
              <a:t>and are updated from time to time. However, the regulations were not well implemented when they first </a:t>
            </a:r>
            <a:endParaRPr lang="tr-TR" sz="1600" dirty="0" smtClean="0"/>
          </a:p>
          <a:p>
            <a:r>
              <a:rPr lang="en-US" sz="1600" dirty="0" smtClean="0"/>
              <a:t>came </a:t>
            </a:r>
            <a:r>
              <a:rPr lang="en-US" sz="1600" dirty="0"/>
              <a:t>into force.</a:t>
            </a:r>
          </a:p>
        </p:txBody>
      </p:sp>
    </p:spTree>
    <p:extLst>
      <p:ext uri="{BB962C8B-B14F-4D97-AF65-F5344CB8AC3E}">
        <p14:creationId xmlns:p14="http://schemas.microsoft.com/office/powerpoint/2010/main" val="311805303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4F80FCD9-6F6E-8C38-776D-E061987F0D62}"/>
              </a:ext>
            </a:extLst>
          </p:cNvPr>
          <p:cNvGrpSpPr/>
          <p:nvPr/>
        </p:nvGrpSpPr>
        <p:grpSpPr>
          <a:xfrm>
            <a:off x="228600" y="219075"/>
            <a:ext cx="11734800" cy="6419850"/>
            <a:chOff x="203755" y="143366"/>
            <a:chExt cx="11734800" cy="6419850"/>
          </a:xfrm>
        </p:grpSpPr>
        <p:sp>
          <p:nvSpPr>
            <p:cNvPr id="4" name="Rectangle 3">
              <a:extLst>
                <a:ext uri="{FF2B5EF4-FFF2-40B4-BE49-F238E27FC236}">
                  <a16:creationId xmlns:a16="http://schemas.microsoft.com/office/drawing/2014/main" id="{E7F73510-CE1C-7165-C8C4-9444DC4B9895}"/>
                </a:ext>
              </a:extLst>
            </p:cNvPr>
            <p:cNvSpPr/>
            <p:nvPr/>
          </p:nvSpPr>
          <p:spPr>
            <a:xfrm>
              <a:off x="203755" y="143366"/>
              <a:ext cx="11734800" cy="6419850"/>
            </a:xfrm>
            <a:prstGeom prst="rect">
              <a:avLst/>
            </a:prstGeom>
            <a:noFill/>
            <a:ln w="254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5" name="Picture 4">
              <a:extLst>
                <a:ext uri="{FF2B5EF4-FFF2-40B4-BE49-F238E27FC236}">
                  <a16:creationId xmlns:a16="http://schemas.microsoft.com/office/drawing/2014/main" id="{DDC51D5E-90AA-4CFF-EBB1-E46F15A650B3}"/>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10421922" y="5050116"/>
              <a:ext cx="1276350" cy="1276350"/>
            </a:xfrm>
            <a:prstGeom prst="rect">
              <a:avLst/>
            </a:prstGeom>
          </p:spPr>
        </p:pic>
        <p:sp>
          <p:nvSpPr>
            <p:cNvPr id="7" name="TextBox 6">
              <a:extLst>
                <a:ext uri="{FF2B5EF4-FFF2-40B4-BE49-F238E27FC236}">
                  <a16:creationId xmlns:a16="http://schemas.microsoft.com/office/drawing/2014/main" id="{4CB99B11-BEA2-20FC-B681-1D41A37D24E8}"/>
                </a:ext>
              </a:extLst>
            </p:cNvPr>
            <p:cNvSpPr txBox="1"/>
            <p:nvPr/>
          </p:nvSpPr>
          <p:spPr>
            <a:xfrm>
              <a:off x="493728" y="437266"/>
              <a:ext cx="3757336" cy="400110"/>
            </a:xfrm>
            <a:prstGeom prst="rect">
              <a:avLst/>
            </a:prstGeom>
            <a:noFill/>
          </p:spPr>
          <p:txBody>
            <a:bodyPr wrap="square" rtlCol="0">
              <a:spAutoFit/>
            </a:bodyPr>
            <a:lstStyle/>
            <a:p>
              <a:r>
                <a:rPr lang="tr-TR" sz="2000" b="1" u="sng" dirty="0" err="1"/>
                <a:t>Occupational</a:t>
              </a:r>
              <a:r>
                <a:rPr lang="tr-TR" sz="2000" b="1" u="sng" dirty="0"/>
                <a:t> </a:t>
              </a:r>
              <a:r>
                <a:rPr lang="tr-TR" sz="2000" b="1" u="sng" dirty="0" err="1"/>
                <a:t>Health</a:t>
              </a:r>
              <a:r>
                <a:rPr lang="tr-TR" sz="2000" b="1" u="sng" dirty="0"/>
                <a:t> </a:t>
              </a:r>
              <a:r>
                <a:rPr lang="tr-TR" sz="2000" b="1" u="sng" dirty="0" err="1"/>
                <a:t>and</a:t>
              </a:r>
              <a:r>
                <a:rPr lang="tr-TR" sz="2000" b="1" u="sng" dirty="0"/>
                <a:t> </a:t>
              </a:r>
              <a:r>
                <a:rPr lang="tr-TR" sz="2000" b="1" u="sng" dirty="0" err="1" smtClean="0"/>
                <a:t>Safety</a:t>
              </a:r>
              <a:r>
                <a:rPr lang="tr-TR" sz="2000" b="1" u="sng" dirty="0" smtClean="0"/>
                <a:t> II </a:t>
              </a:r>
              <a:endParaRPr lang="tr-TR" sz="2000" b="1" u="sng" dirty="0"/>
            </a:p>
          </p:txBody>
        </p:sp>
      </p:grpSp>
      <p:sp>
        <p:nvSpPr>
          <p:cNvPr id="2" name="Date Placeholder 1">
            <a:extLst>
              <a:ext uri="{FF2B5EF4-FFF2-40B4-BE49-F238E27FC236}">
                <a16:creationId xmlns:a16="http://schemas.microsoft.com/office/drawing/2014/main" id="{DA31DAE3-D28A-82C2-4971-3B42844A6AA2}"/>
              </a:ext>
            </a:extLst>
          </p:cNvPr>
          <p:cNvSpPr>
            <a:spLocks noGrp="1"/>
          </p:cNvSpPr>
          <p:nvPr>
            <p:ph type="dt" sz="half" idx="10"/>
          </p:nvPr>
        </p:nvSpPr>
        <p:spPr>
          <a:xfrm>
            <a:off x="518572" y="5979900"/>
            <a:ext cx="1172576" cy="365125"/>
          </a:xfrm>
        </p:spPr>
        <p:txBody>
          <a:bodyPr/>
          <a:lstStyle/>
          <a:p>
            <a:fld id="{8B22AF48-50A8-4ACC-83B2-496B850B9254}" type="datetime10">
              <a:rPr lang="en-US" sz="2400" b="1" smtClean="0">
                <a:solidFill>
                  <a:schemeClr val="tx1"/>
                </a:solidFill>
              </a:rPr>
              <a:t>16:59</a:t>
            </a:fld>
            <a:endParaRPr lang="tr-TR" sz="2400" b="1" dirty="0">
              <a:solidFill>
                <a:schemeClr val="tx1"/>
              </a:solidFill>
            </a:endParaRPr>
          </a:p>
        </p:txBody>
      </p:sp>
      <p:sp>
        <p:nvSpPr>
          <p:cNvPr id="3" name="Dikdörtgen 2"/>
          <p:cNvSpPr/>
          <p:nvPr/>
        </p:nvSpPr>
        <p:spPr>
          <a:xfrm>
            <a:off x="680937" y="983055"/>
            <a:ext cx="11110274" cy="5170646"/>
          </a:xfrm>
          <a:prstGeom prst="rect">
            <a:avLst/>
          </a:prstGeom>
        </p:spPr>
        <p:txBody>
          <a:bodyPr wrap="square">
            <a:spAutoFit/>
          </a:bodyPr>
          <a:lstStyle/>
          <a:p>
            <a:r>
              <a:rPr lang="en-US" sz="1500" dirty="0"/>
              <a:t>According to TÜİK data, the rates of work accidents and occupational diseases in Turkey have decreased significantly since 1945. While there were 20.9 work accidents per </a:t>
            </a:r>
            <a:r>
              <a:rPr lang="en-US" sz="1500" dirty="0" smtClean="0"/>
              <a:t>100</a:t>
            </a:r>
            <a:r>
              <a:rPr lang="tr-TR" sz="1500" dirty="0" smtClean="0"/>
              <a:t>000 </a:t>
            </a:r>
            <a:r>
              <a:rPr lang="en-US" sz="1500" dirty="0" smtClean="0"/>
              <a:t>employees </a:t>
            </a:r>
            <a:r>
              <a:rPr lang="en-US" sz="1500" dirty="0"/>
              <a:t>in 1945, this rate decreased to 2.1 in 2022. While there were 10.2 work accidents per </a:t>
            </a:r>
            <a:r>
              <a:rPr lang="en-US" sz="1500" dirty="0" smtClean="0"/>
              <a:t>100</a:t>
            </a:r>
            <a:r>
              <a:rPr lang="tr-TR" sz="1500" dirty="0" smtClean="0"/>
              <a:t>000</a:t>
            </a:r>
            <a:r>
              <a:rPr lang="en-US" sz="1500" dirty="0" smtClean="0"/>
              <a:t> </a:t>
            </a:r>
            <a:r>
              <a:rPr lang="en-US" sz="1500" dirty="0"/>
              <a:t>employees in 2003, this rate has also decreased over time. </a:t>
            </a:r>
            <a:r>
              <a:rPr lang="en-US" sz="1500" dirty="0" err="1"/>
              <a:t>TurkStat</a:t>
            </a:r>
            <a:r>
              <a:rPr lang="en-US" sz="1500" dirty="0"/>
              <a:t> publishes these statistics from time to time, and these data contribute to the monitoring of occupational health and safety policies</a:t>
            </a:r>
            <a:r>
              <a:rPr lang="en-US" sz="1500" dirty="0" smtClean="0"/>
              <a:t>.</a:t>
            </a:r>
            <a:r>
              <a:rPr lang="tr-TR" sz="1500" dirty="0" smtClean="0"/>
              <a:t> </a:t>
            </a:r>
            <a:r>
              <a:rPr lang="en-US" sz="1500" dirty="0" smtClean="0"/>
              <a:t>Undertaking </a:t>
            </a:r>
            <a:r>
              <a:rPr lang="en-US" sz="1500" dirty="0"/>
              <a:t>a similar task with TÜİK, the </a:t>
            </a:r>
            <a:r>
              <a:rPr lang="en-US" sz="1500" dirty="0" smtClean="0"/>
              <a:t>İSİG</a:t>
            </a:r>
            <a:r>
              <a:rPr lang="tr-TR" sz="1500" dirty="0" smtClean="0"/>
              <a:t> (İşçi Sağlığı ve İş Güvenliği)</a:t>
            </a:r>
            <a:r>
              <a:rPr lang="en-US" sz="1500" dirty="0" smtClean="0"/>
              <a:t> </a:t>
            </a:r>
            <a:r>
              <a:rPr lang="en-US" sz="1500" dirty="0"/>
              <a:t>Assembly started working in Istanbul in 2011 and later continued its work in different regions such as </a:t>
            </a:r>
            <a:r>
              <a:rPr lang="en-US" sz="1500" dirty="0" err="1"/>
              <a:t>Kocaeli</a:t>
            </a:r>
            <a:r>
              <a:rPr lang="en-US" sz="1500" dirty="0"/>
              <a:t>, Ankara, İzmir and Diyarbakır. This council, which is an important alternative source on occupational safety, emerged as a community of volunteers. The OSH Assembly is an organization formed by a wide network of workers from different sectors, branches and professions, as well as workers' families. This formation, which defines itself as the "Occupational Health and Occupational Safety Assembly", has been carrying out studies on occupational safety issues by bringing together participants from various segments since 2011</a:t>
            </a:r>
            <a:r>
              <a:rPr lang="en-US" sz="1500" dirty="0" smtClean="0"/>
              <a:t>.</a:t>
            </a:r>
            <a:r>
              <a:rPr lang="tr-TR" sz="1500" dirty="0" smtClean="0"/>
              <a:t> </a:t>
            </a:r>
            <a:r>
              <a:rPr lang="en-US" sz="1500" dirty="0" smtClean="0"/>
              <a:t>While </a:t>
            </a:r>
            <a:r>
              <a:rPr lang="en-US" sz="1500" dirty="0"/>
              <a:t>this process progresses in Turkey, the world and especially European countries have developed their occupational safety practices much more. The International Labor Organization (ILO) has pioneered this issue and published 190 conventions and 190 recommendations. ILO recommendations provide guidance and suggestions to member countries to improve working conditions and protect workers' rights. These recommendations have created a resource for member countries to regulate their national laws</a:t>
            </a:r>
            <a:r>
              <a:rPr lang="en-US" sz="1500" dirty="0" smtClean="0"/>
              <a:t>.</a:t>
            </a:r>
            <a:r>
              <a:rPr lang="tr-TR" sz="1500" dirty="0" smtClean="0"/>
              <a:t> </a:t>
            </a:r>
            <a:r>
              <a:rPr lang="en-US" sz="1500" dirty="0" smtClean="0"/>
              <a:t>Some </a:t>
            </a:r>
            <a:r>
              <a:rPr lang="en-US" sz="1500" dirty="0"/>
              <a:t>of these agreements and recommendations </a:t>
            </a:r>
            <a:r>
              <a:rPr lang="en-US" sz="1500" dirty="0" smtClean="0"/>
              <a:t>include:</a:t>
            </a:r>
            <a:endParaRPr lang="tr-TR" sz="1500" dirty="0" smtClean="0"/>
          </a:p>
          <a:p>
            <a:pPr marL="742950" lvl="1" indent="-285750">
              <a:buFont typeface="Arial" panose="020B0604020202020204" pitchFamily="34" charset="0"/>
              <a:buChar char="•"/>
            </a:pPr>
            <a:r>
              <a:rPr lang="en-US" sz="1500" dirty="0" smtClean="0"/>
              <a:t>Principles </a:t>
            </a:r>
            <a:r>
              <a:rPr lang="en-US" sz="1500" dirty="0"/>
              <a:t>of Anti-Discrimination (Article 2 and Article 4): The ILO promotes the fight against race, sex, religion, national origin and other forms of discrimination and supports the principle of equality at </a:t>
            </a:r>
            <a:r>
              <a:rPr lang="en-US" sz="1500" dirty="0" smtClean="0"/>
              <a:t>work.</a:t>
            </a:r>
            <a:endParaRPr lang="tr-TR" sz="1500" dirty="0" smtClean="0"/>
          </a:p>
          <a:p>
            <a:pPr marL="742950" lvl="1" indent="-285750">
              <a:buFont typeface="Arial" panose="020B0604020202020204" pitchFamily="34" charset="0"/>
              <a:buChar char="•"/>
            </a:pPr>
            <a:r>
              <a:rPr lang="en-US" sz="1500" dirty="0" smtClean="0"/>
              <a:t>Articles </a:t>
            </a:r>
            <a:r>
              <a:rPr lang="en-US" sz="1500" dirty="0"/>
              <a:t>Against Child Labor (Article 4 and Article 5): ILO aims to combat child labor and protect the education and development of children. Promotes the prohibition and elimination of child </a:t>
            </a:r>
            <a:r>
              <a:rPr lang="en-US" sz="1500" dirty="0" smtClean="0"/>
              <a:t>labor.</a:t>
            </a:r>
            <a:endParaRPr lang="tr-TR" sz="1500" dirty="0" smtClean="0"/>
          </a:p>
          <a:p>
            <a:pPr marL="742950" lvl="1" indent="-285750">
              <a:buFont typeface="Arial" panose="020B0604020202020204" pitchFamily="34" charset="0"/>
              <a:buChar char="•"/>
            </a:pPr>
            <a:r>
              <a:rPr lang="en-US" sz="1500" dirty="0" smtClean="0"/>
              <a:t>Occupational </a:t>
            </a:r>
            <a:r>
              <a:rPr lang="en-US" sz="1500" dirty="0"/>
              <a:t>Health and Safety (Article 4 and Article 5): ILO promotes occupational health and safety measures in workplaces and establishes standards to ensure the safety of workers</a:t>
            </a:r>
            <a:r>
              <a:rPr lang="en-US" sz="1500" dirty="0" smtClean="0"/>
              <a:t>.</a:t>
            </a:r>
            <a:endParaRPr lang="tr-TR" sz="1500" dirty="0" smtClean="0"/>
          </a:p>
          <a:p>
            <a:r>
              <a:rPr lang="en-US" sz="1500" dirty="0" smtClean="0"/>
              <a:t>These </a:t>
            </a:r>
            <a:r>
              <a:rPr lang="en-US" sz="1500" dirty="0"/>
              <a:t>articles have been in practice in Europe for a long time, Turkey has signed and accepted these and many other articles, </a:t>
            </a:r>
            <a:endParaRPr lang="tr-TR" sz="1500" dirty="0" smtClean="0"/>
          </a:p>
          <a:p>
            <a:r>
              <a:rPr lang="en-US" sz="1500" dirty="0" smtClean="0"/>
              <a:t>but </a:t>
            </a:r>
            <a:r>
              <a:rPr lang="en-US" sz="1500" dirty="0"/>
              <a:t>the implementation process is quite new. While the practices in Europe are established, Turkey's compliance </a:t>
            </a:r>
            <a:r>
              <a:rPr lang="en-US" sz="1500" dirty="0" smtClean="0"/>
              <a:t>with</a:t>
            </a:r>
            <a:endParaRPr lang="tr-TR" sz="1500" dirty="0" smtClean="0"/>
          </a:p>
          <a:p>
            <a:r>
              <a:rPr lang="en-US" sz="1500" dirty="0" smtClean="0"/>
              <a:t>these </a:t>
            </a:r>
            <a:r>
              <a:rPr lang="en-US" sz="1500" dirty="0"/>
              <a:t>standards is still new.</a:t>
            </a:r>
          </a:p>
        </p:txBody>
      </p:sp>
    </p:spTree>
    <p:extLst>
      <p:ext uri="{BB962C8B-B14F-4D97-AF65-F5344CB8AC3E}">
        <p14:creationId xmlns:p14="http://schemas.microsoft.com/office/powerpoint/2010/main" val="425274776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4F80FCD9-6F6E-8C38-776D-E061987F0D62}"/>
              </a:ext>
            </a:extLst>
          </p:cNvPr>
          <p:cNvGrpSpPr/>
          <p:nvPr/>
        </p:nvGrpSpPr>
        <p:grpSpPr>
          <a:xfrm>
            <a:off x="228600" y="219075"/>
            <a:ext cx="11734800" cy="6419850"/>
            <a:chOff x="203755" y="143366"/>
            <a:chExt cx="11734800" cy="6419850"/>
          </a:xfrm>
        </p:grpSpPr>
        <p:sp>
          <p:nvSpPr>
            <p:cNvPr id="4" name="Rectangle 3">
              <a:extLst>
                <a:ext uri="{FF2B5EF4-FFF2-40B4-BE49-F238E27FC236}">
                  <a16:creationId xmlns:a16="http://schemas.microsoft.com/office/drawing/2014/main" id="{E7F73510-CE1C-7165-C8C4-9444DC4B9895}"/>
                </a:ext>
              </a:extLst>
            </p:cNvPr>
            <p:cNvSpPr/>
            <p:nvPr/>
          </p:nvSpPr>
          <p:spPr>
            <a:xfrm>
              <a:off x="203755" y="143366"/>
              <a:ext cx="11734800" cy="6419850"/>
            </a:xfrm>
            <a:prstGeom prst="rect">
              <a:avLst/>
            </a:prstGeom>
            <a:noFill/>
            <a:ln w="254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5" name="Picture 4">
              <a:extLst>
                <a:ext uri="{FF2B5EF4-FFF2-40B4-BE49-F238E27FC236}">
                  <a16:creationId xmlns:a16="http://schemas.microsoft.com/office/drawing/2014/main" id="{DDC51D5E-90AA-4CFF-EBB1-E46F15A650B3}"/>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10421922" y="5050116"/>
              <a:ext cx="1276350" cy="1276350"/>
            </a:xfrm>
            <a:prstGeom prst="rect">
              <a:avLst/>
            </a:prstGeom>
          </p:spPr>
        </p:pic>
        <p:sp>
          <p:nvSpPr>
            <p:cNvPr id="7" name="TextBox 6">
              <a:extLst>
                <a:ext uri="{FF2B5EF4-FFF2-40B4-BE49-F238E27FC236}">
                  <a16:creationId xmlns:a16="http://schemas.microsoft.com/office/drawing/2014/main" id="{4CB99B11-BEA2-20FC-B681-1D41A37D24E8}"/>
                </a:ext>
              </a:extLst>
            </p:cNvPr>
            <p:cNvSpPr txBox="1"/>
            <p:nvPr/>
          </p:nvSpPr>
          <p:spPr>
            <a:xfrm>
              <a:off x="493728" y="437266"/>
              <a:ext cx="3757336" cy="400110"/>
            </a:xfrm>
            <a:prstGeom prst="rect">
              <a:avLst/>
            </a:prstGeom>
            <a:noFill/>
          </p:spPr>
          <p:txBody>
            <a:bodyPr wrap="square" rtlCol="0">
              <a:spAutoFit/>
            </a:bodyPr>
            <a:lstStyle/>
            <a:p>
              <a:r>
                <a:rPr lang="tr-TR" sz="2000" b="1" u="sng" dirty="0" err="1"/>
                <a:t>Occupational</a:t>
              </a:r>
              <a:r>
                <a:rPr lang="tr-TR" sz="2000" b="1" u="sng" dirty="0"/>
                <a:t> </a:t>
              </a:r>
              <a:r>
                <a:rPr lang="tr-TR" sz="2000" b="1" u="sng" dirty="0" err="1"/>
                <a:t>Health</a:t>
              </a:r>
              <a:r>
                <a:rPr lang="tr-TR" sz="2000" b="1" u="sng" dirty="0"/>
                <a:t> </a:t>
              </a:r>
              <a:r>
                <a:rPr lang="tr-TR" sz="2000" b="1" u="sng" dirty="0" err="1"/>
                <a:t>and</a:t>
              </a:r>
              <a:r>
                <a:rPr lang="tr-TR" sz="2000" b="1" u="sng" dirty="0"/>
                <a:t> </a:t>
              </a:r>
              <a:r>
                <a:rPr lang="tr-TR" sz="2000" b="1" u="sng" dirty="0" err="1" smtClean="0"/>
                <a:t>Safety</a:t>
              </a:r>
              <a:r>
                <a:rPr lang="tr-TR" sz="2000" b="1" u="sng" dirty="0" smtClean="0"/>
                <a:t> II </a:t>
              </a:r>
              <a:endParaRPr lang="tr-TR" sz="2000" b="1" u="sng" dirty="0"/>
            </a:p>
          </p:txBody>
        </p:sp>
      </p:grpSp>
      <p:sp>
        <p:nvSpPr>
          <p:cNvPr id="2" name="Date Placeholder 1">
            <a:extLst>
              <a:ext uri="{FF2B5EF4-FFF2-40B4-BE49-F238E27FC236}">
                <a16:creationId xmlns:a16="http://schemas.microsoft.com/office/drawing/2014/main" id="{DA31DAE3-D28A-82C2-4971-3B42844A6AA2}"/>
              </a:ext>
            </a:extLst>
          </p:cNvPr>
          <p:cNvSpPr>
            <a:spLocks noGrp="1"/>
          </p:cNvSpPr>
          <p:nvPr>
            <p:ph type="dt" sz="half" idx="10"/>
          </p:nvPr>
        </p:nvSpPr>
        <p:spPr>
          <a:xfrm>
            <a:off x="518572" y="5979900"/>
            <a:ext cx="1172576" cy="365125"/>
          </a:xfrm>
        </p:spPr>
        <p:txBody>
          <a:bodyPr/>
          <a:lstStyle/>
          <a:p>
            <a:fld id="{8B22AF48-50A8-4ACC-83B2-496B850B9254}" type="datetime10">
              <a:rPr lang="en-US" sz="2400" b="1" smtClean="0">
                <a:solidFill>
                  <a:schemeClr val="tx1"/>
                </a:solidFill>
              </a:rPr>
              <a:t>16:59</a:t>
            </a:fld>
            <a:endParaRPr lang="tr-TR" sz="2400" b="1" dirty="0">
              <a:solidFill>
                <a:schemeClr val="tx1"/>
              </a:solidFill>
            </a:endParaRPr>
          </a:p>
        </p:txBody>
      </p:sp>
      <p:sp>
        <p:nvSpPr>
          <p:cNvPr id="3" name="Dikdörtgen 2"/>
          <p:cNvSpPr/>
          <p:nvPr/>
        </p:nvSpPr>
        <p:spPr>
          <a:xfrm>
            <a:off x="698567" y="1040086"/>
            <a:ext cx="11105981" cy="4939814"/>
          </a:xfrm>
          <a:prstGeom prst="rect">
            <a:avLst/>
          </a:prstGeom>
        </p:spPr>
        <p:txBody>
          <a:bodyPr wrap="square">
            <a:spAutoFit/>
          </a:bodyPr>
          <a:lstStyle/>
          <a:p>
            <a:r>
              <a:rPr lang="en-US" sz="1500" dirty="0"/>
              <a:t>The European Union (EU) implements occupational health and safety policies through the European Union Occupational Health and Safety Directives. There is a significant decrease in the rates of work accidents and occupational diseases compared to the past. While there were 15.5 work accidents per </a:t>
            </a:r>
            <a:r>
              <a:rPr lang="en-US" sz="1500" dirty="0" smtClean="0"/>
              <a:t>100</a:t>
            </a:r>
            <a:r>
              <a:rPr lang="tr-TR" sz="1500" dirty="0" smtClean="0"/>
              <a:t>000</a:t>
            </a:r>
            <a:r>
              <a:rPr lang="en-US" sz="1500" dirty="0" smtClean="0"/>
              <a:t> </a:t>
            </a:r>
            <a:r>
              <a:rPr lang="en-US" sz="1500" dirty="0"/>
              <a:t>employees in the EU in 1995, this rate decreased to 2.9 in 2020. Likewise</a:t>
            </a:r>
            <a:r>
              <a:rPr lang="en-US" sz="1500" dirty="0" smtClean="0"/>
              <a:t>,</a:t>
            </a:r>
            <a:r>
              <a:rPr lang="tr-TR" sz="1500" dirty="0" smtClean="0"/>
              <a:t> in Europe,</a:t>
            </a:r>
            <a:r>
              <a:rPr lang="en-US" sz="1500" dirty="0" smtClean="0"/>
              <a:t> </a:t>
            </a:r>
            <a:r>
              <a:rPr lang="en-US" sz="1500" dirty="0"/>
              <a:t>while the number of workers dying from occupational diseases was </a:t>
            </a:r>
            <a:r>
              <a:rPr lang="en-US" sz="1500" dirty="0" smtClean="0"/>
              <a:t>37</a:t>
            </a:r>
            <a:r>
              <a:rPr lang="tr-TR" sz="1500" dirty="0" smtClean="0"/>
              <a:t>000</a:t>
            </a:r>
            <a:r>
              <a:rPr lang="en-US" sz="1500" dirty="0" smtClean="0"/>
              <a:t> </a:t>
            </a:r>
            <a:r>
              <a:rPr lang="en-US" sz="1500" dirty="0"/>
              <a:t>in 1995, it decreased to </a:t>
            </a:r>
            <a:r>
              <a:rPr lang="en-US" sz="1500" dirty="0" smtClean="0"/>
              <a:t>13</a:t>
            </a:r>
            <a:r>
              <a:rPr lang="tr-TR" sz="1500" dirty="0" smtClean="0"/>
              <a:t>000</a:t>
            </a:r>
            <a:r>
              <a:rPr lang="en-US" sz="1500" dirty="0" smtClean="0"/>
              <a:t> </a:t>
            </a:r>
            <a:r>
              <a:rPr lang="en-US" sz="1500" dirty="0"/>
              <a:t>in 2020. These statistics show that occupational health and safety measures are effectively implemented in Europe</a:t>
            </a:r>
            <a:r>
              <a:rPr lang="en-US" sz="1500" dirty="0" smtClean="0"/>
              <a:t>.</a:t>
            </a:r>
            <a:r>
              <a:rPr lang="tr-TR" sz="1500" dirty="0" smtClean="0"/>
              <a:t> </a:t>
            </a:r>
            <a:r>
              <a:rPr lang="en-US" sz="1500" dirty="0" smtClean="0"/>
              <a:t>In </a:t>
            </a:r>
            <a:r>
              <a:rPr lang="en-US" sz="1500" dirty="0"/>
              <a:t>2012, due to the pressure of the European Union and the International Labor Organization and the costs of work accidents to the country, occupational health and safety practices began in Turkey. During this period, Occupational Health and Safety Law No. 6331 came into force. This law covers occupational health and safety regulations in a more comprehensive and detailed manner. It regulates all issues related to ensuring occupational health and safety, and the regulations under the Labor Law No. 4857 have begun to be implemented as sub-regulations of this law. In this way, a holistic resource in the field of occupational health and safety was created</a:t>
            </a:r>
            <a:r>
              <a:rPr lang="en-US" sz="1500" dirty="0" smtClean="0"/>
              <a:t>.</a:t>
            </a:r>
            <a:r>
              <a:rPr lang="tr-TR" sz="1500" dirty="0" smtClean="0"/>
              <a:t> </a:t>
            </a:r>
            <a:r>
              <a:rPr lang="en-US" sz="1500" dirty="0" smtClean="0"/>
              <a:t>During </a:t>
            </a:r>
            <a:r>
              <a:rPr lang="en-US" sz="1500" dirty="0"/>
              <a:t>this period, first of all, risk assessments were made in workplaces in the country and companies of many different sizes had this report prepared. However, most companies thought that their responsibility for occupational safety ended with this step. Later, workplaces began to be visited by occupational safety </a:t>
            </a:r>
            <a:r>
              <a:rPr lang="tr-TR" sz="1500" dirty="0" err="1" smtClean="0"/>
              <a:t>inspectors</a:t>
            </a:r>
            <a:r>
              <a:rPr lang="en-US" sz="1500" dirty="0" smtClean="0"/>
              <a:t> </a:t>
            </a:r>
            <a:r>
              <a:rPr lang="en-US" sz="1500" dirty="0"/>
              <a:t>and occupational physicians. These steps enabled occupational health and safety issues to be addressed more effectively in the country</a:t>
            </a:r>
            <a:r>
              <a:rPr lang="en-US" sz="1500" dirty="0" smtClean="0"/>
              <a:t>.</a:t>
            </a:r>
            <a:r>
              <a:rPr lang="tr-TR" sz="1500" dirty="0" smtClean="0"/>
              <a:t> </a:t>
            </a:r>
            <a:r>
              <a:rPr lang="en-US" sz="1500" dirty="0" smtClean="0"/>
              <a:t>The </a:t>
            </a:r>
            <a:r>
              <a:rPr lang="en-US" sz="1500" dirty="0"/>
              <a:t>implementation of the Occupational Health and Safety Law No. 6331 adopts a proactive approach. The proactive approach is said to involve proactively identifying risks and hazards before adverse events occur, eliminating these risks, and training workers. During this period, efforts are being made to implement Occupational Health and Safety (OHS) practices more effectively in the country. Occupational safety </a:t>
            </a:r>
            <a:r>
              <a:rPr lang="tr-TR" sz="1500" dirty="0" err="1" smtClean="0"/>
              <a:t>inspectors</a:t>
            </a:r>
            <a:r>
              <a:rPr lang="en-US" sz="1500" dirty="0" smtClean="0"/>
              <a:t> </a:t>
            </a:r>
            <a:r>
              <a:rPr lang="en-US" sz="1500" dirty="0"/>
              <a:t>and workplace physicians played a fundamental role in this process. In particular, the area of responsibility of occupational safety experts is quite wide. They are at war in many areas, from assessing risks in the workplace to the use of personal protective equipment, from emergencies to convincing workers and </a:t>
            </a:r>
            <a:r>
              <a:rPr lang="en-US" sz="1500" dirty="0" smtClean="0"/>
              <a:t>employers.</a:t>
            </a:r>
            <a:r>
              <a:rPr lang="tr-TR" sz="1500" dirty="0" smtClean="0"/>
              <a:t>  </a:t>
            </a:r>
            <a:r>
              <a:rPr lang="en-US" sz="1500" dirty="0" smtClean="0"/>
              <a:t>Again</a:t>
            </a:r>
            <a:r>
              <a:rPr lang="en-US" sz="1500" dirty="0"/>
              <a:t>, occupational physicians actively work in the field in the diagnosis and treatment of occupational diseases </a:t>
            </a:r>
            <a:endParaRPr lang="tr-TR" sz="1500" dirty="0" smtClean="0"/>
          </a:p>
          <a:p>
            <a:r>
              <a:rPr lang="en-US" sz="1500" dirty="0" smtClean="0"/>
              <a:t>and </a:t>
            </a:r>
            <a:r>
              <a:rPr lang="en-US" sz="1500" dirty="0"/>
              <a:t>work-related diseases. </a:t>
            </a:r>
            <a:r>
              <a:rPr lang="tr-TR" sz="1500" dirty="0" err="1" smtClean="0"/>
              <a:t>Inspectors</a:t>
            </a:r>
            <a:r>
              <a:rPr lang="en-US" sz="1500" dirty="0" smtClean="0"/>
              <a:t> </a:t>
            </a:r>
            <a:r>
              <a:rPr lang="en-US" sz="1500" dirty="0"/>
              <a:t>and physicians need to make intense efforts to ensure the effectiveness of OSH practices, </a:t>
            </a:r>
            <a:endParaRPr lang="tr-TR" sz="1500" dirty="0" smtClean="0"/>
          </a:p>
          <a:p>
            <a:r>
              <a:rPr lang="en-US" sz="1500" dirty="0" smtClean="0"/>
              <a:t>because </a:t>
            </a:r>
            <a:r>
              <a:rPr lang="en-US" sz="1500" dirty="0"/>
              <a:t>all the burden is on them.</a:t>
            </a:r>
          </a:p>
        </p:txBody>
      </p:sp>
    </p:spTree>
    <p:extLst>
      <p:ext uri="{BB962C8B-B14F-4D97-AF65-F5344CB8AC3E}">
        <p14:creationId xmlns:p14="http://schemas.microsoft.com/office/powerpoint/2010/main" val="29678050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4F80FCD9-6F6E-8C38-776D-E061987F0D62}"/>
              </a:ext>
            </a:extLst>
          </p:cNvPr>
          <p:cNvGrpSpPr/>
          <p:nvPr/>
        </p:nvGrpSpPr>
        <p:grpSpPr>
          <a:xfrm>
            <a:off x="228600" y="219075"/>
            <a:ext cx="11734800" cy="6419850"/>
            <a:chOff x="203755" y="143366"/>
            <a:chExt cx="11734800" cy="6419850"/>
          </a:xfrm>
        </p:grpSpPr>
        <p:sp>
          <p:nvSpPr>
            <p:cNvPr id="4" name="Rectangle 3">
              <a:extLst>
                <a:ext uri="{FF2B5EF4-FFF2-40B4-BE49-F238E27FC236}">
                  <a16:creationId xmlns:a16="http://schemas.microsoft.com/office/drawing/2014/main" id="{E7F73510-CE1C-7165-C8C4-9444DC4B9895}"/>
                </a:ext>
              </a:extLst>
            </p:cNvPr>
            <p:cNvSpPr/>
            <p:nvPr/>
          </p:nvSpPr>
          <p:spPr>
            <a:xfrm>
              <a:off x="203755" y="143366"/>
              <a:ext cx="11734800" cy="6419850"/>
            </a:xfrm>
            <a:prstGeom prst="rect">
              <a:avLst/>
            </a:prstGeom>
            <a:noFill/>
            <a:ln w="254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5" name="Picture 4">
              <a:extLst>
                <a:ext uri="{FF2B5EF4-FFF2-40B4-BE49-F238E27FC236}">
                  <a16:creationId xmlns:a16="http://schemas.microsoft.com/office/drawing/2014/main" id="{DDC51D5E-90AA-4CFF-EBB1-E46F15A650B3}"/>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10421922" y="5050116"/>
              <a:ext cx="1276350" cy="1276350"/>
            </a:xfrm>
            <a:prstGeom prst="rect">
              <a:avLst/>
            </a:prstGeom>
          </p:spPr>
        </p:pic>
        <p:sp>
          <p:nvSpPr>
            <p:cNvPr id="7" name="TextBox 6">
              <a:extLst>
                <a:ext uri="{FF2B5EF4-FFF2-40B4-BE49-F238E27FC236}">
                  <a16:creationId xmlns:a16="http://schemas.microsoft.com/office/drawing/2014/main" id="{4CB99B11-BEA2-20FC-B681-1D41A37D24E8}"/>
                </a:ext>
              </a:extLst>
            </p:cNvPr>
            <p:cNvSpPr txBox="1"/>
            <p:nvPr/>
          </p:nvSpPr>
          <p:spPr>
            <a:xfrm>
              <a:off x="493728" y="437266"/>
              <a:ext cx="3757336" cy="400110"/>
            </a:xfrm>
            <a:prstGeom prst="rect">
              <a:avLst/>
            </a:prstGeom>
            <a:noFill/>
          </p:spPr>
          <p:txBody>
            <a:bodyPr wrap="square" rtlCol="0">
              <a:spAutoFit/>
            </a:bodyPr>
            <a:lstStyle/>
            <a:p>
              <a:r>
                <a:rPr lang="tr-TR" sz="2000" b="1" u="sng" dirty="0" err="1"/>
                <a:t>Occupational</a:t>
              </a:r>
              <a:r>
                <a:rPr lang="tr-TR" sz="2000" b="1" u="sng" dirty="0"/>
                <a:t> </a:t>
              </a:r>
              <a:r>
                <a:rPr lang="tr-TR" sz="2000" b="1" u="sng" dirty="0" err="1"/>
                <a:t>Health</a:t>
              </a:r>
              <a:r>
                <a:rPr lang="tr-TR" sz="2000" b="1" u="sng" dirty="0"/>
                <a:t> </a:t>
              </a:r>
              <a:r>
                <a:rPr lang="tr-TR" sz="2000" b="1" u="sng" dirty="0" err="1"/>
                <a:t>and</a:t>
              </a:r>
              <a:r>
                <a:rPr lang="tr-TR" sz="2000" b="1" u="sng" dirty="0"/>
                <a:t> </a:t>
              </a:r>
              <a:r>
                <a:rPr lang="tr-TR" sz="2000" b="1" u="sng" dirty="0" err="1" smtClean="0"/>
                <a:t>Safety</a:t>
              </a:r>
              <a:r>
                <a:rPr lang="tr-TR" sz="2000" b="1" u="sng" dirty="0" smtClean="0"/>
                <a:t> II </a:t>
              </a:r>
              <a:endParaRPr lang="tr-TR" sz="2000" b="1" u="sng" dirty="0"/>
            </a:p>
          </p:txBody>
        </p:sp>
      </p:grpSp>
      <p:sp>
        <p:nvSpPr>
          <p:cNvPr id="2" name="Date Placeholder 1">
            <a:extLst>
              <a:ext uri="{FF2B5EF4-FFF2-40B4-BE49-F238E27FC236}">
                <a16:creationId xmlns:a16="http://schemas.microsoft.com/office/drawing/2014/main" id="{DA31DAE3-D28A-82C2-4971-3B42844A6AA2}"/>
              </a:ext>
            </a:extLst>
          </p:cNvPr>
          <p:cNvSpPr>
            <a:spLocks noGrp="1"/>
          </p:cNvSpPr>
          <p:nvPr>
            <p:ph type="dt" sz="half" idx="10"/>
          </p:nvPr>
        </p:nvSpPr>
        <p:spPr>
          <a:xfrm>
            <a:off x="518572" y="5979900"/>
            <a:ext cx="1172576" cy="365125"/>
          </a:xfrm>
        </p:spPr>
        <p:txBody>
          <a:bodyPr/>
          <a:lstStyle/>
          <a:p>
            <a:fld id="{8B22AF48-50A8-4ACC-83B2-496B850B9254}" type="datetime10">
              <a:rPr lang="en-US" sz="2400" b="1" smtClean="0">
                <a:solidFill>
                  <a:schemeClr val="tx1"/>
                </a:solidFill>
              </a:rPr>
              <a:t>16:59</a:t>
            </a:fld>
            <a:endParaRPr lang="tr-TR" sz="2400" b="1" dirty="0">
              <a:solidFill>
                <a:schemeClr val="tx1"/>
              </a:solidFill>
            </a:endParaRPr>
          </a:p>
        </p:txBody>
      </p:sp>
      <p:sp>
        <p:nvSpPr>
          <p:cNvPr id="3" name="Dikdörtgen 2"/>
          <p:cNvSpPr/>
          <p:nvPr/>
        </p:nvSpPr>
        <p:spPr>
          <a:xfrm>
            <a:off x="753323" y="1012954"/>
            <a:ext cx="10969794" cy="4832092"/>
          </a:xfrm>
          <a:prstGeom prst="rect">
            <a:avLst/>
          </a:prstGeom>
        </p:spPr>
        <p:txBody>
          <a:bodyPr wrap="square">
            <a:spAutoFit/>
          </a:bodyPr>
          <a:lstStyle/>
          <a:p>
            <a:r>
              <a:rPr lang="en-US" sz="1400" dirty="0"/>
              <a:t>We have miners working underground in our country. In 2022, </a:t>
            </a:r>
            <a:r>
              <a:rPr lang="en-US" sz="1400" dirty="0" smtClean="0"/>
              <a:t>T</a:t>
            </a:r>
            <a:r>
              <a:rPr lang="tr-TR" sz="1400" dirty="0" err="1" smtClean="0"/>
              <a:t>urkey</a:t>
            </a:r>
            <a:r>
              <a:rPr lang="en-US" sz="1400" dirty="0" smtClean="0"/>
              <a:t> </a:t>
            </a:r>
            <a:r>
              <a:rPr lang="en-US" sz="1400" dirty="0"/>
              <a:t>became the country </a:t>
            </a:r>
            <a:r>
              <a:rPr lang="en-US" sz="1400" dirty="0" smtClean="0"/>
              <a:t>in Europe</a:t>
            </a:r>
            <a:r>
              <a:rPr lang="tr-TR" sz="1400" dirty="0" smtClean="0"/>
              <a:t> </a:t>
            </a:r>
            <a:r>
              <a:rPr lang="en-US" sz="1400" dirty="0" smtClean="0"/>
              <a:t>by </a:t>
            </a:r>
            <a:r>
              <a:rPr lang="en-US" sz="1400" dirty="0"/>
              <a:t>producing 105 million tons of coal with a share of approximately 33%. While the world is abandoning coal, </a:t>
            </a:r>
            <a:r>
              <a:rPr lang="en-US" sz="1400" dirty="0" smtClean="0"/>
              <a:t>T</a:t>
            </a:r>
            <a:r>
              <a:rPr lang="tr-TR" sz="1400" dirty="0" err="1" smtClean="0"/>
              <a:t>urkey</a:t>
            </a:r>
            <a:r>
              <a:rPr lang="en-US" sz="1400" dirty="0" smtClean="0"/>
              <a:t> </a:t>
            </a:r>
            <a:r>
              <a:rPr lang="en-US" sz="1400" dirty="0"/>
              <a:t>still uses this resource intensively. However, occupational safety in mines poses a very serious problem. Unfortunately, mines still lack adequate ventilation, electrical systems are not installed properly, and gas detectors do not work properly. The </a:t>
            </a:r>
            <a:r>
              <a:rPr lang="en-US" sz="1400" dirty="0" smtClean="0"/>
              <a:t>deficiencies </a:t>
            </a:r>
            <a:r>
              <a:rPr lang="en-US" sz="1400" dirty="0"/>
              <a:t>mentioned are basic </a:t>
            </a:r>
            <a:r>
              <a:rPr lang="en-US" sz="1400" dirty="0" smtClean="0"/>
              <a:t>deficiencies. </a:t>
            </a:r>
            <a:r>
              <a:rPr lang="en-US" sz="1400" dirty="0"/>
              <a:t>Due to these basic </a:t>
            </a:r>
            <a:r>
              <a:rPr lang="en-US" sz="1400" dirty="0" smtClean="0"/>
              <a:t>deficiencies, </a:t>
            </a:r>
            <a:r>
              <a:rPr lang="en-US" sz="1400" dirty="0"/>
              <a:t>collapses and explosions occur underground and mass casualties occur</a:t>
            </a:r>
            <a:r>
              <a:rPr lang="en-US" sz="1400" dirty="0" smtClean="0"/>
              <a:t>.</a:t>
            </a:r>
            <a:r>
              <a:rPr lang="tr-TR" sz="1400" dirty="0" smtClean="0"/>
              <a:t> </a:t>
            </a:r>
            <a:r>
              <a:rPr lang="en-US" sz="1400" dirty="0" smtClean="0"/>
              <a:t>Turkey </a:t>
            </a:r>
            <a:r>
              <a:rPr lang="en-US" sz="1400" dirty="0"/>
              <a:t>ranks first in Europe with a rate of 2.8 fatal work accidents per </a:t>
            </a:r>
            <a:r>
              <a:rPr lang="en-US" sz="1400" dirty="0" smtClean="0"/>
              <a:t>100</a:t>
            </a:r>
            <a:r>
              <a:rPr lang="tr-TR" sz="1400" dirty="0" smtClean="0"/>
              <a:t>000 </a:t>
            </a:r>
            <a:r>
              <a:rPr lang="en-US" sz="1400" dirty="0" smtClean="0"/>
              <a:t>employees </a:t>
            </a:r>
            <a:r>
              <a:rPr lang="en-US" sz="1400" dirty="0"/>
              <a:t>in the construction industry. For example, in Germany, the rate of fatal work accidents per </a:t>
            </a:r>
            <a:r>
              <a:rPr lang="en-US" sz="1400" dirty="0" smtClean="0"/>
              <a:t>100</a:t>
            </a:r>
            <a:r>
              <a:rPr lang="tr-TR" sz="1400" dirty="0" smtClean="0"/>
              <a:t>000</a:t>
            </a:r>
            <a:r>
              <a:rPr lang="en-US" sz="1400" dirty="0" smtClean="0"/>
              <a:t> </a:t>
            </a:r>
            <a:r>
              <a:rPr lang="en-US" sz="1400" dirty="0"/>
              <a:t>employees is 0.8, that is, approximately one-third of the rate in Turkey. This situation is caused by occupational accidents due to reasons such as not taking adequate precautions for the safety of workers, not installing proper scaffolding, not using life ropes, not arranging electrical parts properly and not using proper equipment</a:t>
            </a:r>
            <a:r>
              <a:rPr lang="en-US" sz="1400" dirty="0" smtClean="0"/>
              <a:t>.</a:t>
            </a:r>
            <a:r>
              <a:rPr lang="tr-TR" sz="1400" dirty="0" smtClean="0"/>
              <a:t> </a:t>
            </a:r>
            <a:r>
              <a:rPr lang="en-US" sz="1400" dirty="0" smtClean="0"/>
              <a:t>Although </a:t>
            </a:r>
            <a:r>
              <a:rPr lang="en-US" sz="1400" dirty="0"/>
              <a:t>the situation is better in the factories, there are many problems there too. Corporate ones are relatively better, because they know that paying attention to occupational safety will also increase production. </a:t>
            </a:r>
            <a:r>
              <a:rPr lang="en-US" sz="1400" dirty="0" smtClean="0"/>
              <a:t>However</a:t>
            </a:r>
            <a:r>
              <a:rPr lang="en-US" sz="1400" dirty="0"/>
              <a:t>, even in factories, occupational safety practices are not sufficient. It is much more difficult to get work done by small workshops. While the rate of fatal occupational accidents per </a:t>
            </a:r>
            <a:r>
              <a:rPr lang="en-US" sz="1400" dirty="0" smtClean="0"/>
              <a:t>100</a:t>
            </a:r>
            <a:r>
              <a:rPr lang="tr-TR" sz="1400" dirty="0" smtClean="0"/>
              <a:t>000</a:t>
            </a:r>
            <a:r>
              <a:rPr lang="en-US" sz="1400" dirty="0" smtClean="0"/>
              <a:t> </a:t>
            </a:r>
            <a:r>
              <a:rPr lang="en-US" sz="1400" dirty="0"/>
              <a:t>employees in factories in Europe is 0.9, in Turkey this rate is recorded as 1.9 in factories. Occupational safety is a seriously problematic issue all over our country</a:t>
            </a:r>
            <a:r>
              <a:rPr lang="en-US" sz="1400" dirty="0" smtClean="0"/>
              <a:t>.</a:t>
            </a:r>
            <a:r>
              <a:rPr lang="tr-TR" sz="1400" dirty="0" smtClean="0"/>
              <a:t> </a:t>
            </a:r>
            <a:r>
              <a:rPr lang="en-US" sz="1400" dirty="0" smtClean="0"/>
              <a:t>Occupational </a:t>
            </a:r>
            <a:r>
              <a:rPr lang="en-US" sz="1400" dirty="0"/>
              <a:t>safety should be an integral part of business life in the future. Technological developments can offer great advantages in the field of occupational safety. In particular, artificial intelligence, robots and automated machines can be used instead of humans in dangerous jobs, so that human life is not put at risk. Today, the use of technological equipment and machines creates a safer working environment in terms of occupational safety. Older types of machines and tools can pose more danger to workers. Therefore, technological advances are of great importance in terms of occupational safety and will contribute to further raising occupational safety standards in the future. </a:t>
            </a:r>
            <a:r>
              <a:rPr lang="en-US" sz="1400" dirty="0" smtClean="0"/>
              <a:t>Many </a:t>
            </a:r>
            <a:r>
              <a:rPr lang="en-US" sz="1400" dirty="0"/>
              <a:t>jobs are still done by human </a:t>
            </a:r>
            <a:r>
              <a:rPr lang="en-US" sz="1400" dirty="0" smtClean="0"/>
              <a:t>power</a:t>
            </a:r>
            <a:r>
              <a:rPr lang="tr-TR" sz="1400" dirty="0" smtClean="0"/>
              <a:t> in </a:t>
            </a:r>
            <a:r>
              <a:rPr lang="tr-TR" sz="1400" dirty="0" err="1" smtClean="0"/>
              <a:t>Turkey</a:t>
            </a:r>
            <a:r>
              <a:rPr lang="en-US" sz="1400" dirty="0" smtClean="0"/>
              <a:t>.</a:t>
            </a:r>
            <a:r>
              <a:rPr lang="tr-TR" sz="1400" dirty="0" smtClean="0"/>
              <a:t> </a:t>
            </a:r>
            <a:r>
              <a:rPr lang="en-US" sz="1400" dirty="0" smtClean="0"/>
              <a:t>In </a:t>
            </a:r>
            <a:r>
              <a:rPr lang="en-US" sz="1400" dirty="0"/>
              <a:t>fact, Law No. 6331 had positive effects throughout the country. This law </a:t>
            </a:r>
            <a:r>
              <a:rPr lang="tr-TR" sz="1400" dirty="0" smtClean="0"/>
              <a:t>is</a:t>
            </a:r>
            <a:r>
              <a:rPr lang="en-US" sz="1400" dirty="0" smtClean="0"/>
              <a:t> </a:t>
            </a:r>
            <a:r>
              <a:rPr lang="en-US" sz="1400" dirty="0"/>
              <a:t>a good resource on occupational safety. If these laws and regulations could be effectively implemented as written, the country would become one of the safest countries in Europe. However, unfortunately, the application cannot be implemented as written. In </a:t>
            </a:r>
            <a:r>
              <a:rPr lang="en-US" sz="1400" dirty="0" smtClean="0"/>
              <a:t>202</a:t>
            </a:r>
            <a:r>
              <a:rPr lang="tr-TR" sz="1400" dirty="0" smtClean="0"/>
              <a:t>4</a:t>
            </a:r>
            <a:r>
              <a:rPr lang="en-US" sz="1400" dirty="0" smtClean="0"/>
              <a:t>, </a:t>
            </a:r>
            <a:r>
              <a:rPr lang="en-US" sz="1400" dirty="0"/>
              <a:t>there is still no established occupational safety culture in the country. The actors (Occupational Safety </a:t>
            </a:r>
            <a:r>
              <a:rPr lang="tr-TR" sz="1400" dirty="0" err="1" smtClean="0"/>
              <a:t>inspectors</a:t>
            </a:r>
            <a:r>
              <a:rPr lang="en-US" sz="1400" dirty="0" smtClean="0"/>
              <a:t> </a:t>
            </a:r>
            <a:r>
              <a:rPr lang="en-US" sz="1400" dirty="0"/>
              <a:t>and Doctors) are still in the field, making efforts to create this culture. However, the problem cannot be solved with these actors alone. Merely passing legislation </a:t>
            </a:r>
            <a:endParaRPr lang="tr-TR" sz="1400" dirty="0" smtClean="0"/>
          </a:p>
          <a:p>
            <a:r>
              <a:rPr lang="en-US" sz="1400" dirty="0" smtClean="0"/>
              <a:t>does </a:t>
            </a:r>
            <a:r>
              <a:rPr lang="en-US" sz="1400" dirty="0"/>
              <a:t>not solve the problem. In 202</a:t>
            </a:r>
            <a:r>
              <a:rPr lang="tr-TR" sz="1400" dirty="0"/>
              <a:t>4</a:t>
            </a:r>
            <a:r>
              <a:rPr lang="en-US" sz="1400" dirty="0"/>
              <a:t>, there is still no established occupational safety culture in the country. </a:t>
            </a:r>
          </a:p>
        </p:txBody>
      </p:sp>
    </p:spTree>
    <p:extLst>
      <p:ext uri="{BB962C8B-B14F-4D97-AF65-F5344CB8AC3E}">
        <p14:creationId xmlns:p14="http://schemas.microsoft.com/office/powerpoint/2010/main" val="57931880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p:cNvSpPr/>
          <p:nvPr/>
        </p:nvSpPr>
        <p:spPr>
          <a:xfrm>
            <a:off x="1246094" y="1075765"/>
            <a:ext cx="9771530" cy="4410635"/>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4F80FCD9-6F6E-8C38-776D-E061987F0D62}"/>
              </a:ext>
            </a:extLst>
          </p:cNvPr>
          <p:cNvGrpSpPr/>
          <p:nvPr/>
        </p:nvGrpSpPr>
        <p:grpSpPr>
          <a:xfrm>
            <a:off x="228600" y="219075"/>
            <a:ext cx="11734800" cy="6419850"/>
            <a:chOff x="203755" y="143366"/>
            <a:chExt cx="11734800" cy="6419850"/>
          </a:xfrm>
        </p:grpSpPr>
        <p:sp>
          <p:nvSpPr>
            <p:cNvPr id="4" name="Rectangle 3">
              <a:extLst>
                <a:ext uri="{FF2B5EF4-FFF2-40B4-BE49-F238E27FC236}">
                  <a16:creationId xmlns:a16="http://schemas.microsoft.com/office/drawing/2014/main" id="{E7F73510-CE1C-7165-C8C4-9444DC4B9895}"/>
                </a:ext>
              </a:extLst>
            </p:cNvPr>
            <p:cNvSpPr/>
            <p:nvPr/>
          </p:nvSpPr>
          <p:spPr>
            <a:xfrm>
              <a:off x="203755" y="143366"/>
              <a:ext cx="11734800" cy="6419850"/>
            </a:xfrm>
            <a:prstGeom prst="rect">
              <a:avLst/>
            </a:prstGeom>
            <a:noFill/>
            <a:ln w="254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5" name="Picture 4">
              <a:extLst>
                <a:ext uri="{FF2B5EF4-FFF2-40B4-BE49-F238E27FC236}">
                  <a16:creationId xmlns:a16="http://schemas.microsoft.com/office/drawing/2014/main" id="{DDC51D5E-90AA-4CFF-EBB1-E46F15A650B3}"/>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10421922" y="5050116"/>
              <a:ext cx="1276350" cy="1276350"/>
            </a:xfrm>
            <a:prstGeom prst="rect">
              <a:avLst/>
            </a:prstGeom>
          </p:spPr>
        </p:pic>
        <p:sp>
          <p:nvSpPr>
            <p:cNvPr id="7" name="TextBox 6">
              <a:extLst>
                <a:ext uri="{FF2B5EF4-FFF2-40B4-BE49-F238E27FC236}">
                  <a16:creationId xmlns:a16="http://schemas.microsoft.com/office/drawing/2014/main" id="{4CB99B11-BEA2-20FC-B681-1D41A37D24E8}"/>
                </a:ext>
              </a:extLst>
            </p:cNvPr>
            <p:cNvSpPr txBox="1"/>
            <p:nvPr/>
          </p:nvSpPr>
          <p:spPr>
            <a:xfrm>
              <a:off x="493728" y="437266"/>
              <a:ext cx="3757336" cy="400110"/>
            </a:xfrm>
            <a:prstGeom prst="rect">
              <a:avLst/>
            </a:prstGeom>
            <a:noFill/>
          </p:spPr>
          <p:txBody>
            <a:bodyPr wrap="square" rtlCol="0">
              <a:spAutoFit/>
            </a:bodyPr>
            <a:lstStyle/>
            <a:p>
              <a:r>
                <a:rPr lang="tr-TR" sz="2000" b="1" u="sng" dirty="0" err="1"/>
                <a:t>Occupational</a:t>
              </a:r>
              <a:r>
                <a:rPr lang="tr-TR" sz="2000" b="1" u="sng" dirty="0"/>
                <a:t> </a:t>
              </a:r>
              <a:r>
                <a:rPr lang="tr-TR" sz="2000" b="1" u="sng" dirty="0" err="1"/>
                <a:t>Health</a:t>
              </a:r>
              <a:r>
                <a:rPr lang="tr-TR" sz="2000" b="1" u="sng" dirty="0"/>
                <a:t> </a:t>
              </a:r>
              <a:r>
                <a:rPr lang="tr-TR" sz="2000" b="1" u="sng" dirty="0" err="1"/>
                <a:t>and</a:t>
              </a:r>
              <a:r>
                <a:rPr lang="tr-TR" sz="2000" b="1" u="sng" dirty="0"/>
                <a:t> </a:t>
              </a:r>
              <a:r>
                <a:rPr lang="tr-TR" sz="2000" b="1" u="sng" dirty="0" err="1" smtClean="0"/>
                <a:t>Safety</a:t>
              </a:r>
              <a:r>
                <a:rPr lang="tr-TR" sz="2000" b="1" u="sng" dirty="0" smtClean="0"/>
                <a:t> II </a:t>
              </a:r>
              <a:endParaRPr lang="tr-TR" sz="2000" b="1" u="sng" dirty="0"/>
            </a:p>
          </p:txBody>
        </p:sp>
      </p:grpSp>
      <p:sp>
        <p:nvSpPr>
          <p:cNvPr id="2" name="Date Placeholder 1">
            <a:extLst>
              <a:ext uri="{FF2B5EF4-FFF2-40B4-BE49-F238E27FC236}">
                <a16:creationId xmlns:a16="http://schemas.microsoft.com/office/drawing/2014/main" id="{DA31DAE3-D28A-82C2-4971-3B42844A6AA2}"/>
              </a:ext>
            </a:extLst>
          </p:cNvPr>
          <p:cNvSpPr>
            <a:spLocks noGrp="1"/>
          </p:cNvSpPr>
          <p:nvPr>
            <p:ph type="dt" sz="half" idx="10"/>
          </p:nvPr>
        </p:nvSpPr>
        <p:spPr>
          <a:xfrm>
            <a:off x="518572" y="5979900"/>
            <a:ext cx="1172576" cy="365125"/>
          </a:xfrm>
        </p:spPr>
        <p:txBody>
          <a:bodyPr/>
          <a:lstStyle/>
          <a:p>
            <a:fld id="{8B22AF48-50A8-4ACC-83B2-496B850B9254}" type="datetime10">
              <a:rPr lang="en-US" sz="2400" b="1" smtClean="0">
                <a:solidFill>
                  <a:schemeClr val="tx1"/>
                </a:solidFill>
              </a:rPr>
              <a:t>16:59</a:t>
            </a:fld>
            <a:endParaRPr lang="tr-TR" sz="2400" b="1" dirty="0">
              <a:solidFill>
                <a:schemeClr val="tx1"/>
              </a:solidFill>
            </a:endParaRPr>
          </a:p>
        </p:txBody>
      </p:sp>
      <p:pic>
        <p:nvPicPr>
          <p:cNvPr id="3" name="Resim 2"/>
          <p:cNvPicPr>
            <a:picLocks noChangeAspect="1"/>
          </p:cNvPicPr>
          <p:nvPr/>
        </p:nvPicPr>
        <p:blipFill rotWithShape="1">
          <a:blip r:embed="rId4">
            <a:duotone>
              <a:prstClr val="black"/>
              <a:srgbClr val="D9C3A5">
                <a:tint val="50000"/>
                <a:satMod val="180000"/>
              </a:srgbClr>
            </a:duotone>
          </a:blip>
          <a:srcRect l="21156" t="37768" r="41503" b="33496"/>
          <a:stretch/>
        </p:blipFill>
        <p:spPr>
          <a:xfrm>
            <a:off x="1337943" y="1206985"/>
            <a:ext cx="9552582" cy="4135030"/>
          </a:xfrm>
          <a:prstGeom prst="rect">
            <a:avLst/>
          </a:prstGeom>
          <a:ln w="38100">
            <a:solidFill>
              <a:schemeClr val="tx1">
                <a:lumMod val="50000"/>
                <a:lumOff val="50000"/>
              </a:schemeClr>
            </a:solidFill>
          </a:ln>
        </p:spPr>
      </p:pic>
      <p:sp>
        <p:nvSpPr>
          <p:cNvPr id="9" name="Metin kutusu 8"/>
          <p:cNvSpPr txBox="1"/>
          <p:nvPr/>
        </p:nvSpPr>
        <p:spPr>
          <a:xfrm>
            <a:off x="1246094" y="5602941"/>
            <a:ext cx="9771530" cy="646331"/>
          </a:xfrm>
          <a:prstGeom prst="rect">
            <a:avLst/>
          </a:prstGeom>
          <a:noFill/>
        </p:spPr>
        <p:txBody>
          <a:bodyPr wrap="square" rtlCol="0">
            <a:spAutoFit/>
          </a:bodyPr>
          <a:lstStyle/>
          <a:p>
            <a:pPr algn="ctr"/>
            <a:r>
              <a:rPr lang="en-US" b="1" dirty="0"/>
              <a:t>Occupational </a:t>
            </a:r>
            <a:r>
              <a:rPr lang="tr-TR" b="1" dirty="0" smtClean="0"/>
              <a:t>H</a:t>
            </a:r>
            <a:r>
              <a:rPr lang="en-US" b="1" dirty="0" err="1" smtClean="0"/>
              <a:t>ealth</a:t>
            </a:r>
            <a:r>
              <a:rPr lang="en-US" b="1" dirty="0" smtClean="0"/>
              <a:t> </a:t>
            </a:r>
            <a:r>
              <a:rPr lang="en-US" b="1" dirty="0"/>
              <a:t>and </a:t>
            </a:r>
            <a:r>
              <a:rPr lang="tr-TR" b="1" dirty="0" smtClean="0"/>
              <a:t>S</a:t>
            </a:r>
            <a:r>
              <a:rPr lang="en-US" b="1" dirty="0" err="1" smtClean="0"/>
              <a:t>afety</a:t>
            </a:r>
            <a:r>
              <a:rPr lang="en-US" b="1" dirty="0" smtClean="0"/>
              <a:t> </a:t>
            </a:r>
            <a:r>
              <a:rPr lang="tr-TR" b="1" dirty="0"/>
              <a:t>D</a:t>
            </a:r>
            <a:r>
              <a:rPr lang="en-US" b="1" dirty="0" err="1" smtClean="0"/>
              <a:t>ata</a:t>
            </a:r>
            <a:r>
              <a:rPr lang="en-US" b="1" dirty="0" smtClean="0"/>
              <a:t> </a:t>
            </a:r>
            <a:r>
              <a:rPr lang="en-US" b="1" dirty="0"/>
              <a:t>for Turkey between 1998 and 2014</a:t>
            </a:r>
          </a:p>
          <a:p>
            <a:pPr algn="ctr"/>
            <a:endParaRPr lang="en-US" b="1" dirty="0"/>
          </a:p>
        </p:txBody>
      </p:sp>
    </p:spTree>
    <p:extLst>
      <p:ext uri="{BB962C8B-B14F-4D97-AF65-F5344CB8AC3E}">
        <p14:creationId xmlns:p14="http://schemas.microsoft.com/office/powerpoint/2010/main" val="31125373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p:cNvSpPr>
            <a:spLocks noGrp="1"/>
          </p:cNvSpPr>
          <p:nvPr>
            <p:ph type="dt" sz="half" idx="10"/>
          </p:nvPr>
        </p:nvSpPr>
        <p:spPr>
          <a:xfrm>
            <a:off x="518572" y="6070963"/>
            <a:ext cx="961885" cy="365125"/>
          </a:xfrm>
        </p:spPr>
        <p:txBody>
          <a:bodyPr/>
          <a:lstStyle/>
          <a:p>
            <a:fld id="{04E3EFCB-719C-40E2-9B26-141D1ADCD661}" type="datetime10">
              <a:rPr lang="en-US" sz="2400" b="1" smtClean="0">
                <a:solidFill>
                  <a:schemeClr val="tx1"/>
                </a:solidFill>
              </a:rPr>
              <a:t>16:59</a:t>
            </a:fld>
            <a:endParaRPr lang="en-US" sz="2400" b="1" dirty="0">
              <a:solidFill>
                <a:schemeClr val="tx1"/>
              </a:solidFill>
            </a:endParaRPr>
          </a:p>
        </p:txBody>
      </p:sp>
      <p:grpSp>
        <p:nvGrpSpPr>
          <p:cNvPr id="3" name="Group 7">
            <a:extLst>
              <a:ext uri="{FF2B5EF4-FFF2-40B4-BE49-F238E27FC236}">
                <a16:creationId xmlns:a16="http://schemas.microsoft.com/office/drawing/2014/main" id="{4F80FCD9-6F6E-8C38-776D-E061987F0D62}"/>
              </a:ext>
            </a:extLst>
          </p:cNvPr>
          <p:cNvGrpSpPr/>
          <p:nvPr/>
        </p:nvGrpSpPr>
        <p:grpSpPr>
          <a:xfrm>
            <a:off x="228600" y="219075"/>
            <a:ext cx="11734800" cy="6419850"/>
            <a:chOff x="203755" y="143366"/>
            <a:chExt cx="11734800" cy="6419850"/>
          </a:xfrm>
        </p:grpSpPr>
        <p:sp>
          <p:nvSpPr>
            <p:cNvPr id="4" name="Rectangle 3">
              <a:extLst>
                <a:ext uri="{FF2B5EF4-FFF2-40B4-BE49-F238E27FC236}">
                  <a16:creationId xmlns:a16="http://schemas.microsoft.com/office/drawing/2014/main" id="{E7F73510-CE1C-7165-C8C4-9444DC4B9895}"/>
                </a:ext>
              </a:extLst>
            </p:cNvPr>
            <p:cNvSpPr/>
            <p:nvPr/>
          </p:nvSpPr>
          <p:spPr>
            <a:xfrm>
              <a:off x="203755" y="143366"/>
              <a:ext cx="11734800" cy="6419850"/>
            </a:xfrm>
            <a:prstGeom prst="rect">
              <a:avLst/>
            </a:prstGeom>
            <a:noFill/>
            <a:ln w="254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Picture 4">
              <a:extLst>
                <a:ext uri="{FF2B5EF4-FFF2-40B4-BE49-F238E27FC236}">
                  <a16:creationId xmlns:a16="http://schemas.microsoft.com/office/drawing/2014/main" id="{DDC51D5E-90AA-4CFF-EBB1-E46F15A650B3}"/>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10421922" y="5050116"/>
              <a:ext cx="1276350" cy="1276350"/>
            </a:xfrm>
            <a:prstGeom prst="rect">
              <a:avLst/>
            </a:prstGeom>
          </p:spPr>
        </p:pic>
        <p:sp>
          <p:nvSpPr>
            <p:cNvPr id="6" name="TextBox 6">
              <a:extLst>
                <a:ext uri="{FF2B5EF4-FFF2-40B4-BE49-F238E27FC236}">
                  <a16:creationId xmlns:a16="http://schemas.microsoft.com/office/drawing/2014/main" id="{4CB99B11-BEA2-20FC-B681-1D41A37D24E8}"/>
                </a:ext>
              </a:extLst>
            </p:cNvPr>
            <p:cNvSpPr txBox="1"/>
            <p:nvPr/>
          </p:nvSpPr>
          <p:spPr>
            <a:xfrm>
              <a:off x="493727" y="437266"/>
              <a:ext cx="3722501" cy="400110"/>
            </a:xfrm>
            <a:prstGeom prst="rect">
              <a:avLst/>
            </a:prstGeom>
            <a:noFill/>
          </p:spPr>
          <p:txBody>
            <a:bodyPr wrap="square" rtlCol="0">
              <a:spAutoFit/>
            </a:bodyPr>
            <a:lstStyle/>
            <a:p>
              <a:r>
                <a:rPr lang="tr-TR" sz="2000" b="1" u="sng" dirty="0" err="1"/>
                <a:t>Occupational</a:t>
              </a:r>
              <a:r>
                <a:rPr lang="tr-TR" sz="2000" b="1" u="sng" dirty="0"/>
                <a:t> </a:t>
              </a:r>
              <a:r>
                <a:rPr lang="tr-TR" sz="2000" b="1" u="sng" dirty="0" err="1"/>
                <a:t>Health</a:t>
              </a:r>
              <a:r>
                <a:rPr lang="tr-TR" sz="2000" b="1" u="sng" dirty="0"/>
                <a:t> </a:t>
              </a:r>
              <a:r>
                <a:rPr lang="tr-TR" sz="2000" b="1" u="sng" dirty="0" err="1"/>
                <a:t>and</a:t>
              </a:r>
              <a:r>
                <a:rPr lang="tr-TR" sz="2000" b="1" u="sng" dirty="0"/>
                <a:t> </a:t>
              </a:r>
              <a:r>
                <a:rPr lang="tr-TR" sz="2000" b="1" u="sng" dirty="0" err="1" smtClean="0"/>
                <a:t>Safety</a:t>
              </a:r>
              <a:r>
                <a:rPr lang="tr-TR" sz="2000" b="1" u="sng" dirty="0" smtClean="0"/>
                <a:t> II </a:t>
              </a:r>
              <a:endParaRPr lang="tr-TR" sz="2000" b="1" u="sng" dirty="0"/>
            </a:p>
          </p:txBody>
        </p:sp>
      </p:grpSp>
      <p:sp>
        <p:nvSpPr>
          <p:cNvPr id="7" name="Dikdörtgen 6"/>
          <p:cNvSpPr/>
          <p:nvPr/>
        </p:nvSpPr>
        <p:spPr>
          <a:xfrm>
            <a:off x="1245326" y="1091457"/>
            <a:ext cx="10119360" cy="4401205"/>
          </a:xfrm>
          <a:prstGeom prst="rect">
            <a:avLst/>
          </a:prstGeom>
        </p:spPr>
        <p:txBody>
          <a:bodyPr wrap="square">
            <a:spAutoFit/>
          </a:bodyPr>
          <a:lstStyle/>
          <a:p>
            <a:pPr marL="342900" lvl="0" indent="-342900">
              <a:lnSpc>
                <a:spcPts val="1600"/>
              </a:lnSpc>
              <a:spcAft>
                <a:spcPts val="0"/>
              </a:spcAft>
              <a:buSzPts val="1000"/>
              <a:buFont typeface="Symbol" panose="05050102010706020507" pitchFamily="18" charset="2"/>
              <a:buChar char=""/>
              <a:tabLst>
                <a:tab pos="457200" algn="l"/>
              </a:tabLst>
            </a:pPr>
            <a:r>
              <a:rPr lang="en-US" sz="1600" dirty="0">
                <a:solidFill>
                  <a:srgbClr val="212121"/>
                </a:solidFill>
                <a:latin typeface="Calibri" panose="020F0502020204030204" pitchFamily="34" charset="0"/>
                <a:ea typeface="Times New Roman" panose="02020603050405020304" pitchFamily="18" charset="0"/>
                <a:cs typeface="Calibri" panose="020F0502020204030204" pitchFamily="34" charset="0"/>
              </a:rPr>
              <a:t>Use checklists that highlight things to look for. Typical hazards fall into several major categories, such as those listed below; each workplace will have its own list:</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ts val="1600"/>
              </a:lnSpc>
              <a:spcAft>
                <a:spcPts val="0"/>
              </a:spcAft>
              <a:buSzPts val="1000"/>
              <a:buFont typeface="Courier New" panose="02070309020205020404" pitchFamily="49" charset="0"/>
              <a:buChar char="o"/>
              <a:tabLst>
                <a:tab pos="914400" algn="l"/>
              </a:tabLst>
            </a:pPr>
            <a:r>
              <a:rPr lang="en-US" sz="1600" dirty="0">
                <a:solidFill>
                  <a:srgbClr val="212121"/>
                </a:solidFill>
                <a:latin typeface="Calibri" panose="020F0502020204030204" pitchFamily="34" charset="0"/>
                <a:ea typeface="Times New Roman" panose="02020603050405020304" pitchFamily="18" charset="0"/>
                <a:cs typeface="Calibri" panose="020F0502020204030204" pitchFamily="34" charset="0"/>
              </a:rPr>
              <a:t>General housekeeping</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ts val="1600"/>
              </a:lnSpc>
              <a:spcAft>
                <a:spcPts val="0"/>
              </a:spcAft>
              <a:buSzPts val="1000"/>
              <a:buFont typeface="Courier New" panose="02070309020205020404" pitchFamily="49" charset="0"/>
              <a:buChar char="o"/>
              <a:tabLst>
                <a:tab pos="914400" algn="l"/>
              </a:tabLst>
            </a:pPr>
            <a:r>
              <a:rPr lang="en-US" sz="1600" dirty="0">
                <a:solidFill>
                  <a:srgbClr val="212121"/>
                </a:solidFill>
                <a:latin typeface="Calibri" panose="020F0502020204030204" pitchFamily="34" charset="0"/>
                <a:ea typeface="Times New Roman" panose="02020603050405020304" pitchFamily="18" charset="0"/>
                <a:cs typeface="Calibri" panose="020F0502020204030204" pitchFamily="34" charset="0"/>
              </a:rPr>
              <a:t>Slip, trip, and fall hazards</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ts val="1600"/>
              </a:lnSpc>
              <a:spcAft>
                <a:spcPts val="0"/>
              </a:spcAft>
              <a:buSzPts val="1000"/>
              <a:buFont typeface="Courier New" panose="02070309020205020404" pitchFamily="49" charset="0"/>
              <a:buChar char="o"/>
              <a:tabLst>
                <a:tab pos="914400" algn="l"/>
              </a:tabLst>
            </a:pPr>
            <a:r>
              <a:rPr lang="en-US" sz="1600" dirty="0">
                <a:solidFill>
                  <a:srgbClr val="212121"/>
                </a:solidFill>
                <a:latin typeface="Calibri" panose="020F0502020204030204" pitchFamily="34" charset="0"/>
                <a:ea typeface="Times New Roman" panose="02020603050405020304" pitchFamily="18" charset="0"/>
                <a:cs typeface="Calibri" panose="020F0502020204030204" pitchFamily="34" charset="0"/>
              </a:rPr>
              <a:t>Electrical hazards</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ts val="1600"/>
              </a:lnSpc>
              <a:spcAft>
                <a:spcPts val="0"/>
              </a:spcAft>
              <a:buSzPts val="1000"/>
              <a:buFont typeface="Courier New" panose="02070309020205020404" pitchFamily="49" charset="0"/>
              <a:buChar char="o"/>
              <a:tabLst>
                <a:tab pos="914400" algn="l"/>
              </a:tabLst>
            </a:pPr>
            <a:r>
              <a:rPr lang="en-US" sz="1600" dirty="0">
                <a:solidFill>
                  <a:srgbClr val="212121"/>
                </a:solidFill>
                <a:latin typeface="Calibri" panose="020F0502020204030204" pitchFamily="34" charset="0"/>
                <a:ea typeface="Times New Roman" panose="02020603050405020304" pitchFamily="18" charset="0"/>
                <a:cs typeface="Calibri" panose="020F0502020204030204" pitchFamily="34" charset="0"/>
              </a:rPr>
              <a:t>Equipment operation</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ts val="1600"/>
              </a:lnSpc>
              <a:spcAft>
                <a:spcPts val="0"/>
              </a:spcAft>
              <a:buSzPts val="1000"/>
              <a:buFont typeface="Courier New" panose="02070309020205020404" pitchFamily="49" charset="0"/>
              <a:buChar char="o"/>
              <a:tabLst>
                <a:tab pos="914400" algn="l"/>
              </a:tabLst>
            </a:pPr>
            <a:r>
              <a:rPr lang="en-US" sz="1600" dirty="0">
                <a:solidFill>
                  <a:srgbClr val="212121"/>
                </a:solidFill>
                <a:latin typeface="Calibri" panose="020F0502020204030204" pitchFamily="34" charset="0"/>
                <a:ea typeface="Times New Roman" panose="02020603050405020304" pitchFamily="18" charset="0"/>
                <a:cs typeface="Calibri" panose="020F0502020204030204" pitchFamily="34" charset="0"/>
              </a:rPr>
              <a:t>Equipment maintenance</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ts val="1600"/>
              </a:lnSpc>
              <a:spcAft>
                <a:spcPts val="0"/>
              </a:spcAft>
              <a:buSzPts val="1000"/>
              <a:buFont typeface="Courier New" panose="02070309020205020404" pitchFamily="49" charset="0"/>
              <a:buChar char="o"/>
              <a:tabLst>
                <a:tab pos="914400" algn="l"/>
              </a:tabLst>
            </a:pPr>
            <a:r>
              <a:rPr lang="en-US" sz="1600" dirty="0">
                <a:solidFill>
                  <a:srgbClr val="212121"/>
                </a:solidFill>
                <a:latin typeface="Calibri" panose="020F0502020204030204" pitchFamily="34" charset="0"/>
                <a:ea typeface="Times New Roman" panose="02020603050405020304" pitchFamily="18" charset="0"/>
                <a:cs typeface="Calibri" panose="020F0502020204030204" pitchFamily="34" charset="0"/>
              </a:rPr>
              <a:t>Fire protection</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ts val="1600"/>
              </a:lnSpc>
              <a:spcAft>
                <a:spcPts val="0"/>
              </a:spcAft>
              <a:buSzPts val="1000"/>
              <a:buFont typeface="Courier New" panose="02070309020205020404" pitchFamily="49" charset="0"/>
              <a:buChar char="o"/>
              <a:tabLst>
                <a:tab pos="914400" algn="l"/>
              </a:tabLst>
            </a:pPr>
            <a:r>
              <a:rPr lang="en-US" sz="1600" dirty="0">
                <a:solidFill>
                  <a:srgbClr val="212121"/>
                </a:solidFill>
                <a:latin typeface="Calibri" panose="020F0502020204030204" pitchFamily="34" charset="0"/>
                <a:ea typeface="Times New Roman" panose="02020603050405020304" pitchFamily="18" charset="0"/>
                <a:cs typeface="Calibri" panose="020F0502020204030204" pitchFamily="34" charset="0"/>
              </a:rPr>
              <a:t>Work organization and process flow (including staffing and scheduling)</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ts val="1600"/>
              </a:lnSpc>
              <a:spcAft>
                <a:spcPts val="0"/>
              </a:spcAft>
              <a:buSzPts val="1000"/>
              <a:buFont typeface="Courier New" panose="02070309020205020404" pitchFamily="49" charset="0"/>
              <a:buChar char="o"/>
              <a:tabLst>
                <a:tab pos="914400" algn="l"/>
              </a:tabLst>
            </a:pPr>
            <a:r>
              <a:rPr lang="en-US" sz="1600" dirty="0">
                <a:solidFill>
                  <a:srgbClr val="212121"/>
                </a:solidFill>
                <a:latin typeface="Calibri" panose="020F0502020204030204" pitchFamily="34" charset="0"/>
                <a:ea typeface="Times New Roman" panose="02020603050405020304" pitchFamily="18" charset="0"/>
                <a:cs typeface="Calibri" panose="020F0502020204030204" pitchFamily="34" charset="0"/>
              </a:rPr>
              <a:t>Work practices</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ts val="1600"/>
              </a:lnSpc>
              <a:spcAft>
                <a:spcPts val="0"/>
              </a:spcAft>
              <a:buSzPts val="1000"/>
              <a:buFont typeface="Courier New" panose="02070309020205020404" pitchFamily="49" charset="0"/>
              <a:buChar char="o"/>
              <a:tabLst>
                <a:tab pos="914400" algn="l"/>
              </a:tabLst>
            </a:pPr>
            <a:r>
              <a:rPr lang="en-US" sz="1600" dirty="0">
                <a:solidFill>
                  <a:srgbClr val="212121"/>
                </a:solidFill>
                <a:latin typeface="Calibri" panose="020F0502020204030204" pitchFamily="34" charset="0"/>
                <a:ea typeface="Times New Roman" panose="02020603050405020304" pitchFamily="18" charset="0"/>
                <a:cs typeface="Calibri" panose="020F0502020204030204" pitchFamily="34" charset="0"/>
              </a:rPr>
              <a:t>Workplace violence</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ts val="1600"/>
              </a:lnSpc>
              <a:spcAft>
                <a:spcPts val="0"/>
              </a:spcAft>
              <a:buSzPts val="1000"/>
              <a:buFont typeface="Courier New" panose="02070309020205020404" pitchFamily="49" charset="0"/>
              <a:buChar char="o"/>
              <a:tabLst>
                <a:tab pos="914400" algn="l"/>
              </a:tabLst>
            </a:pPr>
            <a:r>
              <a:rPr lang="en-US" sz="1600" dirty="0">
                <a:solidFill>
                  <a:srgbClr val="212121"/>
                </a:solidFill>
                <a:latin typeface="Calibri" panose="020F0502020204030204" pitchFamily="34" charset="0"/>
                <a:ea typeface="Times New Roman" panose="02020603050405020304" pitchFamily="18" charset="0"/>
                <a:cs typeface="Calibri" panose="020F0502020204030204" pitchFamily="34" charset="0"/>
              </a:rPr>
              <a:t>Ergonomic problems</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ts val="1600"/>
              </a:lnSpc>
              <a:spcAft>
                <a:spcPts val="0"/>
              </a:spcAft>
              <a:buSzPts val="1000"/>
              <a:buFont typeface="Courier New" panose="02070309020205020404" pitchFamily="49" charset="0"/>
              <a:buChar char="o"/>
              <a:tabLst>
                <a:tab pos="914400" algn="l"/>
              </a:tabLst>
            </a:pPr>
            <a:r>
              <a:rPr lang="en-US" sz="1600" dirty="0">
                <a:solidFill>
                  <a:srgbClr val="212121"/>
                </a:solidFill>
                <a:latin typeface="Calibri" panose="020F0502020204030204" pitchFamily="34" charset="0"/>
                <a:ea typeface="Times New Roman" panose="02020603050405020304" pitchFamily="18" charset="0"/>
                <a:cs typeface="Calibri" panose="020F0502020204030204" pitchFamily="34" charset="0"/>
              </a:rPr>
              <a:t>Lack of emergency </a:t>
            </a:r>
            <a:r>
              <a:rPr lang="en-US" sz="1600" dirty="0" smtClean="0">
                <a:solidFill>
                  <a:srgbClr val="212121"/>
                </a:solidFill>
                <a:latin typeface="Calibri" panose="020F0502020204030204" pitchFamily="34" charset="0"/>
                <a:ea typeface="Times New Roman" panose="02020603050405020304" pitchFamily="18" charset="0"/>
                <a:cs typeface="Calibri" panose="020F0502020204030204" pitchFamily="34" charset="0"/>
              </a:rPr>
              <a:t>procedures</a:t>
            </a:r>
            <a:endParaRPr lang="tr-TR" sz="1600" dirty="0" smtClean="0">
              <a:solidFill>
                <a:srgbClr val="212121"/>
              </a:solidFill>
              <a:latin typeface="Calibri" panose="020F0502020204030204" pitchFamily="34" charset="0"/>
              <a:ea typeface="Times New Roman" panose="02020603050405020304" pitchFamily="18" charset="0"/>
              <a:cs typeface="Calibri" panose="020F0502020204030204" pitchFamily="34" charset="0"/>
            </a:endParaRPr>
          </a:p>
          <a:p>
            <a:pPr marL="742950" lvl="1" indent="-285750">
              <a:lnSpc>
                <a:spcPts val="1600"/>
              </a:lnSpc>
              <a:spcAft>
                <a:spcPts val="0"/>
              </a:spcAft>
              <a:buSzPts val="1000"/>
              <a:buFont typeface="Courier New" panose="02070309020205020404" pitchFamily="49" charset="0"/>
              <a:buChar char="o"/>
              <a:tabLst>
                <a:tab pos="914400" algn="l"/>
              </a:tabLst>
            </a:pP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ts val="1600"/>
              </a:lnSpc>
              <a:spcAft>
                <a:spcPts val="0"/>
              </a:spcAft>
              <a:buSzPts val="1000"/>
              <a:buFont typeface="Symbol" panose="05050102010706020507" pitchFamily="18" charset="2"/>
              <a:buChar char=""/>
              <a:tabLst>
                <a:tab pos="457200" algn="l"/>
              </a:tabLst>
            </a:pPr>
            <a:r>
              <a:rPr lang="en-US" sz="1600" dirty="0">
                <a:solidFill>
                  <a:srgbClr val="212121"/>
                </a:solidFill>
                <a:latin typeface="Calibri" panose="020F0502020204030204" pitchFamily="34" charset="0"/>
                <a:ea typeface="Times New Roman" panose="02020603050405020304" pitchFamily="18" charset="0"/>
                <a:cs typeface="Calibri" panose="020F0502020204030204" pitchFamily="34" charset="0"/>
              </a:rPr>
              <a:t>Before changing operations, workstations, or workflow; making major organizational changes; or introducing new equipment, materials, or processes, seek the input of workers and evaluate the planned changes for potential hazards and related risks</a:t>
            </a:r>
            <a:r>
              <a:rPr lang="en-US" sz="1600" dirty="0" smtClean="0">
                <a:solidFill>
                  <a:srgbClr val="212121"/>
                </a:solidFill>
                <a:latin typeface="Calibri" panose="020F0502020204030204" pitchFamily="34" charset="0"/>
                <a:ea typeface="Times New Roman" panose="02020603050405020304" pitchFamily="18" charset="0"/>
                <a:cs typeface="Calibri" panose="020F0502020204030204" pitchFamily="34" charset="0"/>
              </a:rPr>
              <a:t>.</a:t>
            </a:r>
            <a:endParaRPr lang="tr-TR" sz="1600" dirty="0" smtClean="0">
              <a:solidFill>
                <a:srgbClr val="212121"/>
              </a:solidFill>
              <a:latin typeface="Calibri" panose="020F0502020204030204" pitchFamily="34" charset="0"/>
              <a:ea typeface="Times New Roman" panose="02020603050405020304" pitchFamily="18" charset="0"/>
              <a:cs typeface="Calibri" panose="020F0502020204030204" pitchFamily="34" charset="0"/>
            </a:endParaRPr>
          </a:p>
          <a:p>
            <a:pPr lvl="0">
              <a:lnSpc>
                <a:spcPts val="1600"/>
              </a:lnSpc>
              <a:spcAft>
                <a:spcPts val="0"/>
              </a:spcAft>
              <a:buSzPts val="1000"/>
              <a:tabLst>
                <a:tab pos="457200" algn="l"/>
              </a:tabLst>
            </a:pP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ts val="1600"/>
              </a:lnSpc>
              <a:spcAft>
                <a:spcPts val="900"/>
              </a:spcAft>
            </a:pPr>
            <a:r>
              <a:rPr lang="en-US" sz="1600" b="1" i="1" dirty="0">
                <a:solidFill>
                  <a:srgbClr val="212121"/>
                </a:solidFill>
                <a:latin typeface="Calibri" panose="020F0502020204030204" pitchFamily="34" charset="0"/>
                <a:ea typeface="Times New Roman" panose="02020603050405020304" pitchFamily="18" charset="0"/>
                <a:cs typeface="Calibri" panose="020F0502020204030204" pitchFamily="34" charset="0"/>
              </a:rPr>
              <a:t>Note:</a:t>
            </a:r>
            <a:r>
              <a:rPr lang="en-US" sz="1600" dirty="0">
                <a:solidFill>
                  <a:srgbClr val="212121"/>
                </a:solidFill>
                <a:latin typeface="Calibri" panose="020F0502020204030204" pitchFamily="34" charset="0"/>
                <a:ea typeface="Times New Roman" panose="02020603050405020304" pitchFamily="18" charset="0"/>
                <a:cs typeface="Calibri" panose="020F0502020204030204" pitchFamily="34" charset="0"/>
              </a:rPr>
              <a:t> Many hazards can be identified using common knowledge and available tools. For example, you can easily identify and correct hazards associated with broken stair rails and frayed electrical cords. Workers can be a very useful internal resource, especially if they are trained in how to identify and assess risks.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486064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4F80FCD9-6F6E-8C38-776D-E061987F0D62}"/>
              </a:ext>
            </a:extLst>
          </p:cNvPr>
          <p:cNvGrpSpPr/>
          <p:nvPr/>
        </p:nvGrpSpPr>
        <p:grpSpPr>
          <a:xfrm>
            <a:off x="228600" y="219075"/>
            <a:ext cx="11734800" cy="6419850"/>
            <a:chOff x="203755" y="143366"/>
            <a:chExt cx="11734800" cy="6419850"/>
          </a:xfrm>
        </p:grpSpPr>
        <p:sp>
          <p:nvSpPr>
            <p:cNvPr id="4" name="Rectangle 3">
              <a:extLst>
                <a:ext uri="{FF2B5EF4-FFF2-40B4-BE49-F238E27FC236}">
                  <a16:creationId xmlns:a16="http://schemas.microsoft.com/office/drawing/2014/main" id="{E7F73510-CE1C-7165-C8C4-9444DC4B9895}"/>
                </a:ext>
              </a:extLst>
            </p:cNvPr>
            <p:cNvSpPr/>
            <p:nvPr/>
          </p:nvSpPr>
          <p:spPr>
            <a:xfrm>
              <a:off x="203755" y="143366"/>
              <a:ext cx="11734800" cy="6419850"/>
            </a:xfrm>
            <a:prstGeom prst="rect">
              <a:avLst/>
            </a:prstGeom>
            <a:noFill/>
            <a:ln w="254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5" name="Picture 4">
              <a:extLst>
                <a:ext uri="{FF2B5EF4-FFF2-40B4-BE49-F238E27FC236}">
                  <a16:creationId xmlns:a16="http://schemas.microsoft.com/office/drawing/2014/main" id="{DDC51D5E-90AA-4CFF-EBB1-E46F15A650B3}"/>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10421922" y="5050116"/>
              <a:ext cx="1276350" cy="1276350"/>
            </a:xfrm>
            <a:prstGeom prst="rect">
              <a:avLst/>
            </a:prstGeom>
          </p:spPr>
        </p:pic>
        <p:sp>
          <p:nvSpPr>
            <p:cNvPr id="7" name="TextBox 6">
              <a:extLst>
                <a:ext uri="{FF2B5EF4-FFF2-40B4-BE49-F238E27FC236}">
                  <a16:creationId xmlns:a16="http://schemas.microsoft.com/office/drawing/2014/main" id="{4CB99B11-BEA2-20FC-B681-1D41A37D24E8}"/>
                </a:ext>
              </a:extLst>
            </p:cNvPr>
            <p:cNvSpPr txBox="1"/>
            <p:nvPr/>
          </p:nvSpPr>
          <p:spPr>
            <a:xfrm>
              <a:off x="493728" y="437266"/>
              <a:ext cx="3757336" cy="400110"/>
            </a:xfrm>
            <a:prstGeom prst="rect">
              <a:avLst/>
            </a:prstGeom>
            <a:noFill/>
          </p:spPr>
          <p:txBody>
            <a:bodyPr wrap="square" rtlCol="0">
              <a:spAutoFit/>
            </a:bodyPr>
            <a:lstStyle/>
            <a:p>
              <a:r>
                <a:rPr lang="tr-TR" sz="2000" b="1" u="sng" dirty="0" err="1"/>
                <a:t>Occupational</a:t>
              </a:r>
              <a:r>
                <a:rPr lang="tr-TR" sz="2000" b="1" u="sng" dirty="0"/>
                <a:t> </a:t>
              </a:r>
              <a:r>
                <a:rPr lang="tr-TR" sz="2000" b="1" u="sng" dirty="0" err="1"/>
                <a:t>Health</a:t>
              </a:r>
              <a:r>
                <a:rPr lang="tr-TR" sz="2000" b="1" u="sng" dirty="0"/>
                <a:t> </a:t>
              </a:r>
              <a:r>
                <a:rPr lang="tr-TR" sz="2000" b="1" u="sng" dirty="0" err="1"/>
                <a:t>and</a:t>
              </a:r>
              <a:r>
                <a:rPr lang="tr-TR" sz="2000" b="1" u="sng" dirty="0"/>
                <a:t> </a:t>
              </a:r>
              <a:r>
                <a:rPr lang="tr-TR" sz="2000" b="1" u="sng" dirty="0" err="1" smtClean="0"/>
                <a:t>Safety</a:t>
              </a:r>
              <a:r>
                <a:rPr lang="tr-TR" sz="2000" b="1" u="sng" dirty="0" smtClean="0"/>
                <a:t> II </a:t>
              </a:r>
              <a:endParaRPr lang="tr-TR" sz="2000" b="1" u="sng" dirty="0"/>
            </a:p>
          </p:txBody>
        </p:sp>
      </p:grpSp>
      <p:sp>
        <p:nvSpPr>
          <p:cNvPr id="2" name="Date Placeholder 1">
            <a:extLst>
              <a:ext uri="{FF2B5EF4-FFF2-40B4-BE49-F238E27FC236}">
                <a16:creationId xmlns:a16="http://schemas.microsoft.com/office/drawing/2014/main" id="{DA31DAE3-D28A-82C2-4971-3B42844A6AA2}"/>
              </a:ext>
            </a:extLst>
          </p:cNvPr>
          <p:cNvSpPr>
            <a:spLocks noGrp="1"/>
          </p:cNvSpPr>
          <p:nvPr>
            <p:ph type="dt" sz="half" idx="10"/>
          </p:nvPr>
        </p:nvSpPr>
        <p:spPr>
          <a:xfrm>
            <a:off x="518572" y="5979900"/>
            <a:ext cx="1172576" cy="365125"/>
          </a:xfrm>
        </p:spPr>
        <p:txBody>
          <a:bodyPr/>
          <a:lstStyle/>
          <a:p>
            <a:fld id="{8B22AF48-50A8-4ACC-83B2-496B850B9254}" type="datetime10">
              <a:rPr lang="en-US" sz="2400" b="1" smtClean="0">
                <a:solidFill>
                  <a:schemeClr val="tx1"/>
                </a:solidFill>
              </a:rPr>
              <a:t>16:59</a:t>
            </a:fld>
            <a:endParaRPr lang="tr-TR" sz="2400" b="1" dirty="0">
              <a:solidFill>
                <a:schemeClr val="tx1"/>
              </a:solidFill>
            </a:endParaRPr>
          </a:p>
        </p:txBody>
      </p:sp>
      <p:sp>
        <p:nvSpPr>
          <p:cNvPr id="9" name="Metin kutusu 8"/>
          <p:cNvSpPr txBox="1"/>
          <p:nvPr/>
        </p:nvSpPr>
        <p:spPr>
          <a:xfrm>
            <a:off x="721118" y="1037708"/>
            <a:ext cx="3097847" cy="338554"/>
          </a:xfrm>
          <a:prstGeom prst="rect">
            <a:avLst/>
          </a:prstGeom>
          <a:noFill/>
        </p:spPr>
        <p:txBody>
          <a:bodyPr wrap="square" rtlCol="0">
            <a:spAutoFit/>
          </a:bodyPr>
          <a:lstStyle/>
          <a:p>
            <a:pPr marL="285750" indent="-285750">
              <a:buFont typeface="Wingdings" panose="05000000000000000000" pitchFamily="2" charset="2"/>
              <a:buChar char="Ø"/>
            </a:pPr>
            <a:r>
              <a:rPr lang="tr-TR" sz="1600" b="1" dirty="0" err="1" smtClean="0"/>
              <a:t>Related</a:t>
            </a:r>
            <a:r>
              <a:rPr lang="tr-TR" sz="1600" b="1" dirty="0" smtClean="0"/>
              <a:t> </a:t>
            </a:r>
            <a:r>
              <a:rPr lang="tr-TR" sz="1600" b="1" dirty="0" err="1" smtClean="0"/>
              <a:t>Legislation</a:t>
            </a:r>
            <a:r>
              <a:rPr lang="tr-TR" sz="1600" b="1" dirty="0" smtClean="0"/>
              <a:t> in </a:t>
            </a:r>
            <a:r>
              <a:rPr lang="tr-TR" sz="1600" b="1" dirty="0" err="1" smtClean="0"/>
              <a:t>Turkey</a:t>
            </a:r>
            <a:endParaRPr lang="en-US" sz="1600" b="1" dirty="0"/>
          </a:p>
        </p:txBody>
      </p:sp>
      <p:sp>
        <p:nvSpPr>
          <p:cNvPr id="6" name="Dikdörtgen 5"/>
          <p:cNvSpPr/>
          <p:nvPr/>
        </p:nvSpPr>
        <p:spPr>
          <a:xfrm>
            <a:off x="856129" y="1500885"/>
            <a:ext cx="10479741" cy="3785652"/>
          </a:xfrm>
          <a:prstGeom prst="rect">
            <a:avLst/>
          </a:prstGeom>
        </p:spPr>
        <p:txBody>
          <a:bodyPr wrap="square">
            <a:spAutoFit/>
          </a:bodyPr>
          <a:lstStyle/>
          <a:p>
            <a:pPr marL="285750" indent="-285750">
              <a:buFont typeface="Wingdings" panose="05000000000000000000" pitchFamily="2" charset="2"/>
              <a:buChar char="ü"/>
            </a:pPr>
            <a:r>
              <a:rPr lang="tr-TR" sz="1600" i="1" dirty="0" err="1" smtClean="0"/>
              <a:t>The</a:t>
            </a:r>
            <a:r>
              <a:rPr lang="tr-TR" sz="1600" i="1" dirty="0" smtClean="0"/>
              <a:t> </a:t>
            </a:r>
            <a:r>
              <a:rPr lang="en-US" sz="1600" i="1" dirty="0" smtClean="0"/>
              <a:t>Constitution </a:t>
            </a:r>
            <a:endParaRPr lang="tr-TR" sz="1600" i="1" dirty="0" smtClean="0"/>
          </a:p>
          <a:p>
            <a:endParaRPr lang="tr-TR" sz="1600" dirty="0" smtClean="0"/>
          </a:p>
          <a:p>
            <a:r>
              <a:rPr lang="en-US" sz="1600" dirty="0" smtClean="0"/>
              <a:t>The </a:t>
            </a:r>
            <a:r>
              <a:rPr lang="en-US" sz="1600" dirty="0"/>
              <a:t>Constitution in Turkey has been revised several times, most recently in 1982. There are up to 20 Articles in the Constitution regulating various areas of working life; i.e., the right and responsibility to work, organizing unions, right to social security, etc. The Articles related to working life play a central role in protecting the </a:t>
            </a:r>
            <a:r>
              <a:rPr lang="en-US" sz="1600" dirty="0" smtClean="0"/>
              <a:t>labor </a:t>
            </a:r>
            <a:r>
              <a:rPr lang="en-US" sz="1600" dirty="0"/>
              <a:t>force, ensuring proper placement of the workers and providing a safe working environment. Two of the Articles directly concern occupational safety and </a:t>
            </a:r>
            <a:r>
              <a:rPr lang="en-US" sz="1600" dirty="0" smtClean="0"/>
              <a:t>health</a:t>
            </a:r>
            <a:r>
              <a:rPr lang="tr-TR" sz="1600" dirty="0" smtClean="0"/>
              <a:t>:</a:t>
            </a:r>
          </a:p>
          <a:p>
            <a:endParaRPr lang="tr-TR" sz="1600" dirty="0" smtClean="0"/>
          </a:p>
          <a:p>
            <a:r>
              <a:rPr lang="tr-TR" sz="1600" dirty="0" err="1" smtClean="0"/>
              <a:t>Article</a:t>
            </a:r>
            <a:r>
              <a:rPr lang="tr-TR" sz="1600" dirty="0" smtClean="0"/>
              <a:t> 50 - </a:t>
            </a:r>
            <a:r>
              <a:rPr lang="en-US" sz="1600" dirty="0" smtClean="0"/>
              <a:t> </a:t>
            </a:r>
            <a:r>
              <a:rPr lang="en-US" sz="1600" dirty="0"/>
              <a:t>“No one can be employed at the workplaces not suitable for their age, gender and capacity. Children, women and the disabled are protected by </a:t>
            </a:r>
            <a:r>
              <a:rPr lang="en-US" sz="1600" dirty="0" smtClean="0"/>
              <a:t>Law”</a:t>
            </a:r>
            <a:r>
              <a:rPr lang="tr-TR" sz="1600" dirty="0" smtClean="0"/>
              <a:t>.</a:t>
            </a:r>
          </a:p>
          <a:p>
            <a:endParaRPr lang="tr-TR" sz="1600" dirty="0" smtClean="0"/>
          </a:p>
          <a:p>
            <a:r>
              <a:rPr lang="tr-TR" sz="1600" dirty="0" err="1" smtClean="0"/>
              <a:t>Article</a:t>
            </a:r>
            <a:r>
              <a:rPr lang="tr-TR" sz="1600" dirty="0" smtClean="0"/>
              <a:t> 56 - </a:t>
            </a:r>
            <a:r>
              <a:rPr lang="en-US" sz="1600" dirty="0" smtClean="0"/>
              <a:t> </a:t>
            </a:r>
            <a:r>
              <a:rPr lang="en-US" sz="1600" dirty="0"/>
              <a:t>“Everyone has the right to live in a healthy and balanced environment</a:t>
            </a:r>
            <a:r>
              <a:rPr lang="en-US" sz="1600" dirty="0" smtClean="0"/>
              <a:t>”</a:t>
            </a:r>
            <a:r>
              <a:rPr lang="tr-TR" sz="1600" dirty="0" smtClean="0"/>
              <a:t>.</a:t>
            </a:r>
          </a:p>
          <a:p>
            <a:endParaRPr lang="tr-TR" sz="1600" dirty="0"/>
          </a:p>
          <a:p>
            <a:r>
              <a:rPr lang="en-US" sz="1600" dirty="0" smtClean="0"/>
              <a:t>The </a:t>
            </a:r>
            <a:r>
              <a:rPr lang="en-US" sz="1600" dirty="0"/>
              <a:t>Constitution refers to the environment in general, nevertheless based on </a:t>
            </a:r>
            <a:r>
              <a:rPr lang="en-US" sz="1600" dirty="0" err="1" smtClean="0"/>
              <a:t>th</a:t>
            </a:r>
            <a:r>
              <a:rPr lang="tr-TR" sz="1600" dirty="0" smtClean="0"/>
              <a:t>ese</a:t>
            </a:r>
            <a:r>
              <a:rPr lang="en-US" sz="1600" dirty="0" smtClean="0"/>
              <a:t> </a:t>
            </a:r>
            <a:r>
              <a:rPr lang="tr-TR" sz="1600" dirty="0" smtClean="0"/>
              <a:t>a</a:t>
            </a:r>
            <a:r>
              <a:rPr lang="en-US" sz="1600" dirty="0" err="1" smtClean="0"/>
              <a:t>rticle</a:t>
            </a:r>
            <a:r>
              <a:rPr lang="tr-TR" sz="1600" dirty="0" smtClean="0"/>
              <a:t>s</a:t>
            </a:r>
            <a:r>
              <a:rPr lang="en-US" sz="1600" dirty="0" smtClean="0"/>
              <a:t>, </a:t>
            </a:r>
            <a:r>
              <a:rPr lang="en-US" sz="1600" dirty="0"/>
              <a:t>the working environment should be “safe and healthy”. </a:t>
            </a:r>
          </a:p>
        </p:txBody>
      </p:sp>
    </p:spTree>
    <p:extLst>
      <p:ext uri="{BB962C8B-B14F-4D97-AF65-F5344CB8AC3E}">
        <p14:creationId xmlns:p14="http://schemas.microsoft.com/office/powerpoint/2010/main" val="250280673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4F80FCD9-6F6E-8C38-776D-E061987F0D62}"/>
              </a:ext>
            </a:extLst>
          </p:cNvPr>
          <p:cNvGrpSpPr/>
          <p:nvPr/>
        </p:nvGrpSpPr>
        <p:grpSpPr>
          <a:xfrm>
            <a:off x="228600" y="219075"/>
            <a:ext cx="11734800" cy="6419850"/>
            <a:chOff x="203755" y="143366"/>
            <a:chExt cx="11734800" cy="6419850"/>
          </a:xfrm>
        </p:grpSpPr>
        <p:sp>
          <p:nvSpPr>
            <p:cNvPr id="4" name="Rectangle 3">
              <a:extLst>
                <a:ext uri="{FF2B5EF4-FFF2-40B4-BE49-F238E27FC236}">
                  <a16:creationId xmlns:a16="http://schemas.microsoft.com/office/drawing/2014/main" id="{E7F73510-CE1C-7165-C8C4-9444DC4B9895}"/>
                </a:ext>
              </a:extLst>
            </p:cNvPr>
            <p:cNvSpPr/>
            <p:nvPr/>
          </p:nvSpPr>
          <p:spPr>
            <a:xfrm>
              <a:off x="203755" y="143366"/>
              <a:ext cx="11734800" cy="6419850"/>
            </a:xfrm>
            <a:prstGeom prst="rect">
              <a:avLst/>
            </a:prstGeom>
            <a:noFill/>
            <a:ln w="254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5" name="Picture 4">
              <a:extLst>
                <a:ext uri="{FF2B5EF4-FFF2-40B4-BE49-F238E27FC236}">
                  <a16:creationId xmlns:a16="http://schemas.microsoft.com/office/drawing/2014/main" id="{DDC51D5E-90AA-4CFF-EBB1-E46F15A650B3}"/>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10421922" y="5050116"/>
              <a:ext cx="1276350" cy="1276350"/>
            </a:xfrm>
            <a:prstGeom prst="rect">
              <a:avLst/>
            </a:prstGeom>
          </p:spPr>
        </p:pic>
        <p:sp>
          <p:nvSpPr>
            <p:cNvPr id="7" name="TextBox 6">
              <a:extLst>
                <a:ext uri="{FF2B5EF4-FFF2-40B4-BE49-F238E27FC236}">
                  <a16:creationId xmlns:a16="http://schemas.microsoft.com/office/drawing/2014/main" id="{4CB99B11-BEA2-20FC-B681-1D41A37D24E8}"/>
                </a:ext>
              </a:extLst>
            </p:cNvPr>
            <p:cNvSpPr txBox="1"/>
            <p:nvPr/>
          </p:nvSpPr>
          <p:spPr>
            <a:xfrm>
              <a:off x="493728" y="437266"/>
              <a:ext cx="3757336" cy="400110"/>
            </a:xfrm>
            <a:prstGeom prst="rect">
              <a:avLst/>
            </a:prstGeom>
            <a:noFill/>
          </p:spPr>
          <p:txBody>
            <a:bodyPr wrap="square" rtlCol="0">
              <a:spAutoFit/>
            </a:bodyPr>
            <a:lstStyle/>
            <a:p>
              <a:r>
                <a:rPr lang="tr-TR" sz="2000" b="1" u="sng" dirty="0" err="1"/>
                <a:t>Occupational</a:t>
              </a:r>
              <a:r>
                <a:rPr lang="tr-TR" sz="2000" b="1" u="sng" dirty="0"/>
                <a:t> </a:t>
              </a:r>
              <a:r>
                <a:rPr lang="tr-TR" sz="2000" b="1" u="sng" dirty="0" err="1"/>
                <a:t>Health</a:t>
              </a:r>
              <a:r>
                <a:rPr lang="tr-TR" sz="2000" b="1" u="sng" dirty="0"/>
                <a:t> </a:t>
              </a:r>
              <a:r>
                <a:rPr lang="tr-TR" sz="2000" b="1" u="sng" dirty="0" err="1"/>
                <a:t>and</a:t>
              </a:r>
              <a:r>
                <a:rPr lang="tr-TR" sz="2000" b="1" u="sng" dirty="0"/>
                <a:t> </a:t>
              </a:r>
              <a:r>
                <a:rPr lang="tr-TR" sz="2000" b="1" u="sng" dirty="0" err="1" smtClean="0"/>
                <a:t>Safety</a:t>
              </a:r>
              <a:r>
                <a:rPr lang="tr-TR" sz="2000" b="1" u="sng" dirty="0" smtClean="0"/>
                <a:t> II </a:t>
              </a:r>
              <a:endParaRPr lang="tr-TR" sz="2000" b="1" u="sng" dirty="0"/>
            </a:p>
          </p:txBody>
        </p:sp>
      </p:grpSp>
      <p:sp>
        <p:nvSpPr>
          <p:cNvPr id="2" name="Date Placeholder 1">
            <a:extLst>
              <a:ext uri="{FF2B5EF4-FFF2-40B4-BE49-F238E27FC236}">
                <a16:creationId xmlns:a16="http://schemas.microsoft.com/office/drawing/2014/main" id="{DA31DAE3-D28A-82C2-4971-3B42844A6AA2}"/>
              </a:ext>
            </a:extLst>
          </p:cNvPr>
          <p:cNvSpPr>
            <a:spLocks noGrp="1"/>
          </p:cNvSpPr>
          <p:nvPr>
            <p:ph type="dt" sz="half" idx="10"/>
          </p:nvPr>
        </p:nvSpPr>
        <p:spPr>
          <a:xfrm>
            <a:off x="518572" y="5979900"/>
            <a:ext cx="1172576" cy="365125"/>
          </a:xfrm>
        </p:spPr>
        <p:txBody>
          <a:bodyPr/>
          <a:lstStyle/>
          <a:p>
            <a:fld id="{8B22AF48-50A8-4ACC-83B2-496B850B9254}" type="datetime10">
              <a:rPr lang="en-US" sz="2400" b="1" smtClean="0">
                <a:solidFill>
                  <a:schemeClr val="tx1"/>
                </a:solidFill>
              </a:rPr>
              <a:t>16:59</a:t>
            </a:fld>
            <a:endParaRPr lang="tr-TR" sz="2400" b="1" dirty="0">
              <a:solidFill>
                <a:schemeClr val="tx1"/>
              </a:solidFill>
            </a:endParaRPr>
          </a:p>
        </p:txBody>
      </p:sp>
      <p:sp>
        <p:nvSpPr>
          <p:cNvPr id="3" name="Dikdörtgen 2"/>
          <p:cNvSpPr/>
          <p:nvPr/>
        </p:nvSpPr>
        <p:spPr>
          <a:xfrm>
            <a:off x="582558" y="1413063"/>
            <a:ext cx="10972800" cy="4031873"/>
          </a:xfrm>
          <a:prstGeom prst="rect">
            <a:avLst/>
          </a:prstGeom>
        </p:spPr>
        <p:txBody>
          <a:bodyPr wrap="square">
            <a:spAutoFit/>
          </a:bodyPr>
          <a:lstStyle/>
          <a:p>
            <a:pPr marL="285750" indent="-285750">
              <a:buFont typeface="Wingdings" panose="05000000000000000000" pitchFamily="2" charset="2"/>
              <a:buChar char="ü"/>
            </a:pPr>
            <a:r>
              <a:rPr lang="en-US" sz="1600" i="1" dirty="0"/>
              <a:t>Occupational Safety and Health Law (No. 6331; 2012) </a:t>
            </a:r>
            <a:endParaRPr lang="tr-TR" sz="1600" i="1" dirty="0" smtClean="0"/>
          </a:p>
          <a:p>
            <a:pPr marL="285750" indent="-285750">
              <a:buFont typeface="Wingdings" panose="05000000000000000000" pitchFamily="2" charset="2"/>
              <a:buChar char="ü"/>
            </a:pPr>
            <a:endParaRPr lang="tr-TR" sz="1600" i="1" dirty="0"/>
          </a:p>
          <a:p>
            <a:r>
              <a:rPr lang="en-US" sz="1600" dirty="0" smtClean="0"/>
              <a:t>The </a:t>
            </a:r>
            <a:r>
              <a:rPr lang="en-US" sz="1600" dirty="0"/>
              <a:t>Occupational Safety and Health Law (No. 6331; 2012 (OSH Law) was published in the Official Gazette in 2012. Before 2012, occupational safety and health issues were regulated in the </a:t>
            </a:r>
            <a:r>
              <a:rPr lang="en-US" sz="1600" dirty="0" smtClean="0"/>
              <a:t>Labor </a:t>
            </a:r>
            <a:r>
              <a:rPr lang="en-US" sz="1600" dirty="0"/>
              <a:t>Law, related regulations and some other general laws. The OSH Law applies to all jobs and workplaces in both the public and private sector, regardless of their field of activities or number of workers, and covers all employees, interns, employers and their representatives. The Turkish Armed Forces, the Police Department and specific activities in civil </a:t>
            </a:r>
            <a:r>
              <a:rPr lang="en-US" sz="1600" dirty="0" err="1"/>
              <a:t>defence</a:t>
            </a:r>
            <a:r>
              <a:rPr lang="en-US" sz="1600" dirty="0"/>
              <a:t> services are not covered by the OSH Law. Furthermore, the OSH Law does not apply to domestic services, persons producing goods and services in their own name and on their own account, prisons and similar institutions. The OSH Law regulates the duties, authority, responsibilities, rights and obligations of employers and employees in order to ensure occupational safety and health in the workplace and to improve the existing safety and health conditions. The ultimate aim of the OSH Law is to prevent occupational diseases and accidents, and other physical and mental health problems of the workers related to work and the work environment. The OSH Law defines the main stakeholders namely employees, employers and the State, and their duties and responsibilities in working life. The Law also defines the basic terminology related to work life such as workplace, hazard, risk, occupational disease, occupational accident, prevention, safety and health unit, occupational safety and health professionals and their responsibilities. According to the OSH Law, the employer should perform risk assessment and has the responsibility of taking all necessary measures to ensure occupational safety and health. </a:t>
            </a:r>
          </a:p>
        </p:txBody>
      </p:sp>
    </p:spTree>
    <p:extLst>
      <p:ext uri="{BB962C8B-B14F-4D97-AF65-F5344CB8AC3E}">
        <p14:creationId xmlns:p14="http://schemas.microsoft.com/office/powerpoint/2010/main" val="23004348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4F80FCD9-6F6E-8C38-776D-E061987F0D62}"/>
              </a:ext>
            </a:extLst>
          </p:cNvPr>
          <p:cNvGrpSpPr/>
          <p:nvPr/>
        </p:nvGrpSpPr>
        <p:grpSpPr>
          <a:xfrm>
            <a:off x="228600" y="219075"/>
            <a:ext cx="11734800" cy="6419850"/>
            <a:chOff x="203755" y="143366"/>
            <a:chExt cx="11734800" cy="6419850"/>
          </a:xfrm>
        </p:grpSpPr>
        <p:sp>
          <p:nvSpPr>
            <p:cNvPr id="4" name="Rectangle 3">
              <a:extLst>
                <a:ext uri="{FF2B5EF4-FFF2-40B4-BE49-F238E27FC236}">
                  <a16:creationId xmlns:a16="http://schemas.microsoft.com/office/drawing/2014/main" id="{E7F73510-CE1C-7165-C8C4-9444DC4B9895}"/>
                </a:ext>
              </a:extLst>
            </p:cNvPr>
            <p:cNvSpPr/>
            <p:nvPr/>
          </p:nvSpPr>
          <p:spPr>
            <a:xfrm>
              <a:off x="203755" y="143366"/>
              <a:ext cx="11734800" cy="6419850"/>
            </a:xfrm>
            <a:prstGeom prst="rect">
              <a:avLst/>
            </a:prstGeom>
            <a:noFill/>
            <a:ln w="254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5" name="Picture 4">
              <a:extLst>
                <a:ext uri="{FF2B5EF4-FFF2-40B4-BE49-F238E27FC236}">
                  <a16:creationId xmlns:a16="http://schemas.microsoft.com/office/drawing/2014/main" id="{DDC51D5E-90AA-4CFF-EBB1-E46F15A650B3}"/>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10421922" y="5050116"/>
              <a:ext cx="1276350" cy="1276350"/>
            </a:xfrm>
            <a:prstGeom prst="rect">
              <a:avLst/>
            </a:prstGeom>
          </p:spPr>
        </p:pic>
        <p:sp>
          <p:nvSpPr>
            <p:cNvPr id="7" name="TextBox 6">
              <a:extLst>
                <a:ext uri="{FF2B5EF4-FFF2-40B4-BE49-F238E27FC236}">
                  <a16:creationId xmlns:a16="http://schemas.microsoft.com/office/drawing/2014/main" id="{4CB99B11-BEA2-20FC-B681-1D41A37D24E8}"/>
                </a:ext>
              </a:extLst>
            </p:cNvPr>
            <p:cNvSpPr txBox="1"/>
            <p:nvPr/>
          </p:nvSpPr>
          <p:spPr>
            <a:xfrm>
              <a:off x="493728" y="437266"/>
              <a:ext cx="3757336" cy="400110"/>
            </a:xfrm>
            <a:prstGeom prst="rect">
              <a:avLst/>
            </a:prstGeom>
            <a:noFill/>
          </p:spPr>
          <p:txBody>
            <a:bodyPr wrap="square" rtlCol="0">
              <a:spAutoFit/>
            </a:bodyPr>
            <a:lstStyle/>
            <a:p>
              <a:r>
                <a:rPr lang="tr-TR" sz="2000" b="1" u="sng" dirty="0" err="1"/>
                <a:t>Occupational</a:t>
              </a:r>
              <a:r>
                <a:rPr lang="tr-TR" sz="2000" b="1" u="sng" dirty="0"/>
                <a:t> </a:t>
              </a:r>
              <a:r>
                <a:rPr lang="tr-TR" sz="2000" b="1" u="sng" dirty="0" err="1"/>
                <a:t>Health</a:t>
              </a:r>
              <a:r>
                <a:rPr lang="tr-TR" sz="2000" b="1" u="sng" dirty="0"/>
                <a:t> </a:t>
              </a:r>
              <a:r>
                <a:rPr lang="tr-TR" sz="2000" b="1" u="sng" dirty="0" err="1"/>
                <a:t>and</a:t>
              </a:r>
              <a:r>
                <a:rPr lang="tr-TR" sz="2000" b="1" u="sng" dirty="0"/>
                <a:t> </a:t>
              </a:r>
              <a:r>
                <a:rPr lang="tr-TR" sz="2000" b="1" u="sng" dirty="0" err="1" smtClean="0"/>
                <a:t>Safety</a:t>
              </a:r>
              <a:r>
                <a:rPr lang="tr-TR" sz="2000" b="1" u="sng" dirty="0" smtClean="0"/>
                <a:t> II </a:t>
              </a:r>
              <a:endParaRPr lang="tr-TR" sz="2000" b="1" u="sng" dirty="0"/>
            </a:p>
          </p:txBody>
        </p:sp>
      </p:grpSp>
      <p:sp>
        <p:nvSpPr>
          <p:cNvPr id="2" name="Date Placeholder 1">
            <a:extLst>
              <a:ext uri="{FF2B5EF4-FFF2-40B4-BE49-F238E27FC236}">
                <a16:creationId xmlns:a16="http://schemas.microsoft.com/office/drawing/2014/main" id="{DA31DAE3-D28A-82C2-4971-3B42844A6AA2}"/>
              </a:ext>
            </a:extLst>
          </p:cNvPr>
          <p:cNvSpPr>
            <a:spLocks noGrp="1"/>
          </p:cNvSpPr>
          <p:nvPr>
            <p:ph type="dt" sz="half" idx="10"/>
          </p:nvPr>
        </p:nvSpPr>
        <p:spPr>
          <a:xfrm>
            <a:off x="518572" y="5979900"/>
            <a:ext cx="1172576" cy="365125"/>
          </a:xfrm>
        </p:spPr>
        <p:txBody>
          <a:bodyPr/>
          <a:lstStyle/>
          <a:p>
            <a:fld id="{8B22AF48-50A8-4ACC-83B2-496B850B9254}" type="datetime10">
              <a:rPr lang="en-US" sz="2400" b="1" smtClean="0">
                <a:solidFill>
                  <a:schemeClr val="tx1"/>
                </a:solidFill>
              </a:rPr>
              <a:t>16:59</a:t>
            </a:fld>
            <a:endParaRPr lang="tr-TR" sz="2400" b="1" dirty="0">
              <a:solidFill>
                <a:schemeClr val="tx1"/>
              </a:solidFill>
            </a:endParaRPr>
          </a:p>
        </p:txBody>
      </p:sp>
      <p:sp>
        <p:nvSpPr>
          <p:cNvPr id="3" name="Dikdörtgen 2"/>
          <p:cNvSpPr/>
          <p:nvPr/>
        </p:nvSpPr>
        <p:spPr>
          <a:xfrm>
            <a:off x="705493" y="1274564"/>
            <a:ext cx="10954871" cy="4308872"/>
          </a:xfrm>
          <a:prstGeom prst="rect">
            <a:avLst/>
          </a:prstGeom>
        </p:spPr>
        <p:txBody>
          <a:bodyPr wrap="square">
            <a:spAutoFit/>
          </a:bodyPr>
          <a:lstStyle/>
          <a:p>
            <a:r>
              <a:rPr lang="en-US" sz="1600" dirty="0"/>
              <a:t>Therefore the employer shall fulfil the responsibility of avoiding risks, evaluating risks </a:t>
            </a:r>
            <a:r>
              <a:rPr lang="en-US" sz="1600" dirty="0" smtClean="0"/>
              <a:t>which </a:t>
            </a:r>
            <a:r>
              <a:rPr lang="en-US" sz="1600" dirty="0"/>
              <a:t>cannot be avoided, combating the risk at its source, adapting the work and working conditions to the individual, adapting to technical progress, substituting dangerous substances or procedures with a non-dangerous or less dangerous ones, provide appropriate training and instructions to the workers, etc. </a:t>
            </a:r>
            <a:r>
              <a:rPr lang="tr-TR" sz="1600" dirty="0" smtClean="0"/>
              <a:t> </a:t>
            </a:r>
            <a:r>
              <a:rPr lang="en-US" sz="1600" dirty="0" smtClean="0"/>
              <a:t>Article </a:t>
            </a:r>
            <a:r>
              <a:rPr lang="en-US" sz="1600" dirty="0"/>
              <a:t>4 of the Law defines the duties, authority and responsibilities of the employer and workers. As per Article 4, the employer has a duty to ensure the safety and health of workers in every aspect related to work. In this respect the employer shall take the measures necessary for safety and health protection of workers, including provision of necessary organization, designating safety and health staff, informing and training of workers, carrying out risk assessment, implementing measures related to occupational safety and health in accordance with the legislation, etc. In case an employer enlists competent external services or persons, this shall not discharge him from his responsibilities in this area. Also the workers’ obligations in the field of safety and health at work shall not affect the principle of the responsibility of the employer. As indicated in Article 6 of the Law, in order to provide occupational safety and health services the employer shall designate workers as occupational safety expert, occupational physician and other health staff, meet the need for means of space and time to help designated people or organizations fulfil their duties, ensure cooperation and coordination among the occupational safety and health staff, etc. The OSH Law also regulates workers’ right to abstain from work in cases of serious or imminent danger. The OSH Law refers to secondary legislation to for a description of further details to ensure an effective implementation of the Law. Although the OSH Law covers civil servants as well; the obligation of recruiting occupational physicians and occupational safety </a:t>
            </a:r>
            <a:r>
              <a:rPr lang="tr-TR" sz="1600" dirty="0" err="1" smtClean="0"/>
              <a:t>inspectors</a:t>
            </a:r>
            <a:r>
              <a:rPr lang="en-US" sz="1600" dirty="0" smtClean="0"/>
              <a:t> </a:t>
            </a:r>
            <a:r>
              <a:rPr lang="en-US" sz="1600" dirty="0"/>
              <a:t>in the public sector was postponed </a:t>
            </a:r>
            <a:r>
              <a:rPr lang="tr-TR" sz="1600" dirty="0" err="1" smtClean="0"/>
              <a:t>until</a:t>
            </a:r>
            <a:r>
              <a:rPr lang="tr-TR" sz="1600" dirty="0" smtClean="0"/>
              <a:t> </a:t>
            </a:r>
            <a:r>
              <a:rPr lang="en-US" sz="1600" dirty="0" smtClean="0"/>
              <a:t>01/07/2016 </a:t>
            </a:r>
            <a:r>
              <a:rPr lang="en-US" sz="1600" dirty="0"/>
              <a:t>in accordance with the Law no. 6495 dated 12/07/2013</a:t>
            </a:r>
            <a:r>
              <a:rPr lang="en-US" dirty="0"/>
              <a:t>.</a:t>
            </a:r>
          </a:p>
        </p:txBody>
      </p:sp>
    </p:spTree>
    <p:extLst>
      <p:ext uri="{BB962C8B-B14F-4D97-AF65-F5344CB8AC3E}">
        <p14:creationId xmlns:p14="http://schemas.microsoft.com/office/powerpoint/2010/main" val="392083240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4F80FCD9-6F6E-8C38-776D-E061987F0D62}"/>
              </a:ext>
            </a:extLst>
          </p:cNvPr>
          <p:cNvGrpSpPr/>
          <p:nvPr/>
        </p:nvGrpSpPr>
        <p:grpSpPr>
          <a:xfrm>
            <a:off x="228600" y="219075"/>
            <a:ext cx="11734800" cy="6419850"/>
            <a:chOff x="203755" y="143366"/>
            <a:chExt cx="11734800" cy="6419850"/>
          </a:xfrm>
        </p:grpSpPr>
        <p:sp>
          <p:nvSpPr>
            <p:cNvPr id="4" name="Rectangle 3">
              <a:extLst>
                <a:ext uri="{FF2B5EF4-FFF2-40B4-BE49-F238E27FC236}">
                  <a16:creationId xmlns:a16="http://schemas.microsoft.com/office/drawing/2014/main" id="{E7F73510-CE1C-7165-C8C4-9444DC4B9895}"/>
                </a:ext>
              </a:extLst>
            </p:cNvPr>
            <p:cNvSpPr/>
            <p:nvPr/>
          </p:nvSpPr>
          <p:spPr>
            <a:xfrm>
              <a:off x="203755" y="143366"/>
              <a:ext cx="11734800" cy="6419850"/>
            </a:xfrm>
            <a:prstGeom prst="rect">
              <a:avLst/>
            </a:prstGeom>
            <a:noFill/>
            <a:ln w="254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5" name="Picture 4">
              <a:extLst>
                <a:ext uri="{FF2B5EF4-FFF2-40B4-BE49-F238E27FC236}">
                  <a16:creationId xmlns:a16="http://schemas.microsoft.com/office/drawing/2014/main" id="{DDC51D5E-90AA-4CFF-EBB1-E46F15A650B3}"/>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10421922" y="5050116"/>
              <a:ext cx="1276350" cy="1276350"/>
            </a:xfrm>
            <a:prstGeom prst="rect">
              <a:avLst/>
            </a:prstGeom>
          </p:spPr>
        </p:pic>
        <p:sp>
          <p:nvSpPr>
            <p:cNvPr id="7" name="TextBox 6">
              <a:extLst>
                <a:ext uri="{FF2B5EF4-FFF2-40B4-BE49-F238E27FC236}">
                  <a16:creationId xmlns:a16="http://schemas.microsoft.com/office/drawing/2014/main" id="{4CB99B11-BEA2-20FC-B681-1D41A37D24E8}"/>
                </a:ext>
              </a:extLst>
            </p:cNvPr>
            <p:cNvSpPr txBox="1"/>
            <p:nvPr/>
          </p:nvSpPr>
          <p:spPr>
            <a:xfrm>
              <a:off x="493728" y="437266"/>
              <a:ext cx="3757336" cy="400110"/>
            </a:xfrm>
            <a:prstGeom prst="rect">
              <a:avLst/>
            </a:prstGeom>
            <a:noFill/>
          </p:spPr>
          <p:txBody>
            <a:bodyPr wrap="square" rtlCol="0">
              <a:spAutoFit/>
            </a:bodyPr>
            <a:lstStyle/>
            <a:p>
              <a:r>
                <a:rPr lang="tr-TR" sz="2000" b="1" u="sng" dirty="0" err="1"/>
                <a:t>Occupational</a:t>
              </a:r>
              <a:r>
                <a:rPr lang="tr-TR" sz="2000" b="1" u="sng" dirty="0"/>
                <a:t> </a:t>
              </a:r>
              <a:r>
                <a:rPr lang="tr-TR" sz="2000" b="1" u="sng" dirty="0" err="1"/>
                <a:t>Health</a:t>
              </a:r>
              <a:r>
                <a:rPr lang="tr-TR" sz="2000" b="1" u="sng" dirty="0"/>
                <a:t> </a:t>
              </a:r>
              <a:r>
                <a:rPr lang="tr-TR" sz="2000" b="1" u="sng" dirty="0" err="1"/>
                <a:t>and</a:t>
              </a:r>
              <a:r>
                <a:rPr lang="tr-TR" sz="2000" b="1" u="sng" dirty="0"/>
                <a:t> </a:t>
              </a:r>
              <a:r>
                <a:rPr lang="tr-TR" sz="2000" b="1" u="sng" dirty="0" err="1" smtClean="0"/>
                <a:t>Safety</a:t>
              </a:r>
              <a:r>
                <a:rPr lang="tr-TR" sz="2000" b="1" u="sng" dirty="0" smtClean="0"/>
                <a:t> II </a:t>
              </a:r>
              <a:endParaRPr lang="tr-TR" sz="2000" b="1" u="sng" dirty="0"/>
            </a:p>
          </p:txBody>
        </p:sp>
      </p:grpSp>
      <p:sp>
        <p:nvSpPr>
          <p:cNvPr id="2" name="Date Placeholder 1">
            <a:extLst>
              <a:ext uri="{FF2B5EF4-FFF2-40B4-BE49-F238E27FC236}">
                <a16:creationId xmlns:a16="http://schemas.microsoft.com/office/drawing/2014/main" id="{DA31DAE3-D28A-82C2-4971-3B42844A6AA2}"/>
              </a:ext>
            </a:extLst>
          </p:cNvPr>
          <p:cNvSpPr>
            <a:spLocks noGrp="1"/>
          </p:cNvSpPr>
          <p:nvPr>
            <p:ph type="dt" sz="half" idx="10"/>
          </p:nvPr>
        </p:nvSpPr>
        <p:spPr>
          <a:xfrm>
            <a:off x="518572" y="5979900"/>
            <a:ext cx="1172576" cy="365125"/>
          </a:xfrm>
        </p:spPr>
        <p:txBody>
          <a:bodyPr/>
          <a:lstStyle/>
          <a:p>
            <a:fld id="{8B22AF48-50A8-4ACC-83B2-496B850B9254}" type="datetime10">
              <a:rPr lang="en-US" sz="2400" b="1" smtClean="0">
                <a:solidFill>
                  <a:schemeClr val="tx1"/>
                </a:solidFill>
              </a:rPr>
              <a:t>16:59</a:t>
            </a:fld>
            <a:endParaRPr lang="tr-TR" sz="2400" b="1" dirty="0">
              <a:solidFill>
                <a:schemeClr val="tx1"/>
              </a:solidFill>
            </a:endParaRPr>
          </a:p>
        </p:txBody>
      </p:sp>
      <p:pic>
        <p:nvPicPr>
          <p:cNvPr id="1026" name="Picture 2" descr="https://ars.els-cdn.com/content/image/1-s2.0-S2093791120303115-gr1_lrg.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43565" y="1206985"/>
            <a:ext cx="6711961" cy="4709701"/>
          </a:xfrm>
          <a:prstGeom prst="rect">
            <a:avLst/>
          </a:prstGeom>
          <a:noFill/>
          <a:extLst>
            <a:ext uri="{909E8E84-426E-40DD-AFC4-6F175D3DCCD1}">
              <a14:hiddenFill xmlns:a14="http://schemas.microsoft.com/office/drawing/2010/main">
                <a:solidFill>
                  <a:srgbClr val="FFFFFF"/>
                </a:solidFill>
              </a14:hiddenFill>
            </a:ext>
          </a:extLst>
        </p:spPr>
      </p:pic>
      <p:sp>
        <p:nvSpPr>
          <p:cNvPr id="3" name="Metin kutusu 2"/>
          <p:cNvSpPr txBox="1"/>
          <p:nvPr/>
        </p:nvSpPr>
        <p:spPr>
          <a:xfrm>
            <a:off x="8355105" y="3429000"/>
            <a:ext cx="3263153" cy="1200329"/>
          </a:xfrm>
          <a:prstGeom prst="rect">
            <a:avLst/>
          </a:prstGeom>
          <a:noFill/>
        </p:spPr>
        <p:txBody>
          <a:bodyPr wrap="square" rtlCol="0">
            <a:spAutoFit/>
          </a:bodyPr>
          <a:lstStyle/>
          <a:p>
            <a:r>
              <a:rPr lang="tr-TR" b="1" dirty="0" smtClean="0"/>
              <a:t>Adaptation of </a:t>
            </a:r>
            <a:r>
              <a:rPr lang="tr-TR" b="1" dirty="0" err="1" smtClean="0"/>
              <a:t>Obligations</a:t>
            </a:r>
            <a:r>
              <a:rPr lang="tr-TR" b="1" dirty="0" smtClean="0"/>
              <a:t> of </a:t>
            </a:r>
            <a:r>
              <a:rPr lang="tr-TR" b="1" dirty="0" err="1" smtClean="0"/>
              <a:t>the</a:t>
            </a:r>
            <a:r>
              <a:rPr lang="tr-TR" b="1" dirty="0" smtClean="0"/>
              <a:t> </a:t>
            </a:r>
            <a:r>
              <a:rPr lang="tr-TR" b="1" dirty="0" err="1" smtClean="0"/>
              <a:t>Occupational</a:t>
            </a:r>
            <a:r>
              <a:rPr lang="tr-TR" b="1" dirty="0" smtClean="0"/>
              <a:t> </a:t>
            </a:r>
            <a:r>
              <a:rPr lang="tr-TR" b="1" dirty="0" err="1" smtClean="0"/>
              <a:t>Health</a:t>
            </a:r>
            <a:r>
              <a:rPr lang="tr-TR" b="1" dirty="0" smtClean="0"/>
              <a:t> </a:t>
            </a:r>
            <a:r>
              <a:rPr lang="tr-TR" b="1" dirty="0" err="1" smtClean="0"/>
              <a:t>and</a:t>
            </a:r>
            <a:r>
              <a:rPr lang="tr-TR" b="1" dirty="0" smtClean="0"/>
              <a:t> </a:t>
            </a:r>
            <a:r>
              <a:rPr lang="tr-TR" b="1" dirty="0" err="1" smtClean="0"/>
              <a:t>Safety</a:t>
            </a:r>
            <a:r>
              <a:rPr lang="tr-TR" b="1" dirty="0" smtClean="0"/>
              <a:t> </a:t>
            </a:r>
            <a:r>
              <a:rPr lang="tr-TR" b="1" dirty="0" err="1" smtClean="0"/>
              <a:t>Law</a:t>
            </a:r>
            <a:r>
              <a:rPr lang="tr-TR" b="1" dirty="0" smtClean="0"/>
              <a:t> </a:t>
            </a:r>
            <a:r>
              <a:rPr lang="tr-TR" b="1" dirty="0" err="1" smtClean="0"/>
              <a:t>no</a:t>
            </a:r>
            <a:r>
              <a:rPr lang="tr-TR" b="1" dirty="0" smtClean="0"/>
              <a:t> 6331 </a:t>
            </a:r>
            <a:r>
              <a:rPr lang="tr-TR" b="1" dirty="0" err="1" smtClean="0"/>
              <a:t>to</a:t>
            </a:r>
            <a:r>
              <a:rPr lang="tr-TR" b="1" dirty="0" smtClean="0"/>
              <a:t> PDCA (Plan-Do-</a:t>
            </a:r>
            <a:r>
              <a:rPr lang="tr-TR" b="1" dirty="0" err="1" smtClean="0"/>
              <a:t>Check</a:t>
            </a:r>
            <a:r>
              <a:rPr lang="tr-TR" b="1" dirty="0" smtClean="0"/>
              <a:t>-</a:t>
            </a:r>
            <a:r>
              <a:rPr lang="tr-TR" b="1" dirty="0" err="1" smtClean="0"/>
              <a:t>Act</a:t>
            </a:r>
            <a:r>
              <a:rPr lang="tr-TR" b="1" dirty="0" smtClean="0"/>
              <a:t>) </a:t>
            </a:r>
            <a:r>
              <a:rPr lang="tr-TR" b="1" dirty="0" err="1" smtClean="0"/>
              <a:t>Methodology</a:t>
            </a:r>
            <a:endParaRPr lang="en-US" b="1" dirty="0"/>
          </a:p>
        </p:txBody>
      </p:sp>
    </p:spTree>
    <p:extLst>
      <p:ext uri="{BB962C8B-B14F-4D97-AF65-F5344CB8AC3E}">
        <p14:creationId xmlns:p14="http://schemas.microsoft.com/office/powerpoint/2010/main" val="397757612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4F80FCD9-6F6E-8C38-776D-E061987F0D62}"/>
              </a:ext>
            </a:extLst>
          </p:cNvPr>
          <p:cNvGrpSpPr/>
          <p:nvPr/>
        </p:nvGrpSpPr>
        <p:grpSpPr>
          <a:xfrm>
            <a:off x="228600" y="219075"/>
            <a:ext cx="11734800" cy="6419850"/>
            <a:chOff x="203755" y="143366"/>
            <a:chExt cx="11734800" cy="6419850"/>
          </a:xfrm>
        </p:grpSpPr>
        <p:sp>
          <p:nvSpPr>
            <p:cNvPr id="4" name="Rectangle 3">
              <a:extLst>
                <a:ext uri="{FF2B5EF4-FFF2-40B4-BE49-F238E27FC236}">
                  <a16:creationId xmlns:a16="http://schemas.microsoft.com/office/drawing/2014/main" id="{E7F73510-CE1C-7165-C8C4-9444DC4B9895}"/>
                </a:ext>
              </a:extLst>
            </p:cNvPr>
            <p:cNvSpPr/>
            <p:nvPr/>
          </p:nvSpPr>
          <p:spPr>
            <a:xfrm>
              <a:off x="203755" y="143366"/>
              <a:ext cx="11734800" cy="6419850"/>
            </a:xfrm>
            <a:prstGeom prst="rect">
              <a:avLst/>
            </a:prstGeom>
            <a:noFill/>
            <a:ln w="254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5" name="Picture 4">
              <a:extLst>
                <a:ext uri="{FF2B5EF4-FFF2-40B4-BE49-F238E27FC236}">
                  <a16:creationId xmlns:a16="http://schemas.microsoft.com/office/drawing/2014/main" id="{DDC51D5E-90AA-4CFF-EBB1-E46F15A650B3}"/>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10421922" y="5050116"/>
              <a:ext cx="1276350" cy="1276350"/>
            </a:xfrm>
            <a:prstGeom prst="rect">
              <a:avLst/>
            </a:prstGeom>
          </p:spPr>
        </p:pic>
        <p:sp>
          <p:nvSpPr>
            <p:cNvPr id="7" name="TextBox 6">
              <a:extLst>
                <a:ext uri="{FF2B5EF4-FFF2-40B4-BE49-F238E27FC236}">
                  <a16:creationId xmlns:a16="http://schemas.microsoft.com/office/drawing/2014/main" id="{4CB99B11-BEA2-20FC-B681-1D41A37D24E8}"/>
                </a:ext>
              </a:extLst>
            </p:cNvPr>
            <p:cNvSpPr txBox="1"/>
            <p:nvPr/>
          </p:nvSpPr>
          <p:spPr>
            <a:xfrm>
              <a:off x="493728" y="437266"/>
              <a:ext cx="3757336" cy="400110"/>
            </a:xfrm>
            <a:prstGeom prst="rect">
              <a:avLst/>
            </a:prstGeom>
            <a:noFill/>
          </p:spPr>
          <p:txBody>
            <a:bodyPr wrap="square" rtlCol="0">
              <a:spAutoFit/>
            </a:bodyPr>
            <a:lstStyle/>
            <a:p>
              <a:r>
                <a:rPr lang="tr-TR" sz="2000" b="1" u="sng" dirty="0" err="1"/>
                <a:t>Occupational</a:t>
              </a:r>
              <a:r>
                <a:rPr lang="tr-TR" sz="2000" b="1" u="sng" dirty="0"/>
                <a:t> </a:t>
              </a:r>
              <a:r>
                <a:rPr lang="tr-TR" sz="2000" b="1" u="sng" dirty="0" err="1"/>
                <a:t>Health</a:t>
              </a:r>
              <a:r>
                <a:rPr lang="tr-TR" sz="2000" b="1" u="sng" dirty="0"/>
                <a:t> </a:t>
              </a:r>
              <a:r>
                <a:rPr lang="tr-TR" sz="2000" b="1" u="sng" dirty="0" err="1"/>
                <a:t>and</a:t>
              </a:r>
              <a:r>
                <a:rPr lang="tr-TR" sz="2000" b="1" u="sng" dirty="0"/>
                <a:t> </a:t>
              </a:r>
              <a:r>
                <a:rPr lang="tr-TR" sz="2000" b="1" u="sng" dirty="0" err="1" smtClean="0"/>
                <a:t>Safety</a:t>
              </a:r>
              <a:r>
                <a:rPr lang="tr-TR" sz="2000" b="1" u="sng" dirty="0" smtClean="0"/>
                <a:t> II </a:t>
              </a:r>
              <a:endParaRPr lang="tr-TR" sz="2000" b="1" u="sng" dirty="0"/>
            </a:p>
          </p:txBody>
        </p:sp>
      </p:grpSp>
      <p:sp>
        <p:nvSpPr>
          <p:cNvPr id="2" name="Date Placeholder 1">
            <a:extLst>
              <a:ext uri="{FF2B5EF4-FFF2-40B4-BE49-F238E27FC236}">
                <a16:creationId xmlns:a16="http://schemas.microsoft.com/office/drawing/2014/main" id="{DA31DAE3-D28A-82C2-4971-3B42844A6AA2}"/>
              </a:ext>
            </a:extLst>
          </p:cNvPr>
          <p:cNvSpPr>
            <a:spLocks noGrp="1"/>
          </p:cNvSpPr>
          <p:nvPr>
            <p:ph type="dt" sz="half" idx="10"/>
          </p:nvPr>
        </p:nvSpPr>
        <p:spPr>
          <a:xfrm>
            <a:off x="518572" y="5979900"/>
            <a:ext cx="1172576" cy="365125"/>
          </a:xfrm>
        </p:spPr>
        <p:txBody>
          <a:bodyPr/>
          <a:lstStyle/>
          <a:p>
            <a:fld id="{8B22AF48-50A8-4ACC-83B2-496B850B9254}" type="datetime10">
              <a:rPr lang="en-US" sz="2400" b="1" smtClean="0">
                <a:solidFill>
                  <a:schemeClr val="tx1"/>
                </a:solidFill>
              </a:rPr>
              <a:t>16:59</a:t>
            </a:fld>
            <a:endParaRPr lang="tr-TR" sz="2400" b="1" dirty="0">
              <a:solidFill>
                <a:schemeClr val="tx1"/>
              </a:solidFill>
            </a:endParaRPr>
          </a:p>
        </p:txBody>
      </p:sp>
    </p:spTree>
    <p:extLst>
      <p:ext uri="{BB962C8B-B14F-4D97-AF65-F5344CB8AC3E}">
        <p14:creationId xmlns:p14="http://schemas.microsoft.com/office/powerpoint/2010/main" val="119538526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4F80FCD9-6F6E-8C38-776D-E061987F0D62}"/>
              </a:ext>
            </a:extLst>
          </p:cNvPr>
          <p:cNvGrpSpPr/>
          <p:nvPr/>
        </p:nvGrpSpPr>
        <p:grpSpPr>
          <a:xfrm>
            <a:off x="228600" y="219075"/>
            <a:ext cx="11734800" cy="6419850"/>
            <a:chOff x="203755" y="143366"/>
            <a:chExt cx="11734800" cy="6419850"/>
          </a:xfrm>
        </p:grpSpPr>
        <p:sp>
          <p:nvSpPr>
            <p:cNvPr id="4" name="Rectangle 3">
              <a:extLst>
                <a:ext uri="{FF2B5EF4-FFF2-40B4-BE49-F238E27FC236}">
                  <a16:creationId xmlns:a16="http://schemas.microsoft.com/office/drawing/2014/main" id="{E7F73510-CE1C-7165-C8C4-9444DC4B9895}"/>
                </a:ext>
              </a:extLst>
            </p:cNvPr>
            <p:cNvSpPr/>
            <p:nvPr/>
          </p:nvSpPr>
          <p:spPr>
            <a:xfrm>
              <a:off x="203755" y="143366"/>
              <a:ext cx="11734800" cy="6419850"/>
            </a:xfrm>
            <a:prstGeom prst="rect">
              <a:avLst/>
            </a:prstGeom>
            <a:noFill/>
            <a:ln w="254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5" name="Picture 4">
              <a:extLst>
                <a:ext uri="{FF2B5EF4-FFF2-40B4-BE49-F238E27FC236}">
                  <a16:creationId xmlns:a16="http://schemas.microsoft.com/office/drawing/2014/main" id="{DDC51D5E-90AA-4CFF-EBB1-E46F15A650B3}"/>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10421922" y="5050116"/>
              <a:ext cx="1276350" cy="1276350"/>
            </a:xfrm>
            <a:prstGeom prst="rect">
              <a:avLst/>
            </a:prstGeom>
          </p:spPr>
        </p:pic>
        <p:sp>
          <p:nvSpPr>
            <p:cNvPr id="7" name="TextBox 6">
              <a:extLst>
                <a:ext uri="{FF2B5EF4-FFF2-40B4-BE49-F238E27FC236}">
                  <a16:creationId xmlns:a16="http://schemas.microsoft.com/office/drawing/2014/main" id="{4CB99B11-BEA2-20FC-B681-1D41A37D24E8}"/>
                </a:ext>
              </a:extLst>
            </p:cNvPr>
            <p:cNvSpPr txBox="1"/>
            <p:nvPr/>
          </p:nvSpPr>
          <p:spPr>
            <a:xfrm>
              <a:off x="493728" y="437266"/>
              <a:ext cx="3757336" cy="400110"/>
            </a:xfrm>
            <a:prstGeom prst="rect">
              <a:avLst/>
            </a:prstGeom>
            <a:noFill/>
          </p:spPr>
          <p:txBody>
            <a:bodyPr wrap="square" rtlCol="0">
              <a:spAutoFit/>
            </a:bodyPr>
            <a:lstStyle/>
            <a:p>
              <a:r>
                <a:rPr lang="tr-TR" sz="2000" b="1" u="sng" dirty="0" err="1"/>
                <a:t>Occupational</a:t>
              </a:r>
              <a:r>
                <a:rPr lang="tr-TR" sz="2000" b="1" u="sng" dirty="0"/>
                <a:t> </a:t>
              </a:r>
              <a:r>
                <a:rPr lang="tr-TR" sz="2000" b="1" u="sng" dirty="0" err="1"/>
                <a:t>Health</a:t>
              </a:r>
              <a:r>
                <a:rPr lang="tr-TR" sz="2000" b="1" u="sng" dirty="0"/>
                <a:t> </a:t>
              </a:r>
              <a:r>
                <a:rPr lang="tr-TR" sz="2000" b="1" u="sng" dirty="0" err="1"/>
                <a:t>and</a:t>
              </a:r>
              <a:r>
                <a:rPr lang="tr-TR" sz="2000" b="1" u="sng" dirty="0"/>
                <a:t> </a:t>
              </a:r>
              <a:r>
                <a:rPr lang="tr-TR" sz="2000" b="1" u="sng" dirty="0" err="1" smtClean="0"/>
                <a:t>Safety</a:t>
              </a:r>
              <a:r>
                <a:rPr lang="tr-TR" sz="2000" b="1" u="sng" dirty="0" smtClean="0"/>
                <a:t> II </a:t>
              </a:r>
              <a:endParaRPr lang="tr-TR" sz="2000" b="1" u="sng" dirty="0"/>
            </a:p>
          </p:txBody>
        </p:sp>
      </p:grpSp>
      <p:sp>
        <p:nvSpPr>
          <p:cNvPr id="2" name="Date Placeholder 1">
            <a:extLst>
              <a:ext uri="{FF2B5EF4-FFF2-40B4-BE49-F238E27FC236}">
                <a16:creationId xmlns:a16="http://schemas.microsoft.com/office/drawing/2014/main" id="{DA31DAE3-D28A-82C2-4971-3B42844A6AA2}"/>
              </a:ext>
            </a:extLst>
          </p:cNvPr>
          <p:cNvSpPr>
            <a:spLocks noGrp="1"/>
          </p:cNvSpPr>
          <p:nvPr>
            <p:ph type="dt" sz="half" idx="10"/>
          </p:nvPr>
        </p:nvSpPr>
        <p:spPr>
          <a:xfrm>
            <a:off x="518572" y="5979900"/>
            <a:ext cx="1172576" cy="365125"/>
          </a:xfrm>
        </p:spPr>
        <p:txBody>
          <a:bodyPr/>
          <a:lstStyle/>
          <a:p>
            <a:fld id="{8B22AF48-50A8-4ACC-83B2-496B850B9254}" type="datetime10">
              <a:rPr lang="en-US" sz="2400" b="1" smtClean="0">
                <a:solidFill>
                  <a:schemeClr val="tx1"/>
                </a:solidFill>
              </a:rPr>
              <a:t>16:59</a:t>
            </a:fld>
            <a:endParaRPr lang="tr-TR" sz="2400" b="1" dirty="0">
              <a:solidFill>
                <a:schemeClr val="tx1"/>
              </a:solidFill>
            </a:endParaRPr>
          </a:p>
        </p:txBody>
      </p:sp>
    </p:spTree>
    <p:extLst>
      <p:ext uri="{BB962C8B-B14F-4D97-AF65-F5344CB8AC3E}">
        <p14:creationId xmlns:p14="http://schemas.microsoft.com/office/powerpoint/2010/main" val="52579970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4F80FCD9-6F6E-8C38-776D-E061987F0D62}"/>
              </a:ext>
            </a:extLst>
          </p:cNvPr>
          <p:cNvGrpSpPr/>
          <p:nvPr/>
        </p:nvGrpSpPr>
        <p:grpSpPr>
          <a:xfrm>
            <a:off x="228600" y="219075"/>
            <a:ext cx="11734800" cy="6419850"/>
            <a:chOff x="203755" y="143366"/>
            <a:chExt cx="11734800" cy="6419850"/>
          </a:xfrm>
        </p:grpSpPr>
        <p:sp>
          <p:nvSpPr>
            <p:cNvPr id="4" name="Rectangle 3">
              <a:extLst>
                <a:ext uri="{FF2B5EF4-FFF2-40B4-BE49-F238E27FC236}">
                  <a16:creationId xmlns:a16="http://schemas.microsoft.com/office/drawing/2014/main" id="{E7F73510-CE1C-7165-C8C4-9444DC4B9895}"/>
                </a:ext>
              </a:extLst>
            </p:cNvPr>
            <p:cNvSpPr/>
            <p:nvPr/>
          </p:nvSpPr>
          <p:spPr>
            <a:xfrm>
              <a:off x="203755" y="143366"/>
              <a:ext cx="11734800" cy="6419850"/>
            </a:xfrm>
            <a:prstGeom prst="rect">
              <a:avLst/>
            </a:prstGeom>
            <a:noFill/>
            <a:ln w="254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5" name="Picture 4">
              <a:extLst>
                <a:ext uri="{FF2B5EF4-FFF2-40B4-BE49-F238E27FC236}">
                  <a16:creationId xmlns:a16="http://schemas.microsoft.com/office/drawing/2014/main" id="{DDC51D5E-90AA-4CFF-EBB1-E46F15A650B3}"/>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10421922" y="5050116"/>
              <a:ext cx="1276350" cy="1276350"/>
            </a:xfrm>
            <a:prstGeom prst="rect">
              <a:avLst/>
            </a:prstGeom>
          </p:spPr>
        </p:pic>
        <p:sp>
          <p:nvSpPr>
            <p:cNvPr id="7" name="TextBox 6">
              <a:extLst>
                <a:ext uri="{FF2B5EF4-FFF2-40B4-BE49-F238E27FC236}">
                  <a16:creationId xmlns:a16="http://schemas.microsoft.com/office/drawing/2014/main" id="{4CB99B11-BEA2-20FC-B681-1D41A37D24E8}"/>
                </a:ext>
              </a:extLst>
            </p:cNvPr>
            <p:cNvSpPr txBox="1"/>
            <p:nvPr/>
          </p:nvSpPr>
          <p:spPr>
            <a:xfrm>
              <a:off x="493728" y="437266"/>
              <a:ext cx="3757336" cy="400110"/>
            </a:xfrm>
            <a:prstGeom prst="rect">
              <a:avLst/>
            </a:prstGeom>
            <a:noFill/>
          </p:spPr>
          <p:txBody>
            <a:bodyPr wrap="square" rtlCol="0">
              <a:spAutoFit/>
            </a:bodyPr>
            <a:lstStyle/>
            <a:p>
              <a:r>
                <a:rPr lang="tr-TR" sz="2000" b="1" u="sng" dirty="0" err="1"/>
                <a:t>Occupational</a:t>
              </a:r>
              <a:r>
                <a:rPr lang="tr-TR" sz="2000" b="1" u="sng" dirty="0"/>
                <a:t> </a:t>
              </a:r>
              <a:r>
                <a:rPr lang="tr-TR" sz="2000" b="1" u="sng" dirty="0" err="1"/>
                <a:t>Health</a:t>
              </a:r>
              <a:r>
                <a:rPr lang="tr-TR" sz="2000" b="1" u="sng" dirty="0"/>
                <a:t> </a:t>
              </a:r>
              <a:r>
                <a:rPr lang="tr-TR" sz="2000" b="1" u="sng" dirty="0" err="1"/>
                <a:t>and</a:t>
              </a:r>
              <a:r>
                <a:rPr lang="tr-TR" sz="2000" b="1" u="sng" dirty="0"/>
                <a:t> </a:t>
              </a:r>
              <a:r>
                <a:rPr lang="tr-TR" sz="2000" b="1" u="sng" dirty="0" err="1" smtClean="0"/>
                <a:t>Safety</a:t>
              </a:r>
              <a:r>
                <a:rPr lang="tr-TR" sz="2000" b="1" u="sng" dirty="0" smtClean="0"/>
                <a:t> II </a:t>
              </a:r>
              <a:endParaRPr lang="tr-TR" sz="2000" b="1" u="sng" dirty="0"/>
            </a:p>
          </p:txBody>
        </p:sp>
      </p:grpSp>
      <p:sp>
        <p:nvSpPr>
          <p:cNvPr id="2" name="Date Placeholder 1">
            <a:extLst>
              <a:ext uri="{FF2B5EF4-FFF2-40B4-BE49-F238E27FC236}">
                <a16:creationId xmlns:a16="http://schemas.microsoft.com/office/drawing/2014/main" id="{DA31DAE3-D28A-82C2-4971-3B42844A6AA2}"/>
              </a:ext>
            </a:extLst>
          </p:cNvPr>
          <p:cNvSpPr>
            <a:spLocks noGrp="1"/>
          </p:cNvSpPr>
          <p:nvPr>
            <p:ph type="dt" sz="half" idx="10"/>
          </p:nvPr>
        </p:nvSpPr>
        <p:spPr>
          <a:xfrm>
            <a:off x="518572" y="5979900"/>
            <a:ext cx="1172576" cy="365125"/>
          </a:xfrm>
        </p:spPr>
        <p:txBody>
          <a:bodyPr/>
          <a:lstStyle/>
          <a:p>
            <a:fld id="{8B22AF48-50A8-4ACC-83B2-496B850B9254}" type="datetime10">
              <a:rPr lang="en-US" sz="2400" b="1" smtClean="0">
                <a:solidFill>
                  <a:schemeClr val="tx1"/>
                </a:solidFill>
              </a:rPr>
              <a:t>16:59</a:t>
            </a:fld>
            <a:endParaRPr lang="tr-TR" sz="2400" b="1" dirty="0">
              <a:solidFill>
                <a:schemeClr val="tx1"/>
              </a:solidFill>
            </a:endParaRPr>
          </a:p>
        </p:txBody>
      </p:sp>
    </p:spTree>
    <p:extLst>
      <p:ext uri="{BB962C8B-B14F-4D97-AF65-F5344CB8AC3E}">
        <p14:creationId xmlns:p14="http://schemas.microsoft.com/office/powerpoint/2010/main" val="369485789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4F80FCD9-6F6E-8C38-776D-E061987F0D62}"/>
              </a:ext>
            </a:extLst>
          </p:cNvPr>
          <p:cNvGrpSpPr/>
          <p:nvPr/>
        </p:nvGrpSpPr>
        <p:grpSpPr>
          <a:xfrm>
            <a:off x="228600" y="219075"/>
            <a:ext cx="11734800" cy="6419850"/>
            <a:chOff x="203755" y="143366"/>
            <a:chExt cx="11734800" cy="6419850"/>
          </a:xfrm>
        </p:grpSpPr>
        <p:sp>
          <p:nvSpPr>
            <p:cNvPr id="4" name="Rectangle 3">
              <a:extLst>
                <a:ext uri="{FF2B5EF4-FFF2-40B4-BE49-F238E27FC236}">
                  <a16:creationId xmlns:a16="http://schemas.microsoft.com/office/drawing/2014/main" id="{E7F73510-CE1C-7165-C8C4-9444DC4B9895}"/>
                </a:ext>
              </a:extLst>
            </p:cNvPr>
            <p:cNvSpPr/>
            <p:nvPr/>
          </p:nvSpPr>
          <p:spPr>
            <a:xfrm>
              <a:off x="203755" y="143366"/>
              <a:ext cx="11734800" cy="6419850"/>
            </a:xfrm>
            <a:prstGeom prst="rect">
              <a:avLst/>
            </a:prstGeom>
            <a:noFill/>
            <a:ln w="254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5" name="Picture 4">
              <a:extLst>
                <a:ext uri="{FF2B5EF4-FFF2-40B4-BE49-F238E27FC236}">
                  <a16:creationId xmlns:a16="http://schemas.microsoft.com/office/drawing/2014/main" id="{DDC51D5E-90AA-4CFF-EBB1-E46F15A650B3}"/>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10421922" y="5050116"/>
              <a:ext cx="1276350" cy="1276350"/>
            </a:xfrm>
            <a:prstGeom prst="rect">
              <a:avLst/>
            </a:prstGeom>
          </p:spPr>
        </p:pic>
        <p:sp>
          <p:nvSpPr>
            <p:cNvPr id="7" name="TextBox 6">
              <a:extLst>
                <a:ext uri="{FF2B5EF4-FFF2-40B4-BE49-F238E27FC236}">
                  <a16:creationId xmlns:a16="http://schemas.microsoft.com/office/drawing/2014/main" id="{4CB99B11-BEA2-20FC-B681-1D41A37D24E8}"/>
                </a:ext>
              </a:extLst>
            </p:cNvPr>
            <p:cNvSpPr txBox="1"/>
            <p:nvPr/>
          </p:nvSpPr>
          <p:spPr>
            <a:xfrm>
              <a:off x="493728" y="437266"/>
              <a:ext cx="3757336" cy="400110"/>
            </a:xfrm>
            <a:prstGeom prst="rect">
              <a:avLst/>
            </a:prstGeom>
            <a:noFill/>
          </p:spPr>
          <p:txBody>
            <a:bodyPr wrap="square" rtlCol="0">
              <a:spAutoFit/>
            </a:bodyPr>
            <a:lstStyle/>
            <a:p>
              <a:r>
                <a:rPr lang="tr-TR" sz="2000" b="1" u="sng" dirty="0" err="1"/>
                <a:t>Occupational</a:t>
              </a:r>
              <a:r>
                <a:rPr lang="tr-TR" sz="2000" b="1" u="sng" dirty="0"/>
                <a:t> </a:t>
              </a:r>
              <a:r>
                <a:rPr lang="tr-TR" sz="2000" b="1" u="sng" dirty="0" err="1"/>
                <a:t>Health</a:t>
              </a:r>
              <a:r>
                <a:rPr lang="tr-TR" sz="2000" b="1" u="sng" dirty="0"/>
                <a:t> </a:t>
              </a:r>
              <a:r>
                <a:rPr lang="tr-TR" sz="2000" b="1" u="sng" dirty="0" err="1"/>
                <a:t>and</a:t>
              </a:r>
              <a:r>
                <a:rPr lang="tr-TR" sz="2000" b="1" u="sng" dirty="0"/>
                <a:t> </a:t>
              </a:r>
              <a:r>
                <a:rPr lang="tr-TR" sz="2000" b="1" u="sng" dirty="0" err="1" smtClean="0"/>
                <a:t>Safety</a:t>
              </a:r>
              <a:r>
                <a:rPr lang="tr-TR" sz="2000" b="1" u="sng" dirty="0" smtClean="0"/>
                <a:t> II </a:t>
              </a:r>
              <a:endParaRPr lang="tr-TR" sz="2000" b="1" u="sng" dirty="0"/>
            </a:p>
          </p:txBody>
        </p:sp>
      </p:grpSp>
      <p:sp>
        <p:nvSpPr>
          <p:cNvPr id="2" name="Date Placeholder 1">
            <a:extLst>
              <a:ext uri="{FF2B5EF4-FFF2-40B4-BE49-F238E27FC236}">
                <a16:creationId xmlns:a16="http://schemas.microsoft.com/office/drawing/2014/main" id="{DA31DAE3-D28A-82C2-4971-3B42844A6AA2}"/>
              </a:ext>
            </a:extLst>
          </p:cNvPr>
          <p:cNvSpPr>
            <a:spLocks noGrp="1"/>
          </p:cNvSpPr>
          <p:nvPr>
            <p:ph type="dt" sz="half" idx="10"/>
          </p:nvPr>
        </p:nvSpPr>
        <p:spPr>
          <a:xfrm>
            <a:off x="518572" y="5979900"/>
            <a:ext cx="1172576" cy="365125"/>
          </a:xfrm>
        </p:spPr>
        <p:txBody>
          <a:bodyPr/>
          <a:lstStyle/>
          <a:p>
            <a:fld id="{8B22AF48-50A8-4ACC-83B2-496B850B9254}" type="datetime10">
              <a:rPr lang="en-US" sz="2400" b="1" smtClean="0">
                <a:solidFill>
                  <a:schemeClr val="tx1"/>
                </a:solidFill>
              </a:rPr>
              <a:t>16:59</a:t>
            </a:fld>
            <a:endParaRPr lang="tr-TR" sz="2400" b="1" dirty="0">
              <a:solidFill>
                <a:schemeClr val="tx1"/>
              </a:solidFill>
            </a:endParaRPr>
          </a:p>
        </p:txBody>
      </p:sp>
    </p:spTree>
    <p:extLst>
      <p:ext uri="{BB962C8B-B14F-4D97-AF65-F5344CB8AC3E}">
        <p14:creationId xmlns:p14="http://schemas.microsoft.com/office/powerpoint/2010/main" val="11718148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4F80FCD9-6F6E-8C38-776D-E061987F0D62}"/>
              </a:ext>
            </a:extLst>
          </p:cNvPr>
          <p:cNvGrpSpPr/>
          <p:nvPr/>
        </p:nvGrpSpPr>
        <p:grpSpPr>
          <a:xfrm>
            <a:off x="228600" y="219075"/>
            <a:ext cx="11734800" cy="6419850"/>
            <a:chOff x="203755" y="143366"/>
            <a:chExt cx="11734800" cy="6419850"/>
          </a:xfrm>
        </p:grpSpPr>
        <p:sp>
          <p:nvSpPr>
            <p:cNvPr id="4" name="Rectangle 3">
              <a:extLst>
                <a:ext uri="{FF2B5EF4-FFF2-40B4-BE49-F238E27FC236}">
                  <a16:creationId xmlns:a16="http://schemas.microsoft.com/office/drawing/2014/main" id="{E7F73510-CE1C-7165-C8C4-9444DC4B9895}"/>
                </a:ext>
              </a:extLst>
            </p:cNvPr>
            <p:cNvSpPr/>
            <p:nvPr/>
          </p:nvSpPr>
          <p:spPr>
            <a:xfrm>
              <a:off x="203755" y="143366"/>
              <a:ext cx="11734800" cy="6419850"/>
            </a:xfrm>
            <a:prstGeom prst="rect">
              <a:avLst/>
            </a:prstGeom>
            <a:noFill/>
            <a:ln w="254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5" name="Picture 4">
              <a:extLst>
                <a:ext uri="{FF2B5EF4-FFF2-40B4-BE49-F238E27FC236}">
                  <a16:creationId xmlns:a16="http://schemas.microsoft.com/office/drawing/2014/main" id="{DDC51D5E-90AA-4CFF-EBB1-E46F15A650B3}"/>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10421922" y="5050116"/>
              <a:ext cx="1276350" cy="1276350"/>
            </a:xfrm>
            <a:prstGeom prst="rect">
              <a:avLst/>
            </a:prstGeom>
          </p:spPr>
        </p:pic>
        <p:sp>
          <p:nvSpPr>
            <p:cNvPr id="7" name="TextBox 6">
              <a:extLst>
                <a:ext uri="{FF2B5EF4-FFF2-40B4-BE49-F238E27FC236}">
                  <a16:creationId xmlns:a16="http://schemas.microsoft.com/office/drawing/2014/main" id="{4CB99B11-BEA2-20FC-B681-1D41A37D24E8}"/>
                </a:ext>
              </a:extLst>
            </p:cNvPr>
            <p:cNvSpPr txBox="1"/>
            <p:nvPr/>
          </p:nvSpPr>
          <p:spPr>
            <a:xfrm>
              <a:off x="493728" y="437266"/>
              <a:ext cx="3757336" cy="400110"/>
            </a:xfrm>
            <a:prstGeom prst="rect">
              <a:avLst/>
            </a:prstGeom>
            <a:noFill/>
          </p:spPr>
          <p:txBody>
            <a:bodyPr wrap="square" rtlCol="0">
              <a:spAutoFit/>
            </a:bodyPr>
            <a:lstStyle/>
            <a:p>
              <a:r>
                <a:rPr lang="tr-TR" sz="2000" b="1" u="sng" dirty="0" err="1"/>
                <a:t>Occupational</a:t>
              </a:r>
              <a:r>
                <a:rPr lang="tr-TR" sz="2000" b="1" u="sng" dirty="0"/>
                <a:t> </a:t>
              </a:r>
              <a:r>
                <a:rPr lang="tr-TR" sz="2000" b="1" u="sng" dirty="0" err="1"/>
                <a:t>Health</a:t>
              </a:r>
              <a:r>
                <a:rPr lang="tr-TR" sz="2000" b="1" u="sng" dirty="0"/>
                <a:t> </a:t>
              </a:r>
              <a:r>
                <a:rPr lang="tr-TR" sz="2000" b="1" u="sng" dirty="0" err="1"/>
                <a:t>and</a:t>
              </a:r>
              <a:r>
                <a:rPr lang="tr-TR" sz="2000" b="1" u="sng" dirty="0"/>
                <a:t> </a:t>
              </a:r>
              <a:r>
                <a:rPr lang="tr-TR" sz="2000" b="1" u="sng" dirty="0" err="1" smtClean="0"/>
                <a:t>Safety</a:t>
              </a:r>
              <a:r>
                <a:rPr lang="tr-TR" sz="2000" b="1" u="sng" dirty="0" smtClean="0"/>
                <a:t> II </a:t>
              </a:r>
              <a:endParaRPr lang="tr-TR" sz="2000" b="1" u="sng" dirty="0"/>
            </a:p>
          </p:txBody>
        </p:sp>
      </p:grpSp>
      <p:sp>
        <p:nvSpPr>
          <p:cNvPr id="2" name="Date Placeholder 1">
            <a:extLst>
              <a:ext uri="{FF2B5EF4-FFF2-40B4-BE49-F238E27FC236}">
                <a16:creationId xmlns:a16="http://schemas.microsoft.com/office/drawing/2014/main" id="{DA31DAE3-D28A-82C2-4971-3B42844A6AA2}"/>
              </a:ext>
            </a:extLst>
          </p:cNvPr>
          <p:cNvSpPr>
            <a:spLocks noGrp="1"/>
          </p:cNvSpPr>
          <p:nvPr>
            <p:ph type="dt" sz="half" idx="10"/>
          </p:nvPr>
        </p:nvSpPr>
        <p:spPr>
          <a:xfrm>
            <a:off x="518572" y="5979900"/>
            <a:ext cx="1172576" cy="365125"/>
          </a:xfrm>
        </p:spPr>
        <p:txBody>
          <a:bodyPr/>
          <a:lstStyle/>
          <a:p>
            <a:fld id="{8B22AF48-50A8-4ACC-83B2-496B850B9254}" type="datetime10">
              <a:rPr lang="en-US" sz="2400" b="1" smtClean="0">
                <a:solidFill>
                  <a:schemeClr val="tx1"/>
                </a:solidFill>
              </a:rPr>
              <a:t>16:59</a:t>
            </a:fld>
            <a:endParaRPr lang="tr-TR" sz="2400" b="1" dirty="0">
              <a:solidFill>
                <a:schemeClr val="tx1"/>
              </a:solidFill>
            </a:endParaRPr>
          </a:p>
        </p:txBody>
      </p:sp>
    </p:spTree>
    <p:extLst>
      <p:ext uri="{BB962C8B-B14F-4D97-AF65-F5344CB8AC3E}">
        <p14:creationId xmlns:p14="http://schemas.microsoft.com/office/powerpoint/2010/main" val="259546965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4F80FCD9-6F6E-8C38-776D-E061987F0D62}"/>
              </a:ext>
            </a:extLst>
          </p:cNvPr>
          <p:cNvGrpSpPr/>
          <p:nvPr/>
        </p:nvGrpSpPr>
        <p:grpSpPr>
          <a:xfrm>
            <a:off x="228600" y="219075"/>
            <a:ext cx="11734800" cy="6419850"/>
            <a:chOff x="203755" y="143366"/>
            <a:chExt cx="11734800" cy="6419850"/>
          </a:xfrm>
        </p:grpSpPr>
        <p:sp>
          <p:nvSpPr>
            <p:cNvPr id="4" name="Rectangle 3">
              <a:extLst>
                <a:ext uri="{FF2B5EF4-FFF2-40B4-BE49-F238E27FC236}">
                  <a16:creationId xmlns:a16="http://schemas.microsoft.com/office/drawing/2014/main" id="{E7F73510-CE1C-7165-C8C4-9444DC4B9895}"/>
                </a:ext>
              </a:extLst>
            </p:cNvPr>
            <p:cNvSpPr/>
            <p:nvPr/>
          </p:nvSpPr>
          <p:spPr>
            <a:xfrm>
              <a:off x="203755" y="143366"/>
              <a:ext cx="11734800" cy="6419850"/>
            </a:xfrm>
            <a:prstGeom prst="rect">
              <a:avLst/>
            </a:prstGeom>
            <a:noFill/>
            <a:ln w="254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5" name="Picture 4">
              <a:extLst>
                <a:ext uri="{FF2B5EF4-FFF2-40B4-BE49-F238E27FC236}">
                  <a16:creationId xmlns:a16="http://schemas.microsoft.com/office/drawing/2014/main" id="{DDC51D5E-90AA-4CFF-EBB1-E46F15A650B3}"/>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10421922" y="5050116"/>
              <a:ext cx="1276350" cy="1276350"/>
            </a:xfrm>
            <a:prstGeom prst="rect">
              <a:avLst/>
            </a:prstGeom>
          </p:spPr>
        </p:pic>
        <p:sp>
          <p:nvSpPr>
            <p:cNvPr id="7" name="TextBox 6">
              <a:extLst>
                <a:ext uri="{FF2B5EF4-FFF2-40B4-BE49-F238E27FC236}">
                  <a16:creationId xmlns:a16="http://schemas.microsoft.com/office/drawing/2014/main" id="{4CB99B11-BEA2-20FC-B681-1D41A37D24E8}"/>
                </a:ext>
              </a:extLst>
            </p:cNvPr>
            <p:cNvSpPr txBox="1"/>
            <p:nvPr/>
          </p:nvSpPr>
          <p:spPr>
            <a:xfrm>
              <a:off x="493728" y="437266"/>
              <a:ext cx="3757336" cy="400110"/>
            </a:xfrm>
            <a:prstGeom prst="rect">
              <a:avLst/>
            </a:prstGeom>
            <a:noFill/>
          </p:spPr>
          <p:txBody>
            <a:bodyPr wrap="square" rtlCol="0">
              <a:spAutoFit/>
            </a:bodyPr>
            <a:lstStyle/>
            <a:p>
              <a:r>
                <a:rPr lang="tr-TR" sz="2000" b="1" u="sng" dirty="0" err="1"/>
                <a:t>Occupational</a:t>
              </a:r>
              <a:r>
                <a:rPr lang="tr-TR" sz="2000" b="1" u="sng" dirty="0"/>
                <a:t> </a:t>
              </a:r>
              <a:r>
                <a:rPr lang="tr-TR" sz="2000" b="1" u="sng" dirty="0" err="1"/>
                <a:t>Health</a:t>
              </a:r>
              <a:r>
                <a:rPr lang="tr-TR" sz="2000" b="1" u="sng" dirty="0"/>
                <a:t> </a:t>
              </a:r>
              <a:r>
                <a:rPr lang="tr-TR" sz="2000" b="1" u="sng" dirty="0" err="1"/>
                <a:t>and</a:t>
              </a:r>
              <a:r>
                <a:rPr lang="tr-TR" sz="2000" b="1" u="sng" dirty="0"/>
                <a:t> </a:t>
              </a:r>
              <a:r>
                <a:rPr lang="tr-TR" sz="2000" b="1" u="sng" dirty="0" err="1" smtClean="0"/>
                <a:t>Safety</a:t>
              </a:r>
              <a:r>
                <a:rPr lang="tr-TR" sz="2000" b="1" u="sng" dirty="0" smtClean="0"/>
                <a:t> II </a:t>
              </a:r>
              <a:endParaRPr lang="tr-TR" sz="2000" b="1" u="sng" dirty="0"/>
            </a:p>
          </p:txBody>
        </p:sp>
      </p:grpSp>
      <p:sp>
        <p:nvSpPr>
          <p:cNvPr id="2" name="Date Placeholder 1">
            <a:extLst>
              <a:ext uri="{FF2B5EF4-FFF2-40B4-BE49-F238E27FC236}">
                <a16:creationId xmlns:a16="http://schemas.microsoft.com/office/drawing/2014/main" id="{DA31DAE3-D28A-82C2-4971-3B42844A6AA2}"/>
              </a:ext>
            </a:extLst>
          </p:cNvPr>
          <p:cNvSpPr>
            <a:spLocks noGrp="1"/>
          </p:cNvSpPr>
          <p:nvPr>
            <p:ph type="dt" sz="half" idx="10"/>
          </p:nvPr>
        </p:nvSpPr>
        <p:spPr>
          <a:xfrm>
            <a:off x="518572" y="5979900"/>
            <a:ext cx="1172576" cy="365125"/>
          </a:xfrm>
        </p:spPr>
        <p:txBody>
          <a:bodyPr/>
          <a:lstStyle/>
          <a:p>
            <a:fld id="{8B22AF48-50A8-4ACC-83B2-496B850B9254}" type="datetime10">
              <a:rPr lang="en-US" sz="2400" b="1" smtClean="0">
                <a:solidFill>
                  <a:schemeClr val="tx1"/>
                </a:solidFill>
              </a:rPr>
              <a:t>16:59</a:t>
            </a:fld>
            <a:endParaRPr lang="tr-TR" sz="2400" b="1" dirty="0">
              <a:solidFill>
                <a:schemeClr val="tx1"/>
              </a:solidFill>
            </a:endParaRPr>
          </a:p>
        </p:txBody>
      </p:sp>
    </p:spTree>
    <p:extLst>
      <p:ext uri="{BB962C8B-B14F-4D97-AF65-F5344CB8AC3E}">
        <p14:creationId xmlns:p14="http://schemas.microsoft.com/office/powerpoint/2010/main" val="5535396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p:cNvSpPr>
            <a:spLocks noGrp="1"/>
          </p:cNvSpPr>
          <p:nvPr>
            <p:ph type="dt" sz="half" idx="10"/>
          </p:nvPr>
        </p:nvSpPr>
        <p:spPr>
          <a:xfrm>
            <a:off x="518572" y="6037050"/>
            <a:ext cx="999332" cy="365125"/>
          </a:xfrm>
        </p:spPr>
        <p:txBody>
          <a:bodyPr/>
          <a:lstStyle/>
          <a:p>
            <a:fld id="{617C506A-327B-46E5-975D-2CC61AFDD044}" type="datetime10">
              <a:rPr lang="en-US" sz="2400" b="1" smtClean="0">
                <a:solidFill>
                  <a:schemeClr val="tx1"/>
                </a:solidFill>
              </a:rPr>
              <a:t>16:59</a:t>
            </a:fld>
            <a:endParaRPr lang="en-US" sz="2400" b="1" dirty="0">
              <a:solidFill>
                <a:schemeClr val="tx1"/>
              </a:solidFill>
            </a:endParaRPr>
          </a:p>
        </p:txBody>
      </p:sp>
      <p:grpSp>
        <p:nvGrpSpPr>
          <p:cNvPr id="3" name="Group 7">
            <a:extLst>
              <a:ext uri="{FF2B5EF4-FFF2-40B4-BE49-F238E27FC236}">
                <a16:creationId xmlns:a16="http://schemas.microsoft.com/office/drawing/2014/main" id="{4F80FCD9-6F6E-8C38-776D-E061987F0D62}"/>
              </a:ext>
            </a:extLst>
          </p:cNvPr>
          <p:cNvGrpSpPr/>
          <p:nvPr/>
        </p:nvGrpSpPr>
        <p:grpSpPr>
          <a:xfrm>
            <a:off x="228600" y="219075"/>
            <a:ext cx="11734800" cy="6419850"/>
            <a:chOff x="203755" y="143366"/>
            <a:chExt cx="11734800" cy="6419850"/>
          </a:xfrm>
        </p:grpSpPr>
        <p:sp>
          <p:nvSpPr>
            <p:cNvPr id="4" name="Rectangle 3">
              <a:extLst>
                <a:ext uri="{FF2B5EF4-FFF2-40B4-BE49-F238E27FC236}">
                  <a16:creationId xmlns:a16="http://schemas.microsoft.com/office/drawing/2014/main" id="{E7F73510-CE1C-7165-C8C4-9444DC4B9895}"/>
                </a:ext>
              </a:extLst>
            </p:cNvPr>
            <p:cNvSpPr/>
            <p:nvPr/>
          </p:nvSpPr>
          <p:spPr>
            <a:xfrm>
              <a:off x="203755" y="143366"/>
              <a:ext cx="11734800" cy="6419850"/>
            </a:xfrm>
            <a:prstGeom prst="rect">
              <a:avLst/>
            </a:prstGeom>
            <a:noFill/>
            <a:ln w="254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Picture 4">
              <a:extLst>
                <a:ext uri="{FF2B5EF4-FFF2-40B4-BE49-F238E27FC236}">
                  <a16:creationId xmlns:a16="http://schemas.microsoft.com/office/drawing/2014/main" id="{DDC51D5E-90AA-4CFF-EBB1-E46F15A650B3}"/>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10421922" y="5050116"/>
              <a:ext cx="1276350" cy="1276350"/>
            </a:xfrm>
            <a:prstGeom prst="rect">
              <a:avLst/>
            </a:prstGeom>
          </p:spPr>
        </p:pic>
        <p:sp>
          <p:nvSpPr>
            <p:cNvPr id="6" name="TextBox 6">
              <a:extLst>
                <a:ext uri="{FF2B5EF4-FFF2-40B4-BE49-F238E27FC236}">
                  <a16:creationId xmlns:a16="http://schemas.microsoft.com/office/drawing/2014/main" id="{4CB99B11-BEA2-20FC-B681-1D41A37D24E8}"/>
                </a:ext>
              </a:extLst>
            </p:cNvPr>
            <p:cNvSpPr txBox="1"/>
            <p:nvPr/>
          </p:nvSpPr>
          <p:spPr>
            <a:xfrm>
              <a:off x="493727" y="437266"/>
              <a:ext cx="3713793" cy="400110"/>
            </a:xfrm>
            <a:prstGeom prst="rect">
              <a:avLst/>
            </a:prstGeom>
            <a:noFill/>
          </p:spPr>
          <p:txBody>
            <a:bodyPr wrap="square" rtlCol="0">
              <a:spAutoFit/>
            </a:bodyPr>
            <a:lstStyle/>
            <a:p>
              <a:r>
                <a:rPr lang="tr-TR" sz="2000" b="1" u="sng" dirty="0" err="1"/>
                <a:t>Occupational</a:t>
              </a:r>
              <a:r>
                <a:rPr lang="tr-TR" sz="2000" b="1" u="sng" dirty="0"/>
                <a:t> </a:t>
              </a:r>
              <a:r>
                <a:rPr lang="tr-TR" sz="2000" b="1" u="sng" dirty="0" err="1"/>
                <a:t>Health</a:t>
              </a:r>
              <a:r>
                <a:rPr lang="tr-TR" sz="2000" b="1" u="sng" dirty="0"/>
                <a:t> </a:t>
              </a:r>
              <a:r>
                <a:rPr lang="tr-TR" sz="2000" b="1" u="sng" dirty="0" err="1"/>
                <a:t>and</a:t>
              </a:r>
              <a:r>
                <a:rPr lang="tr-TR" sz="2000" b="1" u="sng" dirty="0"/>
                <a:t> </a:t>
              </a:r>
              <a:r>
                <a:rPr lang="tr-TR" sz="2000" b="1" u="sng" dirty="0" err="1" smtClean="0"/>
                <a:t>Safety</a:t>
              </a:r>
              <a:r>
                <a:rPr lang="tr-TR" sz="2000" b="1" u="sng" dirty="0" smtClean="0"/>
                <a:t> II </a:t>
              </a:r>
              <a:endParaRPr lang="tr-TR" sz="2000" b="1" u="sng" dirty="0"/>
            </a:p>
          </p:txBody>
        </p:sp>
      </p:grpSp>
      <p:sp>
        <p:nvSpPr>
          <p:cNvPr id="7" name="Dikdörtgen 6"/>
          <p:cNvSpPr/>
          <p:nvPr/>
        </p:nvSpPr>
        <p:spPr>
          <a:xfrm>
            <a:off x="825410" y="1137060"/>
            <a:ext cx="10259532" cy="3836948"/>
          </a:xfrm>
          <a:prstGeom prst="rect">
            <a:avLst/>
          </a:prstGeom>
        </p:spPr>
        <p:txBody>
          <a:bodyPr wrap="square">
            <a:spAutoFit/>
          </a:bodyPr>
          <a:lstStyle/>
          <a:p>
            <a:pPr>
              <a:lnSpc>
                <a:spcPts val="1600"/>
              </a:lnSpc>
              <a:spcBef>
                <a:spcPts val="600"/>
              </a:spcBef>
            </a:pPr>
            <a:r>
              <a:rPr lang="en-US" sz="1600" b="1" dirty="0">
                <a:solidFill>
                  <a:srgbClr val="222222"/>
                </a:solidFill>
                <a:latin typeface="Calibri" panose="020F0502020204030204" pitchFamily="34" charset="0"/>
                <a:ea typeface="Times New Roman" panose="02020603050405020304" pitchFamily="18" charset="0"/>
                <a:cs typeface="Calibri" panose="020F0502020204030204" pitchFamily="34" charset="0"/>
              </a:rPr>
              <a:t>Action item 3: Identify health </a:t>
            </a:r>
            <a:r>
              <a:rPr lang="en-US" sz="1600" b="1" dirty="0" smtClean="0">
                <a:solidFill>
                  <a:srgbClr val="222222"/>
                </a:solidFill>
                <a:latin typeface="Calibri" panose="020F0502020204030204" pitchFamily="34" charset="0"/>
                <a:ea typeface="Times New Roman" panose="02020603050405020304" pitchFamily="18" charset="0"/>
                <a:cs typeface="Calibri" panose="020F0502020204030204" pitchFamily="34" charset="0"/>
              </a:rPr>
              <a:t>hazards</a:t>
            </a:r>
            <a:endParaRPr lang="tr-TR" sz="1600" b="1" dirty="0" smtClean="0">
              <a:solidFill>
                <a:srgbClr val="222222"/>
              </a:solidFill>
              <a:latin typeface="Calibri" panose="020F0502020204030204" pitchFamily="34" charset="0"/>
              <a:ea typeface="Times New Roman" panose="02020603050405020304" pitchFamily="18" charset="0"/>
              <a:cs typeface="Calibri" panose="020F0502020204030204" pitchFamily="34" charset="0"/>
            </a:endParaRPr>
          </a:p>
          <a:p>
            <a:pPr>
              <a:lnSpc>
                <a:spcPts val="1600"/>
              </a:lnSpc>
              <a:spcBef>
                <a:spcPts val="600"/>
              </a:spcBef>
            </a:pP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ts val="1600"/>
              </a:lnSpc>
              <a:spcBef>
                <a:spcPts val="600"/>
              </a:spcBef>
            </a:pPr>
            <a:r>
              <a:rPr lang="en-US" sz="1600" dirty="0">
                <a:solidFill>
                  <a:srgbClr val="212121"/>
                </a:solidFill>
                <a:latin typeface="Calibri" panose="020F0502020204030204" pitchFamily="34" charset="0"/>
                <a:ea typeface="Times New Roman" panose="02020603050405020304" pitchFamily="18" charset="0"/>
                <a:cs typeface="Calibri" panose="020F0502020204030204" pitchFamily="34" charset="0"/>
              </a:rPr>
              <a:t>Identifying workers' exposure to health hazards is typically more complex than identifying physical safety hazards. For example, gases and vapors may be invisible, often have no odor, and may not have an immediately noticeable harmful health effect. Health hazards include chemical hazards (solvents, adhesives, paints, toxic dusts, etc.), physical hazards (noise, radiation, heat, etc.), biological hazards (infectious diseases), and ergonomic risk factors (heavy lifting, repetitive motions, vibration). Reviewing workers' medical records (appropriately redacted to ensure patient/worker privacy) can be useful in identifying health hazards associated with workplace exposures</a:t>
            </a:r>
            <a:r>
              <a:rPr lang="en-US" sz="1600" dirty="0" smtClean="0">
                <a:solidFill>
                  <a:srgbClr val="212121"/>
                </a:solidFill>
                <a:latin typeface="Calibri" panose="020F0502020204030204" pitchFamily="34" charset="0"/>
                <a:ea typeface="Times New Roman" panose="02020603050405020304" pitchFamily="18" charset="0"/>
                <a:cs typeface="Calibri" panose="020F0502020204030204" pitchFamily="34" charset="0"/>
              </a:rPr>
              <a:t>.</a:t>
            </a:r>
            <a:endParaRPr lang="tr-TR" sz="1600" dirty="0" smtClean="0">
              <a:solidFill>
                <a:srgbClr val="212121"/>
              </a:solidFill>
              <a:latin typeface="Calibri" panose="020F0502020204030204" pitchFamily="34" charset="0"/>
              <a:ea typeface="Times New Roman" panose="02020603050405020304" pitchFamily="18" charset="0"/>
              <a:cs typeface="Calibri" panose="020F0502020204030204" pitchFamily="34" charset="0"/>
            </a:endParaRPr>
          </a:p>
          <a:p>
            <a:pPr>
              <a:lnSpc>
                <a:spcPts val="1600"/>
              </a:lnSpc>
              <a:spcBef>
                <a:spcPts val="600"/>
              </a:spcBef>
            </a:pP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ts val="1600"/>
              </a:lnSpc>
              <a:spcBef>
                <a:spcPts val="600"/>
              </a:spcBef>
            </a:pPr>
            <a:r>
              <a:rPr lang="en-US" sz="1600" b="1" i="1" dirty="0">
                <a:solidFill>
                  <a:srgbClr val="222222"/>
                </a:solidFill>
                <a:latin typeface="Calibri" panose="020F0502020204030204" pitchFamily="34" charset="0"/>
                <a:ea typeface="Times New Roman" panose="02020603050405020304" pitchFamily="18" charset="0"/>
                <a:cs typeface="Calibri" panose="020F0502020204030204" pitchFamily="34" charset="0"/>
              </a:rPr>
              <a:t>How to accomplish </a:t>
            </a:r>
            <a:r>
              <a:rPr lang="en-US" sz="1600" b="1" i="1" dirty="0" smtClean="0">
                <a:solidFill>
                  <a:srgbClr val="222222"/>
                </a:solidFill>
                <a:latin typeface="Calibri" panose="020F0502020204030204" pitchFamily="34" charset="0"/>
                <a:ea typeface="Times New Roman" panose="02020603050405020304" pitchFamily="18" charset="0"/>
                <a:cs typeface="Calibri" panose="020F0502020204030204" pitchFamily="34" charset="0"/>
              </a:rPr>
              <a:t>it</a:t>
            </a:r>
            <a:r>
              <a:rPr lang="tr-TR" sz="1600" b="1" i="1" dirty="0" smtClean="0">
                <a:solidFill>
                  <a:srgbClr val="222222"/>
                </a:solidFill>
                <a:latin typeface="Calibri" panose="020F0502020204030204" pitchFamily="34" charset="0"/>
                <a:ea typeface="Times New Roman" panose="02020603050405020304" pitchFamily="18" charset="0"/>
                <a:cs typeface="Calibri" panose="020F0502020204030204" pitchFamily="34" charset="0"/>
              </a:rPr>
              <a:t>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ts val="1600"/>
              </a:lnSpc>
              <a:spcBef>
                <a:spcPts val="600"/>
              </a:spcBef>
              <a:buSzPts val="1000"/>
              <a:buFont typeface="Wingdings" panose="05000000000000000000" pitchFamily="2" charset="2"/>
              <a:buChar char="§"/>
              <a:tabLst>
                <a:tab pos="457200" algn="l"/>
              </a:tabLst>
            </a:pPr>
            <a:r>
              <a:rPr lang="en-US" sz="1600" dirty="0">
                <a:solidFill>
                  <a:srgbClr val="212121"/>
                </a:solidFill>
                <a:latin typeface="Calibri" panose="020F0502020204030204" pitchFamily="34" charset="0"/>
                <a:ea typeface="Times New Roman" panose="02020603050405020304" pitchFamily="18" charset="0"/>
                <a:cs typeface="Calibri" panose="020F0502020204030204" pitchFamily="34" charset="0"/>
              </a:rPr>
              <a:t>Identify </a:t>
            </a:r>
            <a:r>
              <a:rPr lang="en-US" sz="1600" i="1" dirty="0">
                <a:solidFill>
                  <a:srgbClr val="212121"/>
                </a:solidFill>
                <a:latin typeface="Calibri" panose="020F0502020204030204" pitchFamily="34" charset="0"/>
                <a:ea typeface="Times New Roman" panose="02020603050405020304" pitchFamily="18" charset="0"/>
                <a:cs typeface="Calibri" panose="020F0502020204030204" pitchFamily="34" charset="0"/>
              </a:rPr>
              <a:t>chemical hazards</a:t>
            </a:r>
            <a:r>
              <a:rPr lang="en-US" sz="1600" dirty="0">
                <a:solidFill>
                  <a:srgbClr val="212121"/>
                </a:solidFill>
                <a:latin typeface="Calibri" panose="020F0502020204030204" pitchFamily="34" charset="0"/>
                <a:ea typeface="Times New Roman" panose="02020603050405020304" pitchFamily="18" charset="0"/>
                <a:cs typeface="Calibri" panose="020F0502020204030204" pitchFamily="34" charset="0"/>
              </a:rPr>
              <a:t> –review SDS and product labels to identify chemicals in your workplace that have low exposure limits, are highly volatile, or are used in large quantities or in unventilated spaces. Identify activities that may result in skin exposure to chemicals.</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ts val="1600"/>
              </a:lnSpc>
              <a:spcBef>
                <a:spcPts val="600"/>
              </a:spcBef>
              <a:buSzPts val="1000"/>
              <a:buFont typeface="Wingdings" panose="05000000000000000000" pitchFamily="2" charset="2"/>
              <a:buChar char="§"/>
              <a:tabLst>
                <a:tab pos="457200" algn="l"/>
              </a:tabLst>
            </a:pPr>
            <a:r>
              <a:rPr lang="en-US" sz="1600" dirty="0">
                <a:solidFill>
                  <a:srgbClr val="212121"/>
                </a:solidFill>
                <a:latin typeface="Calibri" panose="020F0502020204030204" pitchFamily="34" charset="0"/>
                <a:ea typeface="Times New Roman" panose="02020603050405020304" pitchFamily="18" charset="0"/>
                <a:cs typeface="Calibri" panose="020F0502020204030204" pitchFamily="34" charset="0"/>
              </a:rPr>
              <a:t>Identify </a:t>
            </a:r>
            <a:r>
              <a:rPr lang="en-US" sz="1600" i="1" dirty="0">
                <a:solidFill>
                  <a:srgbClr val="212121"/>
                </a:solidFill>
                <a:latin typeface="Calibri" panose="020F0502020204030204" pitchFamily="34" charset="0"/>
                <a:ea typeface="Times New Roman" panose="02020603050405020304" pitchFamily="18" charset="0"/>
                <a:cs typeface="Calibri" panose="020F0502020204030204" pitchFamily="34" charset="0"/>
              </a:rPr>
              <a:t>physical hazards</a:t>
            </a:r>
            <a:r>
              <a:rPr lang="en-US" sz="1600" dirty="0">
                <a:solidFill>
                  <a:srgbClr val="212121"/>
                </a:solidFill>
                <a:latin typeface="Calibri" panose="020F0502020204030204" pitchFamily="34" charset="0"/>
                <a:ea typeface="Times New Roman" panose="02020603050405020304" pitchFamily="18" charset="0"/>
                <a:cs typeface="Calibri" panose="020F0502020204030204" pitchFamily="34" charset="0"/>
              </a:rPr>
              <a:t> –identify any exposures to excessive noise (areas where you must raise your voice to be heard by others), elevated heat (indoor and outdoor), or sources of radiation (radioactive materials, X-rays, or radiofrequency radiation).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8" name="Düz Ok Bağlayıcısı 7"/>
          <p:cNvCxnSpPr/>
          <p:nvPr/>
        </p:nvCxnSpPr>
        <p:spPr>
          <a:xfrm flipV="1">
            <a:off x="2797193" y="3419856"/>
            <a:ext cx="365760" cy="914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06754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4F80FCD9-6F6E-8C38-776D-E061987F0D62}"/>
              </a:ext>
            </a:extLst>
          </p:cNvPr>
          <p:cNvGrpSpPr/>
          <p:nvPr/>
        </p:nvGrpSpPr>
        <p:grpSpPr>
          <a:xfrm>
            <a:off x="228600" y="219075"/>
            <a:ext cx="11734800" cy="6419850"/>
            <a:chOff x="203755" y="143366"/>
            <a:chExt cx="11734800" cy="6419850"/>
          </a:xfrm>
        </p:grpSpPr>
        <p:sp>
          <p:nvSpPr>
            <p:cNvPr id="4" name="Rectangle 3">
              <a:extLst>
                <a:ext uri="{FF2B5EF4-FFF2-40B4-BE49-F238E27FC236}">
                  <a16:creationId xmlns:a16="http://schemas.microsoft.com/office/drawing/2014/main" id="{E7F73510-CE1C-7165-C8C4-9444DC4B9895}"/>
                </a:ext>
              </a:extLst>
            </p:cNvPr>
            <p:cNvSpPr/>
            <p:nvPr/>
          </p:nvSpPr>
          <p:spPr>
            <a:xfrm>
              <a:off x="203755" y="143366"/>
              <a:ext cx="11734800" cy="6419850"/>
            </a:xfrm>
            <a:prstGeom prst="rect">
              <a:avLst/>
            </a:prstGeom>
            <a:noFill/>
            <a:ln w="254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5" name="Picture 4">
              <a:extLst>
                <a:ext uri="{FF2B5EF4-FFF2-40B4-BE49-F238E27FC236}">
                  <a16:creationId xmlns:a16="http://schemas.microsoft.com/office/drawing/2014/main" id="{DDC51D5E-90AA-4CFF-EBB1-E46F15A650B3}"/>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10421922" y="5050116"/>
              <a:ext cx="1276350" cy="1276350"/>
            </a:xfrm>
            <a:prstGeom prst="rect">
              <a:avLst/>
            </a:prstGeom>
          </p:spPr>
        </p:pic>
        <p:sp>
          <p:nvSpPr>
            <p:cNvPr id="7" name="TextBox 6">
              <a:extLst>
                <a:ext uri="{FF2B5EF4-FFF2-40B4-BE49-F238E27FC236}">
                  <a16:creationId xmlns:a16="http://schemas.microsoft.com/office/drawing/2014/main" id="{4CB99B11-BEA2-20FC-B681-1D41A37D24E8}"/>
                </a:ext>
              </a:extLst>
            </p:cNvPr>
            <p:cNvSpPr txBox="1"/>
            <p:nvPr/>
          </p:nvSpPr>
          <p:spPr>
            <a:xfrm>
              <a:off x="493728" y="437266"/>
              <a:ext cx="3757336" cy="400110"/>
            </a:xfrm>
            <a:prstGeom prst="rect">
              <a:avLst/>
            </a:prstGeom>
            <a:noFill/>
          </p:spPr>
          <p:txBody>
            <a:bodyPr wrap="square" rtlCol="0">
              <a:spAutoFit/>
            </a:bodyPr>
            <a:lstStyle/>
            <a:p>
              <a:r>
                <a:rPr lang="tr-TR" sz="2000" b="1" u="sng" dirty="0" err="1"/>
                <a:t>Occupational</a:t>
              </a:r>
              <a:r>
                <a:rPr lang="tr-TR" sz="2000" b="1" u="sng" dirty="0"/>
                <a:t> </a:t>
              </a:r>
              <a:r>
                <a:rPr lang="tr-TR" sz="2000" b="1" u="sng" dirty="0" err="1"/>
                <a:t>Health</a:t>
              </a:r>
              <a:r>
                <a:rPr lang="tr-TR" sz="2000" b="1" u="sng" dirty="0"/>
                <a:t> </a:t>
              </a:r>
              <a:r>
                <a:rPr lang="tr-TR" sz="2000" b="1" u="sng" dirty="0" err="1"/>
                <a:t>and</a:t>
              </a:r>
              <a:r>
                <a:rPr lang="tr-TR" sz="2000" b="1" u="sng" dirty="0"/>
                <a:t> </a:t>
              </a:r>
              <a:r>
                <a:rPr lang="tr-TR" sz="2000" b="1" u="sng" dirty="0" err="1" smtClean="0"/>
                <a:t>Safety</a:t>
              </a:r>
              <a:r>
                <a:rPr lang="tr-TR" sz="2000" b="1" u="sng" dirty="0" smtClean="0"/>
                <a:t> II </a:t>
              </a:r>
              <a:endParaRPr lang="tr-TR" sz="2000" b="1" u="sng" dirty="0"/>
            </a:p>
          </p:txBody>
        </p:sp>
      </p:grpSp>
      <p:sp>
        <p:nvSpPr>
          <p:cNvPr id="2" name="Date Placeholder 1">
            <a:extLst>
              <a:ext uri="{FF2B5EF4-FFF2-40B4-BE49-F238E27FC236}">
                <a16:creationId xmlns:a16="http://schemas.microsoft.com/office/drawing/2014/main" id="{DA31DAE3-D28A-82C2-4971-3B42844A6AA2}"/>
              </a:ext>
            </a:extLst>
          </p:cNvPr>
          <p:cNvSpPr>
            <a:spLocks noGrp="1"/>
          </p:cNvSpPr>
          <p:nvPr>
            <p:ph type="dt" sz="half" idx="10"/>
          </p:nvPr>
        </p:nvSpPr>
        <p:spPr>
          <a:xfrm>
            <a:off x="518572" y="5979900"/>
            <a:ext cx="1172576" cy="365125"/>
          </a:xfrm>
        </p:spPr>
        <p:txBody>
          <a:bodyPr/>
          <a:lstStyle/>
          <a:p>
            <a:fld id="{8B22AF48-50A8-4ACC-83B2-496B850B9254}" type="datetime10">
              <a:rPr lang="en-US" sz="2400" b="1" smtClean="0">
                <a:solidFill>
                  <a:schemeClr val="tx1"/>
                </a:solidFill>
              </a:rPr>
              <a:t>16:59</a:t>
            </a:fld>
            <a:endParaRPr lang="tr-TR" sz="2400" b="1" dirty="0">
              <a:solidFill>
                <a:schemeClr val="tx1"/>
              </a:solidFill>
            </a:endParaRPr>
          </a:p>
        </p:txBody>
      </p:sp>
    </p:spTree>
    <p:extLst>
      <p:ext uri="{BB962C8B-B14F-4D97-AF65-F5344CB8AC3E}">
        <p14:creationId xmlns:p14="http://schemas.microsoft.com/office/powerpoint/2010/main" val="109999696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4F80FCD9-6F6E-8C38-776D-E061987F0D62}"/>
              </a:ext>
            </a:extLst>
          </p:cNvPr>
          <p:cNvGrpSpPr/>
          <p:nvPr/>
        </p:nvGrpSpPr>
        <p:grpSpPr>
          <a:xfrm>
            <a:off x="228600" y="219075"/>
            <a:ext cx="11734800" cy="6419850"/>
            <a:chOff x="203755" y="143366"/>
            <a:chExt cx="11734800" cy="6419850"/>
          </a:xfrm>
        </p:grpSpPr>
        <p:sp>
          <p:nvSpPr>
            <p:cNvPr id="4" name="Rectangle 3">
              <a:extLst>
                <a:ext uri="{FF2B5EF4-FFF2-40B4-BE49-F238E27FC236}">
                  <a16:creationId xmlns:a16="http://schemas.microsoft.com/office/drawing/2014/main" id="{E7F73510-CE1C-7165-C8C4-9444DC4B9895}"/>
                </a:ext>
              </a:extLst>
            </p:cNvPr>
            <p:cNvSpPr/>
            <p:nvPr/>
          </p:nvSpPr>
          <p:spPr>
            <a:xfrm>
              <a:off x="203755" y="143366"/>
              <a:ext cx="11734800" cy="6419850"/>
            </a:xfrm>
            <a:prstGeom prst="rect">
              <a:avLst/>
            </a:prstGeom>
            <a:noFill/>
            <a:ln w="254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5" name="Picture 4">
              <a:extLst>
                <a:ext uri="{FF2B5EF4-FFF2-40B4-BE49-F238E27FC236}">
                  <a16:creationId xmlns:a16="http://schemas.microsoft.com/office/drawing/2014/main" id="{DDC51D5E-90AA-4CFF-EBB1-E46F15A650B3}"/>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10421922" y="5050116"/>
              <a:ext cx="1276350" cy="1276350"/>
            </a:xfrm>
            <a:prstGeom prst="rect">
              <a:avLst/>
            </a:prstGeom>
          </p:spPr>
        </p:pic>
        <p:sp>
          <p:nvSpPr>
            <p:cNvPr id="7" name="TextBox 6">
              <a:extLst>
                <a:ext uri="{FF2B5EF4-FFF2-40B4-BE49-F238E27FC236}">
                  <a16:creationId xmlns:a16="http://schemas.microsoft.com/office/drawing/2014/main" id="{4CB99B11-BEA2-20FC-B681-1D41A37D24E8}"/>
                </a:ext>
              </a:extLst>
            </p:cNvPr>
            <p:cNvSpPr txBox="1"/>
            <p:nvPr/>
          </p:nvSpPr>
          <p:spPr>
            <a:xfrm>
              <a:off x="493728" y="437266"/>
              <a:ext cx="3757336" cy="400110"/>
            </a:xfrm>
            <a:prstGeom prst="rect">
              <a:avLst/>
            </a:prstGeom>
            <a:noFill/>
          </p:spPr>
          <p:txBody>
            <a:bodyPr wrap="square" rtlCol="0">
              <a:spAutoFit/>
            </a:bodyPr>
            <a:lstStyle/>
            <a:p>
              <a:r>
                <a:rPr lang="tr-TR" sz="2000" b="1" u="sng" dirty="0" err="1"/>
                <a:t>Occupational</a:t>
              </a:r>
              <a:r>
                <a:rPr lang="tr-TR" sz="2000" b="1" u="sng" dirty="0"/>
                <a:t> </a:t>
              </a:r>
              <a:r>
                <a:rPr lang="tr-TR" sz="2000" b="1" u="sng" dirty="0" err="1"/>
                <a:t>Health</a:t>
              </a:r>
              <a:r>
                <a:rPr lang="tr-TR" sz="2000" b="1" u="sng" dirty="0"/>
                <a:t> </a:t>
              </a:r>
              <a:r>
                <a:rPr lang="tr-TR" sz="2000" b="1" u="sng" dirty="0" err="1"/>
                <a:t>and</a:t>
              </a:r>
              <a:r>
                <a:rPr lang="tr-TR" sz="2000" b="1" u="sng" dirty="0"/>
                <a:t> </a:t>
              </a:r>
              <a:r>
                <a:rPr lang="tr-TR" sz="2000" b="1" u="sng" dirty="0" err="1" smtClean="0"/>
                <a:t>Safety</a:t>
              </a:r>
              <a:r>
                <a:rPr lang="tr-TR" sz="2000" b="1" u="sng" dirty="0" smtClean="0"/>
                <a:t> II </a:t>
              </a:r>
              <a:endParaRPr lang="tr-TR" sz="2000" b="1" u="sng" dirty="0"/>
            </a:p>
          </p:txBody>
        </p:sp>
      </p:grpSp>
      <p:sp>
        <p:nvSpPr>
          <p:cNvPr id="2" name="Date Placeholder 1">
            <a:extLst>
              <a:ext uri="{FF2B5EF4-FFF2-40B4-BE49-F238E27FC236}">
                <a16:creationId xmlns:a16="http://schemas.microsoft.com/office/drawing/2014/main" id="{DA31DAE3-D28A-82C2-4971-3B42844A6AA2}"/>
              </a:ext>
            </a:extLst>
          </p:cNvPr>
          <p:cNvSpPr>
            <a:spLocks noGrp="1"/>
          </p:cNvSpPr>
          <p:nvPr>
            <p:ph type="dt" sz="half" idx="10"/>
          </p:nvPr>
        </p:nvSpPr>
        <p:spPr>
          <a:xfrm>
            <a:off x="518572" y="5979900"/>
            <a:ext cx="1172576" cy="365125"/>
          </a:xfrm>
        </p:spPr>
        <p:txBody>
          <a:bodyPr/>
          <a:lstStyle/>
          <a:p>
            <a:fld id="{8B22AF48-50A8-4ACC-83B2-496B850B9254}" type="datetime10">
              <a:rPr lang="en-US" sz="2400" b="1" smtClean="0">
                <a:solidFill>
                  <a:schemeClr val="tx1"/>
                </a:solidFill>
              </a:rPr>
              <a:t>16:59</a:t>
            </a:fld>
            <a:endParaRPr lang="tr-TR" sz="2400" b="1" dirty="0">
              <a:solidFill>
                <a:schemeClr val="tx1"/>
              </a:solidFill>
            </a:endParaRPr>
          </a:p>
        </p:txBody>
      </p:sp>
    </p:spTree>
    <p:extLst>
      <p:ext uri="{BB962C8B-B14F-4D97-AF65-F5344CB8AC3E}">
        <p14:creationId xmlns:p14="http://schemas.microsoft.com/office/powerpoint/2010/main" val="296601282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4F80FCD9-6F6E-8C38-776D-E061987F0D62}"/>
              </a:ext>
            </a:extLst>
          </p:cNvPr>
          <p:cNvGrpSpPr/>
          <p:nvPr/>
        </p:nvGrpSpPr>
        <p:grpSpPr>
          <a:xfrm>
            <a:off x="228600" y="219075"/>
            <a:ext cx="11734800" cy="6419850"/>
            <a:chOff x="203755" y="143366"/>
            <a:chExt cx="11734800" cy="6419850"/>
          </a:xfrm>
        </p:grpSpPr>
        <p:sp>
          <p:nvSpPr>
            <p:cNvPr id="4" name="Rectangle 3">
              <a:extLst>
                <a:ext uri="{FF2B5EF4-FFF2-40B4-BE49-F238E27FC236}">
                  <a16:creationId xmlns:a16="http://schemas.microsoft.com/office/drawing/2014/main" id="{E7F73510-CE1C-7165-C8C4-9444DC4B9895}"/>
                </a:ext>
              </a:extLst>
            </p:cNvPr>
            <p:cNvSpPr/>
            <p:nvPr/>
          </p:nvSpPr>
          <p:spPr>
            <a:xfrm>
              <a:off x="203755" y="143366"/>
              <a:ext cx="11734800" cy="6419850"/>
            </a:xfrm>
            <a:prstGeom prst="rect">
              <a:avLst/>
            </a:prstGeom>
            <a:noFill/>
            <a:ln w="254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5" name="Picture 4">
              <a:extLst>
                <a:ext uri="{FF2B5EF4-FFF2-40B4-BE49-F238E27FC236}">
                  <a16:creationId xmlns:a16="http://schemas.microsoft.com/office/drawing/2014/main" id="{DDC51D5E-90AA-4CFF-EBB1-E46F15A650B3}"/>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10421922" y="5050116"/>
              <a:ext cx="1276350" cy="1276350"/>
            </a:xfrm>
            <a:prstGeom prst="rect">
              <a:avLst/>
            </a:prstGeom>
          </p:spPr>
        </p:pic>
        <p:sp>
          <p:nvSpPr>
            <p:cNvPr id="7" name="TextBox 6">
              <a:extLst>
                <a:ext uri="{FF2B5EF4-FFF2-40B4-BE49-F238E27FC236}">
                  <a16:creationId xmlns:a16="http://schemas.microsoft.com/office/drawing/2014/main" id="{4CB99B11-BEA2-20FC-B681-1D41A37D24E8}"/>
                </a:ext>
              </a:extLst>
            </p:cNvPr>
            <p:cNvSpPr txBox="1"/>
            <p:nvPr/>
          </p:nvSpPr>
          <p:spPr>
            <a:xfrm>
              <a:off x="493728" y="437266"/>
              <a:ext cx="3757336" cy="400110"/>
            </a:xfrm>
            <a:prstGeom prst="rect">
              <a:avLst/>
            </a:prstGeom>
            <a:noFill/>
          </p:spPr>
          <p:txBody>
            <a:bodyPr wrap="square" rtlCol="0">
              <a:spAutoFit/>
            </a:bodyPr>
            <a:lstStyle/>
            <a:p>
              <a:r>
                <a:rPr lang="tr-TR" sz="2000" b="1" u="sng" dirty="0" err="1"/>
                <a:t>Occupational</a:t>
              </a:r>
              <a:r>
                <a:rPr lang="tr-TR" sz="2000" b="1" u="sng" dirty="0"/>
                <a:t> </a:t>
              </a:r>
              <a:r>
                <a:rPr lang="tr-TR" sz="2000" b="1" u="sng" dirty="0" err="1"/>
                <a:t>Health</a:t>
              </a:r>
              <a:r>
                <a:rPr lang="tr-TR" sz="2000" b="1" u="sng" dirty="0"/>
                <a:t> </a:t>
              </a:r>
              <a:r>
                <a:rPr lang="tr-TR" sz="2000" b="1" u="sng" dirty="0" err="1"/>
                <a:t>and</a:t>
              </a:r>
              <a:r>
                <a:rPr lang="tr-TR" sz="2000" b="1" u="sng" dirty="0"/>
                <a:t> </a:t>
              </a:r>
              <a:r>
                <a:rPr lang="tr-TR" sz="2000" b="1" u="sng" dirty="0" err="1" smtClean="0"/>
                <a:t>Safety</a:t>
              </a:r>
              <a:r>
                <a:rPr lang="tr-TR" sz="2000" b="1" u="sng" dirty="0" smtClean="0"/>
                <a:t> II </a:t>
              </a:r>
              <a:endParaRPr lang="tr-TR" sz="2000" b="1" u="sng" dirty="0"/>
            </a:p>
          </p:txBody>
        </p:sp>
      </p:grpSp>
      <p:sp>
        <p:nvSpPr>
          <p:cNvPr id="2" name="Date Placeholder 1">
            <a:extLst>
              <a:ext uri="{FF2B5EF4-FFF2-40B4-BE49-F238E27FC236}">
                <a16:creationId xmlns:a16="http://schemas.microsoft.com/office/drawing/2014/main" id="{DA31DAE3-D28A-82C2-4971-3B42844A6AA2}"/>
              </a:ext>
            </a:extLst>
          </p:cNvPr>
          <p:cNvSpPr>
            <a:spLocks noGrp="1"/>
          </p:cNvSpPr>
          <p:nvPr>
            <p:ph type="dt" sz="half" idx="10"/>
          </p:nvPr>
        </p:nvSpPr>
        <p:spPr>
          <a:xfrm>
            <a:off x="518572" y="5979900"/>
            <a:ext cx="1172576" cy="365125"/>
          </a:xfrm>
        </p:spPr>
        <p:txBody>
          <a:bodyPr/>
          <a:lstStyle/>
          <a:p>
            <a:fld id="{8B22AF48-50A8-4ACC-83B2-496B850B9254}" type="datetime10">
              <a:rPr lang="en-US" sz="2400" b="1" smtClean="0">
                <a:solidFill>
                  <a:schemeClr val="tx1"/>
                </a:solidFill>
              </a:rPr>
              <a:t>16:59</a:t>
            </a:fld>
            <a:endParaRPr lang="tr-TR" sz="2400" b="1" dirty="0">
              <a:solidFill>
                <a:schemeClr val="tx1"/>
              </a:solidFill>
            </a:endParaRPr>
          </a:p>
        </p:txBody>
      </p:sp>
    </p:spTree>
    <p:extLst>
      <p:ext uri="{BB962C8B-B14F-4D97-AF65-F5344CB8AC3E}">
        <p14:creationId xmlns:p14="http://schemas.microsoft.com/office/powerpoint/2010/main" val="132838762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4F80FCD9-6F6E-8C38-776D-E061987F0D62}"/>
              </a:ext>
            </a:extLst>
          </p:cNvPr>
          <p:cNvGrpSpPr/>
          <p:nvPr/>
        </p:nvGrpSpPr>
        <p:grpSpPr>
          <a:xfrm>
            <a:off x="228600" y="219075"/>
            <a:ext cx="11734800" cy="6419850"/>
            <a:chOff x="203755" y="143366"/>
            <a:chExt cx="11734800" cy="6419850"/>
          </a:xfrm>
        </p:grpSpPr>
        <p:sp>
          <p:nvSpPr>
            <p:cNvPr id="4" name="Rectangle 3">
              <a:extLst>
                <a:ext uri="{FF2B5EF4-FFF2-40B4-BE49-F238E27FC236}">
                  <a16:creationId xmlns:a16="http://schemas.microsoft.com/office/drawing/2014/main" id="{E7F73510-CE1C-7165-C8C4-9444DC4B9895}"/>
                </a:ext>
              </a:extLst>
            </p:cNvPr>
            <p:cNvSpPr/>
            <p:nvPr/>
          </p:nvSpPr>
          <p:spPr>
            <a:xfrm>
              <a:off x="203755" y="143366"/>
              <a:ext cx="11734800" cy="6419850"/>
            </a:xfrm>
            <a:prstGeom prst="rect">
              <a:avLst/>
            </a:prstGeom>
            <a:noFill/>
            <a:ln w="254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5" name="Picture 4">
              <a:extLst>
                <a:ext uri="{FF2B5EF4-FFF2-40B4-BE49-F238E27FC236}">
                  <a16:creationId xmlns:a16="http://schemas.microsoft.com/office/drawing/2014/main" id="{DDC51D5E-90AA-4CFF-EBB1-E46F15A650B3}"/>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10421922" y="5050116"/>
              <a:ext cx="1276350" cy="1276350"/>
            </a:xfrm>
            <a:prstGeom prst="rect">
              <a:avLst/>
            </a:prstGeom>
          </p:spPr>
        </p:pic>
        <p:sp>
          <p:nvSpPr>
            <p:cNvPr id="7" name="TextBox 6">
              <a:extLst>
                <a:ext uri="{FF2B5EF4-FFF2-40B4-BE49-F238E27FC236}">
                  <a16:creationId xmlns:a16="http://schemas.microsoft.com/office/drawing/2014/main" id="{4CB99B11-BEA2-20FC-B681-1D41A37D24E8}"/>
                </a:ext>
              </a:extLst>
            </p:cNvPr>
            <p:cNvSpPr txBox="1"/>
            <p:nvPr/>
          </p:nvSpPr>
          <p:spPr>
            <a:xfrm>
              <a:off x="493728" y="437266"/>
              <a:ext cx="3757336" cy="400110"/>
            </a:xfrm>
            <a:prstGeom prst="rect">
              <a:avLst/>
            </a:prstGeom>
            <a:noFill/>
          </p:spPr>
          <p:txBody>
            <a:bodyPr wrap="square" rtlCol="0">
              <a:spAutoFit/>
            </a:bodyPr>
            <a:lstStyle/>
            <a:p>
              <a:r>
                <a:rPr lang="tr-TR" sz="2000" b="1" u="sng" dirty="0" err="1"/>
                <a:t>Occupational</a:t>
              </a:r>
              <a:r>
                <a:rPr lang="tr-TR" sz="2000" b="1" u="sng" dirty="0"/>
                <a:t> </a:t>
              </a:r>
              <a:r>
                <a:rPr lang="tr-TR" sz="2000" b="1" u="sng" dirty="0" err="1"/>
                <a:t>Health</a:t>
              </a:r>
              <a:r>
                <a:rPr lang="tr-TR" sz="2000" b="1" u="sng" dirty="0"/>
                <a:t> </a:t>
              </a:r>
              <a:r>
                <a:rPr lang="tr-TR" sz="2000" b="1" u="sng" dirty="0" err="1"/>
                <a:t>and</a:t>
              </a:r>
              <a:r>
                <a:rPr lang="tr-TR" sz="2000" b="1" u="sng" dirty="0"/>
                <a:t> </a:t>
              </a:r>
              <a:r>
                <a:rPr lang="tr-TR" sz="2000" b="1" u="sng" dirty="0" err="1" smtClean="0"/>
                <a:t>Safety</a:t>
              </a:r>
              <a:r>
                <a:rPr lang="tr-TR" sz="2000" b="1" u="sng" dirty="0" smtClean="0"/>
                <a:t> II </a:t>
              </a:r>
              <a:endParaRPr lang="tr-TR" sz="2000" b="1" u="sng" dirty="0"/>
            </a:p>
          </p:txBody>
        </p:sp>
      </p:grpSp>
      <p:sp>
        <p:nvSpPr>
          <p:cNvPr id="2" name="Date Placeholder 1">
            <a:extLst>
              <a:ext uri="{FF2B5EF4-FFF2-40B4-BE49-F238E27FC236}">
                <a16:creationId xmlns:a16="http://schemas.microsoft.com/office/drawing/2014/main" id="{DA31DAE3-D28A-82C2-4971-3B42844A6AA2}"/>
              </a:ext>
            </a:extLst>
          </p:cNvPr>
          <p:cNvSpPr>
            <a:spLocks noGrp="1"/>
          </p:cNvSpPr>
          <p:nvPr>
            <p:ph type="dt" sz="half" idx="10"/>
          </p:nvPr>
        </p:nvSpPr>
        <p:spPr>
          <a:xfrm>
            <a:off x="518572" y="5979900"/>
            <a:ext cx="1172576" cy="365125"/>
          </a:xfrm>
        </p:spPr>
        <p:txBody>
          <a:bodyPr/>
          <a:lstStyle/>
          <a:p>
            <a:fld id="{8B22AF48-50A8-4ACC-83B2-496B850B9254}" type="datetime10">
              <a:rPr lang="en-US" sz="2400" b="1" smtClean="0">
                <a:solidFill>
                  <a:schemeClr val="tx1"/>
                </a:solidFill>
              </a:rPr>
              <a:t>16:59</a:t>
            </a:fld>
            <a:endParaRPr lang="tr-TR" sz="2400" b="1" dirty="0">
              <a:solidFill>
                <a:schemeClr val="tx1"/>
              </a:solidFill>
            </a:endParaRPr>
          </a:p>
        </p:txBody>
      </p:sp>
    </p:spTree>
    <p:extLst>
      <p:ext uri="{BB962C8B-B14F-4D97-AF65-F5344CB8AC3E}">
        <p14:creationId xmlns:p14="http://schemas.microsoft.com/office/powerpoint/2010/main" val="978817463"/>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4F80FCD9-6F6E-8C38-776D-E061987F0D62}"/>
              </a:ext>
            </a:extLst>
          </p:cNvPr>
          <p:cNvGrpSpPr/>
          <p:nvPr/>
        </p:nvGrpSpPr>
        <p:grpSpPr>
          <a:xfrm>
            <a:off x="228600" y="219075"/>
            <a:ext cx="11734800" cy="6419850"/>
            <a:chOff x="203755" y="143366"/>
            <a:chExt cx="11734800" cy="6419850"/>
          </a:xfrm>
        </p:grpSpPr>
        <p:sp>
          <p:nvSpPr>
            <p:cNvPr id="4" name="Rectangle 3">
              <a:extLst>
                <a:ext uri="{FF2B5EF4-FFF2-40B4-BE49-F238E27FC236}">
                  <a16:creationId xmlns:a16="http://schemas.microsoft.com/office/drawing/2014/main" id="{E7F73510-CE1C-7165-C8C4-9444DC4B9895}"/>
                </a:ext>
              </a:extLst>
            </p:cNvPr>
            <p:cNvSpPr/>
            <p:nvPr/>
          </p:nvSpPr>
          <p:spPr>
            <a:xfrm>
              <a:off x="203755" y="143366"/>
              <a:ext cx="11734800" cy="6419850"/>
            </a:xfrm>
            <a:prstGeom prst="rect">
              <a:avLst/>
            </a:prstGeom>
            <a:noFill/>
            <a:ln w="254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5" name="Picture 4">
              <a:extLst>
                <a:ext uri="{FF2B5EF4-FFF2-40B4-BE49-F238E27FC236}">
                  <a16:creationId xmlns:a16="http://schemas.microsoft.com/office/drawing/2014/main" id="{DDC51D5E-90AA-4CFF-EBB1-E46F15A650B3}"/>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10421922" y="5050116"/>
              <a:ext cx="1276350" cy="1276350"/>
            </a:xfrm>
            <a:prstGeom prst="rect">
              <a:avLst/>
            </a:prstGeom>
          </p:spPr>
        </p:pic>
        <p:sp>
          <p:nvSpPr>
            <p:cNvPr id="7" name="TextBox 6">
              <a:extLst>
                <a:ext uri="{FF2B5EF4-FFF2-40B4-BE49-F238E27FC236}">
                  <a16:creationId xmlns:a16="http://schemas.microsoft.com/office/drawing/2014/main" id="{4CB99B11-BEA2-20FC-B681-1D41A37D24E8}"/>
                </a:ext>
              </a:extLst>
            </p:cNvPr>
            <p:cNvSpPr txBox="1"/>
            <p:nvPr/>
          </p:nvSpPr>
          <p:spPr>
            <a:xfrm>
              <a:off x="493728" y="437266"/>
              <a:ext cx="3757336" cy="400110"/>
            </a:xfrm>
            <a:prstGeom prst="rect">
              <a:avLst/>
            </a:prstGeom>
            <a:noFill/>
          </p:spPr>
          <p:txBody>
            <a:bodyPr wrap="square" rtlCol="0">
              <a:spAutoFit/>
            </a:bodyPr>
            <a:lstStyle/>
            <a:p>
              <a:r>
                <a:rPr lang="tr-TR" sz="2000" b="1" u="sng" dirty="0" err="1"/>
                <a:t>Occupational</a:t>
              </a:r>
              <a:r>
                <a:rPr lang="tr-TR" sz="2000" b="1" u="sng" dirty="0"/>
                <a:t> </a:t>
              </a:r>
              <a:r>
                <a:rPr lang="tr-TR" sz="2000" b="1" u="sng" dirty="0" err="1"/>
                <a:t>Health</a:t>
              </a:r>
              <a:r>
                <a:rPr lang="tr-TR" sz="2000" b="1" u="sng" dirty="0"/>
                <a:t> </a:t>
              </a:r>
              <a:r>
                <a:rPr lang="tr-TR" sz="2000" b="1" u="sng" dirty="0" err="1"/>
                <a:t>and</a:t>
              </a:r>
              <a:r>
                <a:rPr lang="tr-TR" sz="2000" b="1" u="sng" dirty="0"/>
                <a:t> </a:t>
              </a:r>
              <a:r>
                <a:rPr lang="tr-TR" sz="2000" b="1" u="sng" dirty="0" err="1" smtClean="0"/>
                <a:t>Safety</a:t>
              </a:r>
              <a:r>
                <a:rPr lang="tr-TR" sz="2000" b="1" u="sng" dirty="0" smtClean="0"/>
                <a:t> II </a:t>
              </a:r>
              <a:endParaRPr lang="tr-TR" sz="2000" b="1" u="sng" dirty="0"/>
            </a:p>
          </p:txBody>
        </p:sp>
      </p:grpSp>
      <p:sp>
        <p:nvSpPr>
          <p:cNvPr id="2" name="Date Placeholder 1">
            <a:extLst>
              <a:ext uri="{FF2B5EF4-FFF2-40B4-BE49-F238E27FC236}">
                <a16:creationId xmlns:a16="http://schemas.microsoft.com/office/drawing/2014/main" id="{DA31DAE3-D28A-82C2-4971-3B42844A6AA2}"/>
              </a:ext>
            </a:extLst>
          </p:cNvPr>
          <p:cNvSpPr>
            <a:spLocks noGrp="1"/>
          </p:cNvSpPr>
          <p:nvPr>
            <p:ph type="dt" sz="half" idx="10"/>
          </p:nvPr>
        </p:nvSpPr>
        <p:spPr>
          <a:xfrm>
            <a:off x="518572" y="5979900"/>
            <a:ext cx="1172576" cy="365125"/>
          </a:xfrm>
        </p:spPr>
        <p:txBody>
          <a:bodyPr/>
          <a:lstStyle/>
          <a:p>
            <a:fld id="{8B22AF48-50A8-4ACC-83B2-496B850B9254}" type="datetime10">
              <a:rPr lang="en-US" sz="2400" b="1" smtClean="0">
                <a:solidFill>
                  <a:schemeClr val="tx1"/>
                </a:solidFill>
              </a:rPr>
              <a:t>16:59</a:t>
            </a:fld>
            <a:endParaRPr lang="tr-TR" sz="2400" b="1" dirty="0">
              <a:solidFill>
                <a:schemeClr val="tx1"/>
              </a:solidFill>
            </a:endParaRPr>
          </a:p>
        </p:txBody>
      </p:sp>
    </p:spTree>
    <p:extLst>
      <p:ext uri="{BB962C8B-B14F-4D97-AF65-F5344CB8AC3E}">
        <p14:creationId xmlns:p14="http://schemas.microsoft.com/office/powerpoint/2010/main" val="4228768575"/>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4F80FCD9-6F6E-8C38-776D-E061987F0D62}"/>
              </a:ext>
            </a:extLst>
          </p:cNvPr>
          <p:cNvGrpSpPr/>
          <p:nvPr/>
        </p:nvGrpSpPr>
        <p:grpSpPr>
          <a:xfrm>
            <a:off x="228600" y="219075"/>
            <a:ext cx="11734800" cy="6419850"/>
            <a:chOff x="203755" y="143366"/>
            <a:chExt cx="11734800" cy="6419850"/>
          </a:xfrm>
        </p:grpSpPr>
        <p:sp>
          <p:nvSpPr>
            <p:cNvPr id="4" name="Rectangle 3">
              <a:extLst>
                <a:ext uri="{FF2B5EF4-FFF2-40B4-BE49-F238E27FC236}">
                  <a16:creationId xmlns:a16="http://schemas.microsoft.com/office/drawing/2014/main" id="{E7F73510-CE1C-7165-C8C4-9444DC4B9895}"/>
                </a:ext>
              </a:extLst>
            </p:cNvPr>
            <p:cNvSpPr/>
            <p:nvPr/>
          </p:nvSpPr>
          <p:spPr>
            <a:xfrm>
              <a:off x="203755" y="143366"/>
              <a:ext cx="11734800" cy="6419850"/>
            </a:xfrm>
            <a:prstGeom prst="rect">
              <a:avLst/>
            </a:prstGeom>
            <a:noFill/>
            <a:ln w="254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5" name="Picture 4">
              <a:extLst>
                <a:ext uri="{FF2B5EF4-FFF2-40B4-BE49-F238E27FC236}">
                  <a16:creationId xmlns:a16="http://schemas.microsoft.com/office/drawing/2014/main" id="{DDC51D5E-90AA-4CFF-EBB1-E46F15A650B3}"/>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10421922" y="5050116"/>
              <a:ext cx="1276350" cy="1276350"/>
            </a:xfrm>
            <a:prstGeom prst="rect">
              <a:avLst/>
            </a:prstGeom>
          </p:spPr>
        </p:pic>
        <p:sp>
          <p:nvSpPr>
            <p:cNvPr id="7" name="TextBox 6">
              <a:extLst>
                <a:ext uri="{FF2B5EF4-FFF2-40B4-BE49-F238E27FC236}">
                  <a16:creationId xmlns:a16="http://schemas.microsoft.com/office/drawing/2014/main" id="{4CB99B11-BEA2-20FC-B681-1D41A37D24E8}"/>
                </a:ext>
              </a:extLst>
            </p:cNvPr>
            <p:cNvSpPr txBox="1"/>
            <p:nvPr/>
          </p:nvSpPr>
          <p:spPr>
            <a:xfrm>
              <a:off x="493728" y="437266"/>
              <a:ext cx="3757336" cy="400110"/>
            </a:xfrm>
            <a:prstGeom prst="rect">
              <a:avLst/>
            </a:prstGeom>
            <a:noFill/>
          </p:spPr>
          <p:txBody>
            <a:bodyPr wrap="square" rtlCol="0">
              <a:spAutoFit/>
            </a:bodyPr>
            <a:lstStyle/>
            <a:p>
              <a:r>
                <a:rPr lang="tr-TR" sz="2000" b="1" u="sng" dirty="0" err="1"/>
                <a:t>Occupational</a:t>
              </a:r>
              <a:r>
                <a:rPr lang="tr-TR" sz="2000" b="1" u="sng" dirty="0"/>
                <a:t> </a:t>
              </a:r>
              <a:r>
                <a:rPr lang="tr-TR" sz="2000" b="1" u="sng" dirty="0" err="1"/>
                <a:t>Health</a:t>
              </a:r>
              <a:r>
                <a:rPr lang="tr-TR" sz="2000" b="1" u="sng" dirty="0"/>
                <a:t> </a:t>
              </a:r>
              <a:r>
                <a:rPr lang="tr-TR" sz="2000" b="1" u="sng" dirty="0" err="1"/>
                <a:t>and</a:t>
              </a:r>
              <a:r>
                <a:rPr lang="tr-TR" sz="2000" b="1" u="sng" dirty="0"/>
                <a:t> </a:t>
              </a:r>
              <a:r>
                <a:rPr lang="tr-TR" sz="2000" b="1" u="sng" dirty="0" err="1" smtClean="0"/>
                <a:t>Safety</a:t>
              </a:r>
              <a:r>
                <a:rPr lang="tr-TR" sz="2000" b="1" u="sng" dirty="0" smtClean="0"/>
                <a:t> II </a:t>
              </a:r>
              <a:endParaRPr lang="tr-TR" sz="2000" b="1" u="sng" dirty="0"/>
            </a:p>
          </p:txBody>
        </p:sp>
      </p:grpSp>
      <p:sp>
        <p:nvSpPr>
          <p:cNvPr id="2" name="Date Placeholder 1">
            <a:extLst>
              <a:ext uri="{FF2B5EF4-FFF2-40B4-BE49-F238E27FC236}">
                <a16:creationId xmlns:a16="http://schemas.microsoft.com/office/drawing/2014/main" id="{DA31DAE3-D28A-82C2-4971-3B42844A6AA2}"/>
              </a:ext>
            </a:extLst>
          </p:cNvPr>
          <p:cNvSpPr>
            <a:spLocks noGrp="1"/>
          </p:cNvSpPr>
          <p:nvPr>
            <p:ph type="dt" sz="half" idx="10"/>
          </p:nvPr>
        </p:nvSpPr>
        <p:spPr>
          <a:xfrm>
            <a:off x="518572" y="5979900"/>
            <a:ext cx="1172576" cy="365125"/>
          </a:xfrm>
        </p:spPr>
        <p:txBody>
          <a:bodyPr/>
          <a:lstStyle/>
          <a:p>
            <a:fld id="{8B22AF48-50A8-4ACC-83B2-496B850B9254}" type="datetime10">
              <a:rPr lang="en-US" sz="2400" b="1" smtClean="0">
                <a:solidFill>
                  <a:schemeClr val="tx1"/>
                </a:solidFill>
              </a:rPr>
              <a:t>16:59</a:t>
            </a:fld>
            <a:endParaRPr lang="tr-TR" sz="2400" b="1" dirty="0">
              <a:solidFill>
                <a:schemeClr val="tx1"/>
              </a:solidFill>
            </a:endParaRPr>
          </a:p>
        </p:txBody>
      </p:sp>
    </p:spTree>
    <p:extLst>
      <p:ext uri="{BB962C8B-B14F-4D97-AF65-F5344CB8AC3E}">
        <p14:creationId xmlns:p14="http://schemas.microsoft.com/office/powerpoint/2010/main" val="1268216970"/>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4F80FCD9-6F6E-8C38-776D-E061987F0D62}"/>
              </a:ext>
            </a:extLst>
          </p:cNvPr>
          <p:cNvGrpSpPr/>
          <p:nvPr/>
        </p:nvGrpSpPr>
        <p:grpSpPr>
          <a:xfrm>
            <a:off x="228600" y="219075"/>
            <a:ext cx="11734800" cy="6419850"/>
            <a:chOff x="203755" y="143366"/>
            <a:chExt cx="11734800" cy="6419850"/>
          </a:xfrm>
        </p:grpSpPr>
        <p:sp>
          <p:nvSpPr>
            <p:cNvPr id="4" name="Rectangle 3">
              <a:extLst>
                <a:ext uri="{FF2B5EF4-FFF2-40B4-BE49-F238E27FC236}">
                  <a16:creationId xmlns:a16="http://schemas.microsoft.com/office/drawing/2014/main" id="{E7F73510-CE1C-7165-C8C4-9444DC4B9895}"/>
                </a:ext>
              </a:extLst>
            </p:cNvPr>
            <p:cNvSpPr/>
            <p:nvPr/>
          </p:nvSpPr>
          <p:spPr>
            <a:xfrm>
              <a:off x="203755" y="143366"/>
              <a:ext cx="11734800" cy="6419850"/>
            </a:xfrm>
            <a:prstGeom prst="rect">
              <a:avLst/>
            </a:prstGeom>
            <a:noFill/>
            <a:ln w="254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5" name="Picture 4">
              <a:extLst>
                <a:ext uri="{FF2B5EF4-FFF2-40B4-BE49-F238E27FC236}">
                  <a16:creationId xmlns:a16="http://schemas.microsoft.com/office/drawing/2014/main" id="{DDC51D5E-90AA-4CFF-EBB1-E46F15A650B3}"/>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10421922" y="5050116"/>
              <a:ext cx="1276350" cy="1276350"/>
            </a:xfrm>
            <a:prstGeom prst="rect">
              <a:avLst/>
            </a:prstGeom>
          </p:spPr>
        </p:pic>
        <p:sp>
          <p:nvSpPr>
            <p:cNvPr id="7" name="TextBox 6">
              <a:extLst>
                <a:ext uri="{FF2B5EF4-FFF2-40B4-BE49-F238E27FC236}">
                  <a16:creationId xmlns:a16="http://schemas.microsoft.com/office/drawing/2014/main" id="{4CB99B11-BEA2-20FC-B681-1D41A37D24E8}"/>
                </a:ext>
              </a:extLst>
            </p:cNvPr>
            <p:cNvSpPr txBox="1"/>
            <p:nvPr/>
          </p:nvSpPr>
          <p:spPr>
            <a:xfrm>
              <a:off x="493728" y="437266"/>
              <a:ext cx="3757336" cy="400110"/>
            </a:xfrm>
            <a:prstGeom prst="rect">
              <a:avLst/>
            </a:prstGeom>
            <a:noFill/>
          </p:spPr>
          <p:txBody>
            <a:bodyPr wrap="square" rtlCol="0">
              <a:spAutoFit/>
            </a:bodyPr>
            <a:lstStyle/>
            <a:p>
              <a:r>
                <a:rPr lang="tr-TR" sz="2000" b="1" u="sng" dirty="0" err="1"/>
                <a:t>Occupational</a:t>
              </a:r>
              <a:r>
                <a:rPr lang="tr-TR" sz="2000" b="1" u="sng" dirty="0"/>
                <a:t> </a:t>
              </a:r>
              <a:r>
                <a:rPr lang="tr-TR" sz="2000" b="1" u="sng" dirty="0" err="1"/>
                <a:t>Health</a:t>
              </a:r>
              <a:r>
                <a:rPr lang="tr-TR" sz="2000" b="1" u="sng" dirty="0"/>
                <a:t> </a:t>
              </a:r>
              <a:r>
                <a:rPr lang="tr-TR" sz="2000" b="1" u="sng" dirty="0" err="1"/>
                <a:t>and</a:t>
              </a:r>
              <a:r>
                <a:rPr lang="tr-TR" sz="2000" b="1" u="sng" dirty="0"/>
                <a:t> </a:t>
              </a:r>
              <a:r>
                <a:rPr lang="tr-TR" sz="2000" b="1" u="sng" dirty="0" err="1" smtClean="0"/>
                <a:t>Safety</a:t>
              </a:r>
              <a:r>
                <a:rPr lang="tr-TR" sz="2000" b="1" u="sng" dirty="0" smtClean="0"/>
                <a:t> II </a:t>
              </a:r>
              <a:endParaRPr lang="tr-TR" sz="2000" b="1" u="sng" dirty="0"/>
            </a:p>
          </p:txBody>
        </p:sp>
      </p:grpSp>
      <p:sp>
        <p:nvSpPr>
          <p:cNvPr id="2" name="Date Placeholder 1">
            <a:extLst>
              <a:ext uri="{FF2B5EF4-FFF2-40B4-BE49-F238E27FC236}">
                <a16:creationId xmlns:a16="http://schemas.microsoft.com/office/drawing/2014/main" id="{DA31DAE3-D28A-82C2-4971-3B42844A6AA2}"/>
              </a:ext>
            </a:extLst>
          </p:cNvPr>
          <p:cNvSpPr>
            <a:spLocks noGrp="1"/>
          </p:cNvSpPr>
          <p:nvPr>
            <p:ph type="dt" sz="half" idx="10"/>
          </p:nvPr>
        </p:nvSpPr>
        <p:spPr>
          <a:xfrm>
            <a:off x="518572" y="5979900"/>
            <a:ext cx="1172576" cy="365125"/>
          </a:xfrm>
        </p:spPr>
        <p:txBody>
          <a:bodyPr/>
          <a:lstStyle/>
          <a:p>
            <a:fld id="{8B22AF48-50A8-4ACC-83B2-496B850B9254}" type="datetime10">
              <a:rPr lang="en-US" sz="2400" b="1" smtClean="0">
                <a:solidFill>
                  <a:schemeClr val="tx1"/>
                </a:solidFill>
              </a:rPr>
              <a:t>16:59</a:t>
            </a:fld>
            <a:endParaRPr lang="tr-TR" sz="2400" b="1" dirty="0">
              <a:solidFill>
                <a:schemeClr val="tx1"/>
              </a:solidFill>
            </a:endParaRPr>
          </a:p>
        </p:txBody>
      </p:sp>
    </p:spTree>
    <p:extLst>
      <p:ext uri="{BB962C8B-B14F-4D97-AF65-F5344CB8AC3E}">
        <p14:creationId xmlns:p14="http://schemas.microsoft.com/office/powerpoint/2010/main" val="3825013755"/>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4F80FCD9-6F6E-8C38-776D-E061987F0D62}"/>
              </a:ext>
            </a:extLst>
          </p:cNvPr>
          <p:cNvGrpSpPr/>
          <p:nvPr/>
        </p:nvGrpSpPr>
        <p:grpSpPr>
          <a:xfrm>
            <a:off x="228600" y="219075"/>
            <a:ext cx="11734800" cy="6419850"/>
            <a:chOff x="203755" y="143366"/>
            <a:chExt cx="11734800" cy="6419850"/>
          </a:xfrm>
        </p:grpSpPr>
        <p:sp>
          <p:nvSpPr>
            <p:cNvPr id="4" name="Rectangle 3">
              <a:extLst>
                <a:ext uri="{FF2B5EF4-FFF2-40B4-BE49-F238E27FC236}">
                  <a16:creationId xmlns:a16="http://schemas.microsoft.com/office/drawing/2014/main" id="{E7F73510-CE1C-7165-C8C4-9444DC4B9895}"/>
                </a:ext>
              </a:extLst>
            </p:cNvPr>
            <p:cNvSpPr/>
            <p:nvPr/>
          </p:nvSpPr>
          <p:spPr>
            <a:xfrm>
              <a:off x="203755" y="143366"/>
              <a:ext cx="11734800" cy="6419850"/>
            </a:xfrm>
            <a:prstGeom prst="rect">
              <a:avLst/>
            </a:prstGeom>
            <a:noFill/>
            <a:ln w="254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5" name="Picture 4">
              <a:extLst>
                <a:ext uri="{FF2B5EF4-FFF2-40B4-BE49-F238E27FC236}">
                  <a16:creationId xmlns:a16="http://schemas.microsoft.com/office/drawing/2014/main" id="{DDC51D5E-90AA-4CFF-EBB1-E46F15A650B3}"/>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10421922" y="5050116"/>
              <a:ext cx="1276350" cy="1276350"/>
            </a:xfrm>
            <a:prstGeom prst="rect">
              <a:avLst/>
            </a:prstGeom>
          </p:spPr>
        </p:pic>
        <p:sp>
          <p:nvSpPr>
            <p:cNvPr id="7" name="TextBox 6">
              <a:extLst>
                <a:ext uri="{FF2B5EF4-FFF2-40B4-BE49-F238E27FC236}">
                  <a16:creationId xmlns:a16="http://schemas.microsoft.com/office/drawing/2014/main" id="{4CB99B11-BEA2-20FC-B681-1D41A37D24E8}"/>
                </a:ext>
              </a:extLst>
            </p:cNvPr>
            <p:cNvSpPr txBox="1"/>
            <p:nvPr/>
          </p:nvSpPr>
          <p:spPr>
            <a:xfrm>
              <a:off x="493728" y="437266"/>
              <a:ext cx="3757336" cy="400110"/>
            </a:xfrm>
            <a:prstGeom prst="rect">
              <a:avLst/>
            </a:prstGeom>
            <a:noFill/>
          </p:spPr>
          <p:txBody>
            <a:bodyPr wrap="square" rtlCol="0">
              <a:spAutoFit/>
            </a:bodyPr>
            <a:lstStyle/>
            <a:p>
              <a:r>
                <a:rPr lang="tr-TR" sz="2000" b="1" u="sng" dirty="0" err="1"/>
                <a:t>Occupational</a:t>
              </a:r>
              <a:r>
                <a:rPr lang="tr-TR" sz="2000" b="1" u="sng" dirty="0"/>
                <a:t> </a:t>
              </a:r>
              <a:r>
                <a:rPr lang="tr-TR" sz="2000" b="1" u="sng" dirty="0" err="1"/>
                <a:t>Health</a:t>
              </a:r>
              <a:r>
                <a:rPr lang="tr-TR" sz="2000" b="1" u="sng" dirty="0"/>
                <a:t> </a:t>
              </a:r>
              <a:r>
                <a:rPr lang="tr-TR" sz="2000" b="1" u="sng" dirty="0" err="1"/>
                <a:t>and</a:t>
              </a:r>
              <a:r>
                <a:rPr lang="tr-TR" sz="2000" b="1" u="sng" dirty="0"/>
                <a:t> </a:t>
              </a:r>
              <a:r>
                <a:rPr lang="tr-TR" sz="2000" b="1" u="sng" dirty="0" err="1" smtClean="0"/>
                <a:t>Safety</a:t>
              </a:r>
              <a:r>
                <a:rPr lang="tr-TR" sz="2000" b="1" u="sng" dirty="0" smtClean="0"/>
                <a:t> II </a:t>
              </a:r>
              <a:endParaRPr lang="tr-TR" sz="2000" b="1" u="sng" dirty="0"/>
            </a:p>
          </p:txBody>
        </p:sp>
      </p:grpSp>
      <p:sp>
        <p:nvSpPr>
          <p:cNvPr id="2" name="Date Placeholder 1">
            <a:extLst>
              <a:ext uri="{FF2B5EF4-FFF2-40B4-BE49-F238E27FC236}">
                <a16:creationId xmlns:a16="http://schemas.microsoft.com/office/drawing/2014/main" id="{DA31DAE3-D28A-82C2-4971-3B42844A6AA2}"/>
              </a:ext>
            </a:extLst>
          </p:cNvPr>
          <p:cNvSpPr>
            <a:spLocks noGrp="1"/>
          </p:cNvSpPr>
          <p:nvPr>
            <p:ph type="dt" sz="half" idx="10"/>
          </p:nvPr>
        </p:nvSpPr>
        <p:spPr>
          <a:xfrm>
            <a:off x="518572" y="5979900"/>
            <a:ext cx="1172576" cy="365125"/>
          </a:xfrm>
        </p:spPr>
        <p:txBody>
          <a:bodyPr/>
          <a:lstStyle/>
          <a:p>
            <a:fld id="{8B22AF48-50A8-4ACC-83B2-496B850B9254}" type="datetime10">
              <a:rPr lang="en-US" sz="2400" b="1" smtClean="0">
                <a:solidFill>
                  <a:schemeClr val="tx1"/>
                </a:solidFill>
              </a:rPr>
              <a:t>16:59</a:t>
            </a:fld>
            <a:endParaRPr lang="tr-TR" sz="2400" b="1" dirty="0">
              <a:solidFill>
                <a:schemeClr val="tx1"/>
              </a:solidFill>
            </a:endParaRPr>
          </a:p>
        </p:txBody>
      </p:sp>
    </p:spTree>
    <p:extLst>
      <p:ext uri="{BB962C8B-B14F-4D97-AF65-F5344CB8AC3E}">
        <p14:creationId xmlns:p14="http://schemas.microsoft.com/office/powerpoint/2010/main" val="3815582574"/>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4F80FCD9-6F6E-8C38-776D-E061987F0D62}"/>
              </a:ext>
            </a:extLst>
          </p:cNvPr>
          <p:cNvGrpSpPr/>
          <p:nvPr/>
        </p:nvGrpSpPr>
        <p:grpSpPr>
          <a:xfrm>
            <a:off x="228600" y="219075"/>
            <a:ext cx="11734800" cy="6419850"/>
            <a:chOff x="203755" y="143366"/>
            <a:chExt cx="11734800" cy="6419850"/>
          </a:xfrm>
        </p:grpSpPr>
        <p:sp>
          <p:nvSpPr>
            <p:cNvPr id="4" name="Rectangle 3">
              <a:extLst>
                <a:ext uri="{FF2B5EF4-FFF2-40B4-BE49-F238E27FC236}">
                  <a16:creationId xmlns:a16="http://schemas.microsoft.com/office/drawing/2014/main" id="{E7F73510-CE1C-7165-C8C4-9444DC4B9895}"/>
                </a:ext>
              </a:extLst>
            </p:cNvPr>
            <p:cNvSpPr/>
            <p:nvPr/>
          </p:nvSpPr>
          <p:spPr>
            <a:xfrm>
              <a:off x="203755" y="143366"/>
              <a:ext cx="11734800" cy="6419850"/>
            </a:xfrm>
            <a:prstGeom prst="rect">
              <a:avLst/>
            </a:prstGeom>
            <a:noFill/>
            <a:ln w="254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5" name="Picture 4">
              <a:extLst>
                <a:ext uri="{FF2B5EF4-FFF2-40B4-BE49-F238E27FC236}">
                  <a16:creationId xmlns:a16="http://schemas.microsoft.com/office/drawing/2014/main" id="{DDC51D5E-90AA-4CFF-EBB1-E46F15A650B3}"/>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10421922" y="5050116"/>
              <a:ext cx="1276350" cy="1276350"/>
            </a:xfrm>
            <a:prstGeom prst="rect">
              <a:avLst/>
            </a:prstGeom>
          </p:spPr>
        </p:pic>
        <p:sp>
          <p:nvSpPr>
            <p:cNvPr id="7" name="TextBox 6">
              <a:extLst>
                <a:ext uri="{FF2B5EF4-FFF2-40B4-BE49-F238E27FC236}">
                  <a16:creationId xmlns:a16="http://schemas.microsoft.com/office/drawing/2014/main" id="{4CB99B11-BEA2-20FC-B681-1D41A37D24E8}"/>
                </a:ext>
              </a:extLst>
            </p:cNvPr>
            <p:cNvSpPr txBox="1"/>
            <p:nvPr/>
          </p:nvSpPr>
          <p:spPr>
            <a:xfrm>
              <a:off x="493728" y="437266"/>
              <a:ext cx="3757336" cy="400110"/>
            </a:xfrm>
            <a:prstGeom prst="rect">
              <a:avLst/>
            </a:prstGeom>
            <a:noFill/>
          </p:spPr>
          <p:txBody>
            <a:bodyPr wrap="square" rtlCol="0">
              <a:spAutoFit/>
            </a:bodyPr>
            <a:lstStyle/>
            <a:p>
              <a:r>
                <a:rPr lang="tr-TR" sz="2000" b="1" u="sng" dirty="0" err="1"/>
                <a:t>Occupational</a:t>
              </a:r>
              <a:r>
                <a:rPr lang="tr-TR" sz="2000" b="1" u="sng" dirty="0"/>
                <a:t> </a:t>
              </a:r>
              <a:r>
                <a:rPr lang="tr-TR" sz="2000" b="1" u="sng" dirty="0" err="1"/>
                <a:t>Health</a:t>
              </a:r>
              <a:r>
                <a:rPr lang="tr-TR" sz="2000" b="1" u="sng" dirty="0"/>
                <a:t> </a:t>
              </a:r>
              <a:r>
                <a:rPr lang="tr-TR" sz="2000" b="1" u="sng" dirty="0" err="1"/>
                <a:t>and</a:t>
              </a:r>
              <a:r>
                <a:rPr lang="tr-TR" sz="2000" b="1" u="sng" dirty="0"/>
                <a:t> </a:t>
              </a:r>
              <a:r>
                <a:rPr lang="tr-TR" sz="2000" b="1" u="sng" dirty="0" err="1" smtClean="0"/>
                <a:t>Safety</a:t>
              </a:r>
              <a:r>
                <a:rPr lang="tr-TR" sz="2000" b="1" u="sng" dirty="0" smtClean="0"/>
                <a:t> II </a:t>
              </a:r>
              <a:endParaRPr lang="tr-TR" sz="2000" b="1" u="sng" dirty="0"/>
            </a:p>
          </p:txBody>
        </p:sp>
      </p:grpSp>
      <p:sp>
        <p:nvSpPr>
          <p:cNvPr id="2" name="Date Placeholder 1">
            <a:extLst>
              <a:ext uri="{FF2B5EF4-FFF2-40B4-BE49-F238E27FC236}">
                <a16:creationId xmlns:a16="http://schemas.microsoft.com/office/drawing/2014/main" id="{DA31DAE3-D28A-82C2-4971-3B42844A6AA2}"/>
              </a:ext>
            </a:extLst>
          </p:cNvPr>
          <p:cNvSpPr>
            <a:spLocks noGrp="1"/>
          </p:cNvSpPr>
          <p:nvPr>
            <p:ph type="dt" sz="half" idx="10"/>
          </p:nvPr>
        </p:nvSpPr>
        <p:spPr>
          <a:xfrm>
            <a:off x="518572" y="5979900"/>
            <a:ext cx="1172576" cy="365125"/>
          </a:xfrm>
        </p:spPr>
        <p:txBody>
          <a:bodyPr/>
          <a:lstStyle/>
          <a:p>
            <a:fld id="{8B22AF48-50A8-4ACC-83B2-496B850B9254}" type="datetime10">
              <a:rPr lang="en-US" sz="2400" b="1" smtClean="0">
                <a:solidFill>
                  <a:schemeClr val="tx1"/>
                </a:solidFill>
              </a:rPr>
              <a:t>16:59</a:t>
            </a:fld>
            <a:endParaRPr lang="tr-TR" sz="2400" b="1" dirty="0">
              <a:solidFill>
                <a:schemeClr val="tx1"/>
              </a:solidFill>
            </a:endParaRPr>
          </a:p>
        </p:txBody>
      </p:sp>
    </p:spTree>
    <p:extLst>
      <p:ext uri="{BB962C8B-B14F-4D97-AF65-F5344CB8AC3E}">
        <p14:creationId xmlns:p14="http://schemas.microsoft.com/office/powerpoint/2010/main" val="2294031546"/>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4F80FCD9-6F6E-8C38-776D-E061987F0D62}"/>
              </a:ext>
            </a:extLst>
          </p:cNvPr>
          <p:cNvGrpSpPr/>
          <p:nvPr/>
        </p:nvGrpSpPr>
        <p:grpSpPr>
          <a:xfrm>
            <a:off x="228600" y="219075"/>
            <a:ext cx="11734800" cy="6419850"/>
            <a:chOff x="203755" y="143366"/>
            <a:chExt cx="11734800" cy="6419850"/>
          </a:xfrm>
        </p:grpSpPr>
        <p:sp>
          <p:nvSpPr>
            <p:cNvPr id="4" name="Rectangle 3">
              <a:extLst>
                <a:ext uri="{FF2B5EF4-FFF2-40B4-BE49-F238E27FC236}">
                  <a16:creationId xmlns:a16="http://schemas.microsoft.com/office/drawing/2014/main" id="{E7F73510-CE1C-7165-C8C4-9444DC4B9895}"/>
                </a:ext>
              </a:extLst>
            </p:cNvPr>
            <p:cNvSpPr/>
            <p:nvPr/>
          </p:nvSpPr>
          <p:spPr>
            <a:xfrm>
              <a:off x="203755" y="143366"/>
              <a:ext cx="11734800" cy="6419850"/>
            </a:xfrm>
            <a:prstGeom prst="rect">
              <a:avLst/>
            </a:prstGeom>
            <a:noFill/>
            <a:ln w="254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5" name="Picture 4">
              <a:extLst>
                <a:ext uri="{FF2B5EF4-FFF2-40B4-BE49-F238E27FC236}">
                  <a16:creationId xmlns:a16="http://schemas.microsoft.com/office/drawing/2014/main" id="{DDC51D5E-90AA-4CFF-EBB1-E46F15A650B3}"/>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10421922" y="5050116"/>
              <a:ext cx="1276350" cy="1276350"/>
            </a:xfrm>
            <a:prstGeom prst="rect">
              <a:avLst/>
            </a:prstGeom>
          </p:spPr>
        </p:pic>
        <p:sp>
          <p:nvSpPr>
            <p:cNvPr id="7" name="TextBox 6">
              <a:extLst>
                <a:ext uri="{FF2B5EF4-FFF2-40B4-BE49-F238E27FC236}">
                  <a16:creationId xmlns:a16="http://schemas.microsoft.com/office/drawing/2014/main" id="{4CB99B11-BEA2-20FC-B681-1D41A37D24E8}"/>
                </a:ext>
              </a:extLst>
            </p:cNvPr>
            <p:cNvSpPr txBox="1"/>
            <p:nvPr/>
          </p:nvSpPr>
          <p:spPr>
            <a:xfrm>
              <a:off x="493728" y="437266"/>
              <a:ext cx="3757336" cy="400110"/>
            </a:xfrm>
            <a:prstGeom prst="rect">
              <a:avLst/>
            </a:prstGeom>
            <a:noFill/>
          </p:spPr>
          <p:txBody>
            <a:bodyPr wrap="square" rtlCol="0">
              <a:spAutoFit/>
            </a:bodyPr>
            <a:lstStyle/>
            <a:p>
              <a:r>
                <a:rPr lang="tr-TR" sz="2000" b="1" u="sng" dirty="0" err="1"/>
                <a:t>Occupational</a:t>
              </a:r>
              <a:r>
                <a:rPr lang="tr-TR" sz="2000" b="1" u="sng" dirty="0"/>
                <a:t> </a:t>
              </a:r>
              <a:r>
                <a:rPr lang="tr-TR" sz="2000" b="1" u="sng" dirty="0" err="1"/>
                <a:t>Health</a:t>
              </a:r>
              <a:r>
                <a:rPr lang="tr-TR" sz="2000" b="1" u="sng" dirty="0"/>
                <a:t> </a:t>
              </a:r>
              <a:r>
                <a:rPr lang="tr-TR" sz="2000" b="1" u="sng" dirty="0" err="1"/>
                <a:t>and</a:t>
              </a:r>
              <a:r>
                <a:rPr lang="tr-TR" sz="2000" b="1" u="sng" dirty="0"/>
                <a:t> </a:t>
              </a:r>
              <a:r>
                <a:rPr lang="tr-TR" sz="2000" b="1" u="sng" dirty="0" err="1" smtClean="0"/>
                <a:t>Safety</a:t>
              </a:r>
              <a:r>
                <a:rPr lang="tr-TR" sz="2000" b="1" u="sng" dirty="0" smtClean="0"/>
                <a:t> II </a:t>
              </a:r>
              <a:endParaRPr lang="tr-TR" sz="2000" b="1" u="sng" dirty="0"/>
            </a:p>
          </p:txBody>
        </p:sp>
      </p:grpSp>
      <p:sp>
        <p:nvSpPr>
          <p:cNvPr id="2" name="Date Placeholder 1">
            <a:extLst>
              <a:ext uri="{FF2B5EF4-FFF2-40B4-BE49-F238E27FC236}">
                <a16:creationId xmlns:a16="http://schemas.microsoft.com/office/drawing/2014/main" id="{DA31DAE3-D28A-82C2-4971-3B42844A6AA2}"/>
              </a:ext>
            </a:extLst>
          </p:cNvPr>
          <p:cNvSpPr>
            <a:spLocks noGrp="1"/>
          </p:cNvSpPr>
          <p:nvPr>
            <p:ph type="dt" sz="half" idx="10"/>
          </p:nvPr>
        </p:nvSpPr>
        <p:spPr>
          <a:xfrm>
            <a:off x="518572" y="5979900"/>
            <a:ext cx="1172576" cy="365125"/>
          </a:xfrm>
        </p:spPr>
        <p:txBody>
          <a:bodyPr/>
          <a:lstStyle/>
          <a:p>
            <a:fld id="{8B22AF48-50A8-4ACC-83B2-496B850B9254}" type="datetime10">
              <a:rPr lang="en-US" sz="2400" b="1" smtClean="0">
                <a:solidFill>
                  <a:schemeClr val="tx1"/>
                </a:solidFill>
              </a:rPr>
              <a:t>16:59</a:t>
            </a:fld>
            <a:endParaRPr lang="tr-TR" sz="2400" b="1" dirty="0">
              <a:solidFill>
                <a:schemeClr val="tx1"/>
              </a:solidFill>
            </a:endParaRPr>
          </a:p>
        </p:txBody>
      </p:sp>
    </p:spTree>
    <p:extLst>
      <p:ext uri="{BB962C8B-B14F-4D97-AF65-F5344CB8AC3E}">
        <p14:creationId xmlns:p14="http://schemas.microsoft.com/office/powerpoint/2010/main" val="14186356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p:cNvSpPr>
            <a:spLocks noGrp="1"/>
          </p:cNvSpPr>
          <p:nvPr>
            <p:ph type="dt" sz="half" idx="10"/>
          </p:nvPr>
        </p:nvSpPr>
        <p:spPr>
          <a:xfrm>
            <a:off x="646176" y="6037050"/>
            <a:ext cx="1027176" cy="365125"/>
          </a:xfrm>
        </p:spPr>
        <p:txBody>
          <a:bodyPr/>
          <a:lstStyle/>
          <a:p>
            <a:fld id="{9FC36A74-79B6-44CA-890B-9FC63ABD098E}" type="datetime10">
              <a:rPr lang="en-US" sz="2400" b="1" smtClean="0">
                <a:solidFill>
                  <a:schemeClr val="tx1"/>
                </a:solidFill>
              </a:rPr>
              <a:t>16:59</a:t>
            </a:fld>
            <a:endParaRPr lang="en-US" sz="2400" b="1">
              <a:solidFill>
                <a:schemeClr val="tx1"/>
              </a:solidFill>
            </a:endParaRPr>
          </a:p>
        </p:txBody>
      </p:sp>
      <p:grpSp>
        <p:nvGrpSpPr>
          <p:cNvPr id="3" name="Group 7">
            <a:extLst>
              <a:ext uri="{FF2B5EF4-FFF2-40B4-BE49-F238E27FC236}">
                <a16:creationId xmlns:a16="http://schemas.microsoft.com/office/drawing/2014/main" id="{4F80FCD9-6F6E-8C38-776D-E061987F0D62}"/>
              </a:ext>
            </a:extLst>
          </p:cNvPr>
          <p:cNvGrpSpPr/>
          <p:nvPr/>
        </p:nvGrpSpPr>
        <p:grpSpPr>
          <a:xfrm>
            <a:off x="228600" y="219075"/>
            <a:ext cx="11734800" cy="6419850"/>
            <a:chOff x="203755" y="143366"/>
            <a:chExt cx="11734800" cy="6419850"/>
          </a:xfrm>
        </p:grpSpPr>
        <p:sp>
          <p:nvSpPr>
            <p:cNvPr id="4" name="Rectangle 3">
              <a:extLst>
                <a:ext uri="{FF2B5EF4-FFF2-40B4-BE49-F238E27FC236}">
                  <a16:creationId xmlns:a16="http://schemas.microsoft.com/office/drawing/2014/main" id="{E7F73510-CE1C-7165-C8C4-9444DC4B9895}"/>
                </a:ext>
              </a:extLst>
            </p:cNvPr>
            <p:cNvSpPr/>
            <p:nvPr/>
          </p:nvSpPr>
          <p:spPr>
            <a:xfrm>
              <a:off x="203755" y="143366"/>
              <a:ext cx="11734800" cy="6419850"/>
            </a:xfrm>
            <a:prstGeom prst="rect">
              <a:avLst/>
            </a:prstGeom>
            <a:noFill/>
            <a:ln w="254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Picture 4">
              <a:extLst>
                <a:ext uri="{FF2B5EF4-FFF2-40B4-BE49-F238E27FC236}">
                  <a16:creationId xmlns:a16="http://schemas.microsoft.com/office/drawing/2014/main" id="{DDC51D5E-90AA-4CFF-EBB1-E46F15A650B3}"/>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10421922" y="5050116"/>
              <a:ext cx="1276350" cy="1276350"/>
            </a:xfrm>
            <a:prstGeom prst="rect">
              <a:avLst/>
            </a:prstGeom>
          </p:spPr>
        </p:pic>
        <p:sp>
          <p:nvSpPr>
            <p:cNvPr id="6" name="TextBox 6">
              <a:extLst>
                <a:ext uri="{FF2B5EF4-FFF2-40B4-BE49-F238E27FC236}">
                  <a16:creationId xmlns:a16="http://schemas.microsoft.com/office/drawing/2014/main" id="{4CB99B11-BEA2-20FC-B681-1D41A37D24E8}"/>
                </a:ext>
              </a:extLst>
            </p:cNvPr>
            <p:cNvSpPr txBox="1"/>
            <p:nvPr/>
          </p:nvSpPr>
          <p:spPr>
            <a:xfrm>
              <a:off x="493728" y="437266"/>
              <a:ext cx="3757336" cy="400110"/>
            </a:xfrm>
            <a:prstGeom prst="rect">
              <a:avLst/>
            </a:prstGeom>
            <a:noFill/>
          </p:spPr>
          <p:txBody>
            <a:bodyPr wrap="square" rtlCol="0">
              <a:spAutoFit/>
            </a:bodyPr>
            <a:lstStyle/>
            <a:p>
              <a:r>
                <a:rPr lang="tr-TR" sz="2000" b="1" u="sng" dirty="0" err="1"/>
                <a:t>Occupational</a:t>
              </a:r>
              <a:r>
                <a:rPr lang="tr-TR" sz="2000" b="1" u="sng" dirty="0"/>
                <a:t> </a:t>
              </a:r>
              <a:r>
                <a:rPr lang="tr-TR" sz="2000" b="1" u="sng" dirty="0" err="1"/>
                <a:t>Health</a:t>
              </a:r>
              <a:r>
                <a:rPr lang="tr-TR" sz="2000" b="1" u="sng" dirty="0"/>
                <a:t> </a:t>
              </a:r>
              <a:r>
                <a:rPr lang="tr-TR" sz="2000" b="1" u="sng" dirty="0" err="1"/>
                <a:t>and</a:t>
              </a:r>
              <a:r>
                <a:rPr lang="tr-TR" sz="2000" b="1" u="sng" dirty="0"/>
                <a:t> </a:t>
              </a:r>
              <a:r>
                <a:rPr lang="tr-TR" sz="2000" b="1" u="sng" dirty="0" err="1" smtClean="0"/>
                <a:t>Safety</a:t>
              </a:r>
              <a:r>
                <a:rPr lang="tr-TR" sz="2000" b="1" u="sng" dirty="0" smtClean="0"/>
                <a:t> II </a:t>
              </a:r>
              <a:endParaRPr lang="tr-TR" sz="2000" b="1" u="sng" dirty="0"/>
            </a:p>
          </p:txBody>
        </p:sp>
      </p:grpSp>
      <p:sp>
        <p:nvSpPr>
          <p:cNvPr id="7" name="Dikdörtgen 6"/>
          <p:cNvSpPr/>
          <p:nvPr/>
        </p:nvSpPr>
        <p:spPr>
          <a:xfrm>
            <a:off x="826245" y="1571647"/>
            <a:ext cx="10258697" cy="2939266"/>
          </a:xfrm>
          <a:prstGeom prst="rect">
            <a:avLst/>
          </a:prstGeom>
        </p:spPr>
        <p:txBody>
          <a:bodyPr wrap="square">
            <a:spAutoFit/>
          </a:bodyPr>
          <a:lstStyle/>
          <a:p>
            <a:pPr marL="742950" lvl="1" indent="-285750">
              <a:lnSpc>
                <a:spcPts val="1600"/>
              </a:lnSpc>
              <a:spcBef>
                <a:spcPts val="600"/>
              </a:spcBef>
              <a:buSzPts val="1000"/>
              <a:buFont typeface="Wingdings" panose="05000000000000000000" pitchFamily="2" charset="2"/>
              <a:buChar char="§"/>
              <a:tabLst>
                <a:tab pos="457200" algn="l"/>
              </a:tabLst>
            </a:pPr>
            <a:r>
              <a:rPr lang="en-US" sz="1600" dirty="0">
                <a:solidFill>
                  <a:srgbClr val="212121"/>
                </a:solidFill>
                <a:latin typeface="Calibri" panose="020F0502020204030204" pitchFamily="34" charset="0"/>
                <a:ea typeface="Times New Roman" panose="02020603050405020304" pitchFamily="18" charset="0"/>
                <a:cs typeface="Calibri" panose="020F0502020204030204" pitchFamily="34" charset="0"/>
              </a:rPr>
              <a:t>Identify </a:t>
            </a:r>
            <a:r>
              <a:rPr lang="en-US" sz="1600" i="1" dirty="0">
                <a:solidFill>
                  <a:srgbClr val="212121"/>
                </a:solidFill>
                <a:latin typeface="Calibri" panose="020F0502020204030204" pitchFamily="34" charset="0"/>
                <a:ea typeface="Times New Roman" panose="02020603050405020304" pitchFamily="18" charset="0"/>
                <a:cs typeface="Calibri" panose="020F0502020204030204" pitchFamily="34" charset="0"/>
              </a:rPr>
              <a:t>biological hazards</a:t>
            </a:r>
            <a:r>
              <a:rPr lang="en-US" sz="1600" dirty="0">
                <a:solidFill>
                  <a:srgbClr val="212121"/>
                </a:solidFill>
                <a:latin typeface="Calibri" panose="020F0502020204030204" pitchFamily="34" charset="0"/>
                <a:ea typeface="Times New Roman" panose="02020603050405020304" pitchFamily="18" charset="0"/>
                <a:cs typeface="Calibri" panose="020F0502020204030204" pitchFamily="34" charset="0"/>
              </a:rPr>
              <a:t> –determine whether workers may be exposed to sources of infectious diseases, molds, toxic or poisonous plants, or animal materials (fur or scat) capable of causing allergic reactions or occupational asthma.</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ts val="1600"/>
              </a:lnSpc>
              <a:spcBef>
                <a:spcPts val="600"/>
              </a:spcBef>
              <a:buSzPts val="1000"/>
              <a:buFont typeface="Wingdings" panose="05000000000000000000" pitchFamily="2" charset="2"/>
              <a:buChar char="§"/>
              <a:tabLst>
                <a:tab pos="457200" algn="l"/>
              </a:tabLst>
            </a:pPr>
            <a:r>
              <a:rPr lang="en-US" sz="1600" dirty="0">
                <a:solidFill>
                  <a:srgbClr val="212121"/>
                </a:solidFill>
                <a:latin typeface="Calibri" panose="020F0502020204030204" pitchFamily="34" charset="0"/>
                <a:ea typeface="Times New Roman" panose="02020603050405020304" pitchFamily="18" charset="0"/>
                <a:cs typeface="Calibri" panose="020F0502020204030204" pitchFamily="34" charset="0"/>
              </a:rPr>
              <a:t>Identify </a:t>
            </a:r>
            <a:r>
              <a:rPr lang="en-US" sz="1600" i="1" dirty="0">
                <a:solidFill>
                  <a:srgbClr val="212121"/>
                </a:solidFill>
                <a:latin typeface="Calibri" panose="020F0502020204030204" pitchFamily="34" charset="0"/>
                <a:ea typeface="Times New Roman" panose="02020603050405020304" pitchFamily="18" charset="0"/>
                <a:cs typeface="Calibri" panose="020F0502020204030204" pitchFamily="34" charset="0"/>
              </a:rPr>
              <a:t>ergonomic risk factors</a:t>
            </a:r>
            <a:r>
              <a:rPr lang="en-US" sz="1600" dirty="0">
                <a:solidFill>
                  <a:srgbClr val="212121"/>
                </a:solidFill>
                <a:latin typeface="Calibri" panose="020F0502020204030204" pitchFamily="34" charset="0"/>
                <a:ea typeface="Times New Roman" panose="02020603050405020304" pitchFamily="18" charset="0"/>
                <a:cs typeface="Calibri" panose="020F0502020204030204" pitchFamily="34" charset="0"/>
              </a:rPr>
              <a:t> –examine work activities that require heavy lifting, work above shoulder height, repetitive motions, or tasks with significant vibration.</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ts val="1600"/>
              </a:lnSpc>
              <a:spcBef>
                <a:spcPts val="600"/>
              </a:spcBef>
              <a:buSzPts val="1000"/>
              <a:buFont typeface="Wingdings" panose="05000000000000000000" pitchFamily="2" charset="2"/>
              <a:buChar char="§"/>
              <a:tabLst>
                <a:tab pos="457200" algn="l"/>
              </a:tabLst>
            </a:pPr>
            <a:r>
              <a:rPr lang="en-US" sz="1600" dirty="0">
                <a:solidFill>
                  <a:srgbClr val="212121"/>
                </a:solidFill>
                <a:latin typeface="Calibri" panose="020F0502020204030204" pitchFamily="34" charset="0"/>
                <a:ea typeface="Times New Roman" panose="02020603050405020304" pitchFamily="18" charset="0"/>
                <a:cs typeface="Calibri" panose="020F0502020204030204" pitchFamily="34" charset="0"/>
              </a:rPr>
              <a:t>Conduct </a:t>
            </a:r>
            <a:r>
              <a:rPr lang="en-US" sz="1600" i="1" dirty="0">
                <a:solidFill>
                  <a:srgbClr val="212121"/>
                </a:solidFill>
                <a:latin typeface="Calibri" panose="020F0502020204030204" pitchFamily="34" charset="0"/>
                <a:ea typeface="Times New Roman" panose="02020603050405020304" pitchFamily="18" charset="0"/>
                <a:cs typeface="Calibri" panose="020F0502020204030204" pitchFamily="34" charset="0"/>
              </a:rPr>
              <a:t>quantitative exposure assessments</a:t>
            </a:r>
            <a:r>
              <a:rPr lang="en-US" sz="1600" dirty="0">
                <a:solidFill>
                  <a:srgbClr val="212121"/>
                </a:solidFill>
                <a:latin typeface="Calibri" panose="020F0502020204030204" pitchFamily="34" charset="0"/>
                <a:ea typeface="Times New Roman" panose="02020603050405020304" pitchFamily="18" charset="0"/>
                <a:cs typeface="Calibri" panose="020F0502020204030204" pitchFamily="34" charset="0"/>
              </a:rPr>
              <a:t> –when possible, using air sampling or direct reading instruments.</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ts val="1600"/>
              </a:lnSpc>
              <a:spcBef>
                <a:spcPts val="600"/>
              </a:spcBef>
              <a:buSzPts val="1000"/>
              <a:buFont typeface="Wingdings" panose="05000000000000000000" pitchFamily="2" charset="2"/>
              <a:buChar char="§"/>
              <a:tabLst>
                <a:tab pos="457200" algn="l"/>
              </a:tabLst>
            </a:pPr>
            <a:r>
              <a:rPr lang="en-US" sz="1600" i="1" dirty="0">
                <a:solidFill>
                  <a:srgbClr val="212121"/>
                </a:solidFill>
                <a:latin typeface="Calibri" panose="020F0502020204030204" pitchFamily="34" charset="0"/>
                <a:ea typeface="Times New Roman" panose="02020603050405020304" pitchFamily="18" charset="0"/>
                <a:cs typeface="Calibri" panose="020F0502020204030204" pitchFamily="34" charset="0"/>
              </a:rPr>
              <a:t>Review medical records</a:t>
            </a:r>
            <a:r>
              <a:rPr lang="en-US" sz="1600" dirty="0">
                <a:solidFill>
                  <a:srgbClr val="212121"/>
                </a:solidFill>
                <a:latin typeface="Calibri" panose="020F0502020204030204" pitchFamily="34" charset="0"/>
                <a:ea typeface="Times New Roman" panose="02020603050405020304" pitchFamily="18" charset="0"/>
                <a:cs typeface="Calibri" panose="020F0502020204030204" pitchFamily="34" charset="0"/>
              </a:rPr>
              <a:t> –to identify cases of musculoskeletal injuries, skin irritation or dermatitis, hearing loss, or lung disease that may be related to workplace exposures</a:t>
            </a:r>
            <a:r>
              <a:rPr lang="en-US" sz="1600" dirty="0" smtClean="0">
                <a:solidFill>
                  <a:srgbClr val="212121"/>
                </a:solidFill>
                <a:latin typeface="Calibri" panose="020F0502020204030204" pitchFamily="34" charset="0"/>
                <a:ea typeface="Times New Roman" panose="02020603050405020304" pitchFamily="18" charset="0"/>
                <a:cs typeface="Calibri" panose="020F0502020204030204" pitchFamily="34" charset="0"/>
              </a:rPr>
              <a:t>.</a:t>
            </a:r>
            <a:endParaRPr lang="tr-TR" sz="1600" dirty="0" smtClean="0">
              <a:solidFill>
                <a:srgbClr val="212121"/>
              </a:solidFill>
              <a:latin typeface="Calibri" panose="020F0502020204030204" pitchFamily="34" charset="0"/>
              <a:ea typeface="Times New Roman" panose="02020603050405020304" pitchFamily="18" charset="0"/>
              <a:cs typeface="Calibri" panose="020F0502020204030204" pitchFamily="34" charset="0"/>
            </a:endParaRPr>
          </a:p>
          <a:p>
            <a:pPr marL="342900" lvl="0" indent="-342900">
              <a:lnSpc>
                <a:spcPts val="1600"/>
              </a:lnSpc>
              <a:spcBef>
                <a:spcPts val="600"/>
              </a:spcBef>
              <a:buSzPts val="1000"/>
              <a:buFont typeface="Wingdings" panose="05000000000000000000" pitchFamily="2" charset="2"/>
              <a:buChar char="§"/>
              <a:tabLst>
                <a:tab pos="457200" algn="l"/>
              </a:tabLst>
            </a:pP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ts val="1600"/>
              </a:lnSpc>
              <a:spcBef>
                <a:spcPts val="600"/>
              </a:spcBef>
            </a:pPr>
            <a:r>
              <a:rPr lang="en-US" sz="1600" b="1" i="1" dirty="0">
                <a:solidFill>
                  <a:srgbClr val="212121"/>
                </a:solidFill>
                <a:latin typeface="Calibri" panose="020F0502020204030204" pitchFamily="34" charset="0"/>
                <a:ea typeface="Times New Roman" panose="02020603050405020304" pitchFamily="18" charset="0"/>
                <a:cs typeface="Calibri" panose="020F0502020204030204" pitchFamily="34" charset="0"/>
              </a:rPr>
              <a:t>Note:</a:t>
            </a:r>
            <a:r>
              <a:rPr lang="en-US" sz="1600" dirty="0">
                <a:solidFill>
                  <a:srgbClr val="212121"/>
                </a:solidFill>
                <a:latin typeface="Calibri" panose="020F0502020204030204" pitchFamily="34" charset="0"/>
                <a:ea typeface="Times New Roman" panose="02020603050405020304" pitchFamily="18" charset="0"/>
                <a:cs typeface="Calibri" panose="020F0502020204030204" pitchFamily="34" charset="0"/>
              </a:rPr>
              <a:t> Identifying and assessing health hazards may require specialized knowledge. Small businesses can obtain free and confidential occupational safety and health advice services, including help identifying and assessing workplace hazards, through OSHA's </a:t>
            </a:r>
            <a:r>
              <a:rPr lang="tr-TR" sz="1600" dirty="0" smtClean="0">
                <a:solidFill>
                  <a:srgbClr val="212121"/>
                </a:solidFill>
                <a:latin typeface="Calibri" panose="020F0502020204030204" pitchFamily="34" charset="0"/>
                <a:ea typeface="Times New Roman" panose="02020603050405020304" pitchFamily="18" charset="0"/>
                <a:cs typeface="Calibri" panose="020F0502020204030204" pitchFamily="34" charset="0"/>
              </a:rPr>
              <a:t>On-site </a:t>
            </a:r>
            <a:r>
              <a:rPr lang="tr-TR" sz="1600" dirty="0" err="1" smtClean="0">
                <a:solidFill>
                  <a:srgbClr val="212121"/>
                </a:solidFill>
                <a:latin typeface="Calibri" panose="020F0502020204030204" pitchFamily="34" charset="0"/>
                <a:ea typeface="Times New Roman" panose="02020603050405020304" pitchFamily="18" charset="0"/>
                <a:cs typeface="Calibri" panose="020F0502020204030204" pitchFamily="34" charset="0"/>
              </a:rPr>
              <a:t>Consultation</a:t>
            </a:r>
            <a:r>
              <a:rPr lang="tr-TR" sz="1600" dirty="0" smtClean="0">
                <a:solidFill>
                  <a:srgbClr val="212121"/>
                </a:solidFill>
                <a:latin typeface="Calibri" panose="020F0502020204030204" pitchFamily="34" charset="0"/>
                <a:ea typeface="Times New Roman" panose="02020603050405020304" pitchFamily="18" charset="0"/>
                <a:cs typeface="Calibri" panose="020F0502020204030204" pitchFamily="34" charset="0"/>
              </a:rPr>
              <a:t> Program </a:t>
            </a:r>
            <a:r>
              <a:rPr lang="tr-TR" sz="1600" dirty="0" err="1" smtClean="0">
                <a:solidFill>
                  <a:srgbClr val="212121"/>
                </a:solidFill>
                <a:latin typeface="Calibri" panose="020F0502020204030204" pitchFamily="34" charset="0"/>
                <a:ea typeface="Times New Roman" panose="02020603050405020304" pitchFamily="18" charset="0"/>
                <a:cs typeface="Calibri" panose="020F0502020204030204" pitchFamily="34" charset="0"/>
              </a:rPr>
              <a:t>or</a:t>
            </a:r>
            <a:r>
              <a:rPr lang="tr-TR" sz="1600" dirty="0" smtClean="0">
                <a:solidFill>
                  <a:srgbClr val="212121"/>
                </a:solidFill>
                <a:latin typeface="Calibri" panose="020F0502020204030204" pitchFamily="34" charset="0"/>
                <a:ea typeface="Times New Roman" panose="02020603050405020304" pitchFamily="18" charset="0"/>
                <a:cs typeface="Calibri" panose="020F0502020204030204" pitchFamily="34" charset="0"/>
              </a:rPr>
              <a:t> </a:t>
            </a:r>
            <a:r>
              <a:rPr lang="tr-TR" sz="1600" dirty="0" err="1" smtClean="0">
                <a:solidFill>
                  <a:srgbClr val="212121"/>
                </a:solidFill>
                <a:latin typeface="Calibri" panose="020F0502020204030204" pitchFamily="34" charset="0"/>
                <a:ea typeface="Times New Roman" panose="02020603050405020304" pitchFamily="18" charset="0"/>
                <a:cs typeface="Calibri" panose="020F0502020204030204" pitchFamily="34" charset="0"/>
              </a:rPr>
              <a:t>similar</a:t>
            </a:r>
            <a:r>
              <a:rPr lang="tr-TR" sz="1600" dirty="0" smtClean="0">
                <a:solidFill>
                  <a:srgbClr val="212121"/>
                </a:solidFill>
                <a:latin typeface="Calibri" panose="020F0502020204030204" pitchFamily="34" charset="0"/>
                <a:ea typeface="Times New Roman" panose="02020603050405020304" pitchFamily="18" charset="0"/>
                <a:cs typeface="Calibri" panose="020F0502020204030204" pitchFamily="34" charset="0"/>
              </a:rPr>
              <a:t>.</a:t>
            </a:r>
            <a:endParaRPr lang="en-US" sz="1600" u="sng"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92744064"/>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4F80FCD9-6F6E-8C38-776D-E061987F0D62}"/>
              </a:ext>
            </a:extLst>
          </p:cNvPr>
          <p:cNvGrpSpPr/>
          <p:nvPr/>
        </p:nvGrpSpPr>
        <p:grpSpPr>
          <a:xfrm>
            <a:off x="228600" y="219075"/>
            <a:ext cx="11734800" cy="6419850"/>
            <a:chOff x="203755" y="143366"/>
            <a:chExt cx="11734800" cy="6419850"/>
          </a:xfrm>
        </p:grpSpPr>
        <p:sp>
          <p:nvSpPr>
            <p:cNvPr id="4" name="Rectangle 3">
              <a:extLst>
                <a:ext uri="{FF2B5EF4-FFF2-40B4-BE49-F238E27FC236}">
                  <a16:creationId xmlns:a16="http://schemas.microsoft.com/office/drawing/2014/main" id="{E7F73510-CE1C-7165-C8C4-9444DC4B9895}"/>
                </a:ext>
              </a:extLst>
            </p:cNvPr>
            <p:cNvSpPr/>
            <p:nvPr/>
          </p:nvSpPr>
          <p:spPr>
            <a:xfrm>
              <a:off x="203755" y="143366"/>
              <a:ext cx="11734800" cy="6419850"/>
            </a:xfrm>
            <a:prstGeom prst="rect">
              <a:avLst/>
            </a:prstGeom>
            <a:noFill/>
            <a:ln w="254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5" name="Picture 4">
              <a:extLst>
                <a:ext uri="{FF2B5EF4-FFF2-40B4-BE49-F238E27FC236}">
                  <a16:creationId xmlns:a16="http://schemas.microsoft.com/office/drawing/2014/main" id="{DDC51D5E-90AA-4CFF-EBB1-E46F15A650B3}"/>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10421922" y="5050116"/>
              <a:ext cx="1276350" cy="1276350"/>
            </a:xfrm>
            <a:prstGeom prst="rect">
              <a:avLst/>
            </a:prstGeom>
          </p:spPr>
        </p:pic>
        <p:sp>
          <p:nvSpPr>
            <p:cNvPr id="7" name="TextBox 6">
              <a:extLst>
                <a:ext uri="{FF2B5EF4-FFF2-40B4-BE49-F238E27FC236}">
                  <a16:creationId xmlns:a16="http://schemas.microsoft.com/office/drawing/2014/main" id="{4CB99B11-BEA2-20FC-B681-1D41A37D24E8}"/>
                </a:ext>
              </a:extLst>
            </p:cNvPr>
            <p:cNvSpPr txBox="1"/>
            <p:nvPr/>
          </p:nvSpPr>
          <p:spPr>
            <a:xfrm>
              <a:off x="493728" y="437266"/>
              <a:ext cx="3757336" cy="400110"/>
            </a:xfrm>
            <a:prstGeom prst="rect">
              <a:avLst/>
            </a:prstGeom>
            <a:noFill/>
          </p:spPr>
          <p:txBody>
            <a:bodyPr wrap="square" rtlCol="0">
              <a:spAutoFit/>
            </a:bodyPr>
            <a:lstStyle/>
            <a:p>
              <a:r>
                <a:rPr lang="tr-TR" sz="2000" b="1" u="sng" dirty="0" err="1"/>
                <a:t>Occupational</a:t>
              </a:r>
              <a:r>
                <a:rPr lang="tr-TR" sz="2000" b="1" u="sng" dirty="0"/>
                <a:t> </a:t>
              </a:r>
              <a:r>
                <a:rPr lang="tr-TR" sz="2000" b="1" u="sng" dirty="0" err="1"/>
                <a:t>Health</a:t>
              </a:r>
              <a:r>
                <a:rPr lang="tr-TR" sz="2000" b="1" u="sng" dirty="0"/>
                <a:t> </a:t>
              </a:r>
              <a:r>
                <a:rPr lang="tr-TR" sz="2000" b="1" u="sng" dirty="0" err="1"/>
                <a:t>and</a:t>
              </a:r>
              <a:r>
                <a:rPr lang="tr-TR" sz="2000" b="1" u="sng" dirty="0"/>
                <a:t> </a:t>
              </a:r>
              <a:r>
                <a:rPr lang="tr-TR" sz="2000" b="1" u="sng" dirty="0" err="1" smtClean="0"/>
                <a:t>Safety</a:t>
              </a:r>
              <a:r>
                <a:rPr lang="tr-TR" sz="2000" b="1" u="sng" dirty="0" smtClean="0"/>
                <a:t> II </a:t>
              </a:r>
              <a:endParaRPr lang="tr-TR" sz="2000" b="1" u="sng" dirty="0"/>
            </a:p>
          </p:txBody>
        </p:sp>
      </p:grpSp>
      <p:sp>
        <p:nvSpPr>
          <p:cNvPr id="2" name="Date Placeholder 1">
            <a:extLst>
              <a:ext uri="{FF2B5EF4-FFF2-40B4-BE49-F238E27FC236}">
                <a16:creationId xmlns:a16="http://schemas.microsoft.com/office/drawing/2014/main" id="{DA31DAE3-D28A-82C2-4971-3B42844A6AA2}"/>
              </a:ext>
            </a:extLst>
          </p:cNvPr>
          <p:cNvSpPr>
            <a:spLocks noGrp="1"/>
          </p:cNvSpPr>
          <p:nvPr>
            <p:ph type="dt" sz="half" idx="10"/>
          </p:nvPr>
        </p:nvSpPr>
        <p:spPr>
          <a:xfrm>
            <a:off x="518572" y="5979900"/>
            <a:ext cx="1172576" cy="365125"/>
          </a:xfrm>
        </p:spPr>
        <p:txBody>
          <a:bodyPr/>
          <a:lstStyle/>
          <a:p>
            <a:fld id="{8B22AF48-50A8-4ACC-83B2-496B850B9254}" type="datetime10">
              <a:rPr lang="en-US" sz="2400" b="1" smtClean="0">
                <a:solidFill>
                  <a:schemeClr val="tx1"/>
                </a:solidFill>
              </a:rPr>
              <a:t>16:59</a:t>
            </a:fld>
            <a:endParaRPr lang="tr-TR" sz="2400" b="1" dirty="0">
              <a:solidFill>
                <a:schemeClr val="tx1"/>
              </a:solidFill>
            </a:endParaRPr>
          </a:p>
        </p:txBody>
      </p:sp>
    </p:spTree>
    <p:extLst>
      <p:ext uri="{BB962C8B-B14F-4D97-AF65-F5344CB8AC3E}">
        <p14:creationId xmlns:p14="http://schemas.microsoft.com/office/powerpoint/2010/main" val="2541183546"/>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4F80FCD9-6F6E-8C38-776D-E061987F0D62}"/>
              </a:ext>
            </a:extLst>
          </p:cNvPr>
          <p:cNvGrpSpPr/>
          <p:nvPr/>
        </p:nvGrpSpPr>
        <p:grpSpPr>
          <a:xfrm>
            <a:off x="228600" y="219075"/>
            <a:ext cx="11734800" cy="6419850"/>
            <a:chOff x="203755" y="143366"/>
            <a:chExt cx="11734800" cy="6419850"/>
          </a:xfrm>
        </p:grpSpPr>
        <p:sp>
          <p:nvSpPr>
            <p:cNvPr id="4" name="Rectangle 3">
              <a:extLst>
                <a:ext uri="{FF2B5EF4-FFF2-40B4-BE49-F238E27FC236}">
                  <a16:creationId xmlns:a16="http://schemas.microsoft.com/office/drawing/2014/main" id="{E7F73510-CE1C-7165-C8C4-9444DC4B9895}"/>
                </a:ext>
              </a:extLst>
            </p:cNvPr>
            <p:cNvSpPr/>
            <p:nvPr/>
          </p:nvSpPr>
          <p:spPr>
            <a:xfrm>
              <a:off x="203755" y="143366"/>
              <a:ext cx="11734800" cy="6419850"/>
            </a:xfrm>
            <a:prstGeom prst="rect">
              <a:avLst/>
            </a:prstGeom>
            <a:noFill/>
            <a:ln w="254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5" name="Picture 4">
              <a:extLst>
                <a:ext uri="{FF2B5EF4-FFF2-40B4-BE49-F238E27FC236}">
                  <a16:creationId xmlns:a16="http://schemas.microsoft.com/office/drawing/2014/main" id="{DDC51D5E-90AA-4CFF-EBB1-E46F15A650B3}"/>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10421922" y="5050116"/>
              <a:ext cx="1276350" cy="1276350"/>
            </a:xfrm>
            <a:prstGeom prst="rect">
              <a:avLst/>
            </a:prstGeom>
          </p:spPr>
        </p:pic>
        <p:sp>
          <p:nvSpPr>
            <p:cNvPr id="7" name="TextBox 6">
              <a:extLst>
                <a:ext uri="{FF2B5EF4-FFF2-40B4-BE49-F238E27FC236}">
                  <a16:creationId xmlns:a16="http://schemas.microsoft.com/office/drawing/2014/main" id="{4CB99B11-BEA2-20FC-B681-1D41A37D24E8}"/>
                </a:ext>
              </a:extLst>
            </p:cNvPr>
            <p:cNvSpPr txBox="1"/>
            <p:nvPr/>
          </p:nvSpPr>
          <p:spPr>
            <a:xfrm>
              <a:off x="493728" y="437266"/>
              <a:ext cx="3757336" cy="400110"/>
            </a:xfrm>
            <a:prstGeom prst="rect">
              <a:avLst/>
            </a:prstGeom>
            <a:noFill/>
          </p:spPr>
          <p:txBody>
            <a:bodyPr wrap="square" rtlCol="0">
              <a:spAutoFit/>
            </a:bodyPr>
            <a:lstStyle/>
            <a:p>
              <a:r>
                <a:rPr lang="tr-TR" sz="2000" b="1" u="sng" dirty="0" err="1"/>
                <a:t>Occupational</a:t>
              </a:r>
              <a:r>
                <a:rPr lang="tr-TR" sz="2000" b="1" u="sng" dirty="0"/>
                <a:t> </a:t>
              </a:r>
              <a:r>
                <a:rPr lang="tr-TR" sz="2000" b="1" u="sng" dirty="0" err="1"/>
                <a:t>Health</a:t>
              </a:r>
              <a:r>
                <a:rPr lang="tr-TR" sz="2000" b="1" u="sng" dirty="0"/>
                <a:t> </a:t>
              </a:r>
              <a:r>
                <a:rPr lang="tr-TR" sz="2000" b="1" u="sng" dirty="0" err="1"/>
                <a:t>and</a:t>
              </a:r>
              <a:r>
                <a:rPr lang="tr-TR" sz="2000" b="1" u="sng" dirty="0"/>
                <a:t> </a:t>
              </a:r>
              <a:r>
                <a:rPr lang="tr-TR" sz="2000" b="1" u="sng" dirty="0" err="1" smtClean="0"/>
                <a:t>Safety</a:t>
              </a:r>
              <a:r>
                <a:rPr lang="tr-TR" sz="2000" b="1" u="sng" dirty="0" smtClean="0"/>
                <a:t> II </a:t>
              </a:r>
              <a:endParaRPr lang="tr-TR" sz="2000" b="1" u="sng" dirty="0"/>
            </a:p>
          </p:txBody>
        </p:sp>
      </p:grpSp>
      <p:sp>
        <p:nvSpPr>
          <p:cNvPr id="2" name="Date Placeholder 1">
            <a:extLst>
              <a:ext uri="{FF2B5EF4-FFF2-40B4-BE49-F238E27FC236}">
                <a16:creationId xmlns:a16="http://schemas.microsoft.com/office/drawing/2014/main" id="{DA31DAE3-D28A-82C2-4971-3B42844A6AA2}"/>
              </a:ext>
            </a:extLst>
          </p:cNvPr>
          <p:cNvSpPr>
            <a:spLocks noGrp="1"/>
          </p:cNvSpPr>
          <p:nvPr>
            <p:ph type="dt" sz="half" idx="10"/>
          </p:nvPr>
        </p:nvSpPr>
        <p:spPr>
          <a:xfrm>
            <a:off x="518572" y="5979900"/>
            <a:ext cx="1172576" cy="365125"/>
          </a:xfrm>
        </p:spPr>
        <p:txBody>
          <a:bodyPr/>
          <a:lstStyle/>
          <a:p>
            <a:fld id="{8B22AF48-50A8-4ACC-83B2-496B850B9254}" type="datetime10">
              <a:rPr lang="en-US" sz="2400" b="1" smtClean="0">
                <a:solidFill>
                  <a:schemeClr val="tx1"/>
                </a:solidFill>
              </a:rPr>
              <a:t>16:59</a:t>
            </a:fld>
            <a:endParaRPr lang="tr-TR" sz="2400" b="1" dirty="0">
              <a:solidFill>
                <a:schemeClr val="tx1"/>
              </a:solidFill>
            </a:endParaRPr>
          </a:p>
        </p:txBody>
      </p:sp>
    </p:spTree>
    <p:extLst>
      <p:ext uri="{BB962C8B-B14F-4D97-AF65-F5344CB8AC3E}">
        <p14:creationId xmlns:p14="http://schemas.microsoft.com/office/powerpoint/2010/main" val="2947453441"/>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4F80FCD9-6F6E-8C38-776D-E061987F0D62}"/>
              </a:ext>
            </a:extLst>
          </p:cNvPr>
          <p:cNvGrpSpPr/>
          <p:nvPr/>
        </p:nvGrpSpPr>
        <p:grpSpPr>
          <a:xfrm>
            <a:off x="228600" y="219075"/>
            <a:ext cx="11734800" cy="6419850"/>
            <a:chOff x="203755" y="143366"/>
            <a:chExt cx="11734800" cy="6419850"/>
          </a:xfrm>
        </p:grpSpPr>
        <p:sp>
          <p:nvSpPr>
            <p:cNvPr id="4" name="Rectangle 3">
              <a:extLst>
                <a:ext uri="{FF2B5EF4-FFF2-40B4-BE49-F238E27FC236}">
                  <a16:creationId xmlns:a16="http://schemas.microsoft.com/office/drawing/2014/main" id="{E7F73510-CE1C-7165-C8C4-9444DC4B9895}"/>
                </a:ext>
              </a:extLst>
            </p:cNvPr>
            <p:cNvSpPr/>
            <p:nvPr/>
          </p:nvSpPr>
          <p:spPr>
            <a:xfrm>
              <a:off x="203755" y="143366"/>
              <a:ext cx="11734800" cy="6419850"/>
            </a:xfrm>
            <a:prstGeom prst="rect">
              <a:avLst/>
            </a:prstGeom>
            <a:noFill/>
            <a:ln w="254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5" name="Picture 4">
              <a:extLst>
                <a:ext uri="{FF2B5EF4-FFF2-40B4-BE49-F238E27FC236}">
                  <a16:creationId xmlns:a16="http://schemas.microsoft.com/office/drawing/2014/main" id="{DDC51D5E-90AA-4CFF-EBB1-E46F15A650B3}"/>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10421922" y="5050116"/>
              <a:ext cx="1276350" cy="1276350"/>
            </a:xfrm>
            <a:prstGeom prst="rect">
              <a:avLst/>
            </a:prstGeom>
          </p:spPr>
        </p:pic>
        <p:sp>
          <p:nvSpPr>
            <p:cNvPr id="7" name="TextBox 6">
              <a:extLst>
                <a:ext uri="{FF2B5EF4-FFF2-40B4-BE49-F238E27FC236}">
                  <a16:creationId xmlns:a16="http://schemas.microsoft.com/office/drawing/2014/main" id="{4CB99B11-BEA2-20FC-B681-1D41A37D24E8}"/>
                </a:ext>
              </a:extLst>
            </p:cNvPr>
            <p:cNvSpPr txBox="1"/>
            <p:nvPr/>
          </p:nvSpPr>
          <p:spPr>
            <a:xfrm>
              <a:off x="493728" y="437266"/>
              <a:ext cx="3757336" cy="400110"/>
            </a:xfrm>
            <a:prstGeom prst="rect">
              <a:avLst/>
            </a:prstGeom>
            <a:noFill/>
          </p:spPr>
          <p:txBody>
            <a:bodyPr wrap="square" rtlCol="0">
              <a:spAutoFit/>
            </a:bodyPr>
            <a:lstStyle/>
            <a:p>
              <a:r>
                <a:rPr lang="tr-TR" sz="2000" b="1" u="sng" dirty="0" err="1"/>
                <a:t>Occupational</a:t>
              </a:r>
              <a:r>
                <a:rPr lang="tr-TR" sz="2000" b="1" u="sng" dirty="0"/>
                <a:t> </a:t>
              </a:r>
              <a:r>
                <a:rPr lang="tr-TR" sz="2000" b="1" u="sng" dirty="0" err="1"/>
                <a:t>Health</a:t>
              </a:r>
              <a:r>
                <a:rPr lang="tr-TR" sz="2000" b="1" u="sng" dirty="0"/>
                <a:t> </a:t>
              </a:r>
              <a:r>
                <a:rPr lang="tr-TR" sz="2000" b="1" u="sng" dirty="0" err="1"/>
                <a:t>and</a:t>
              </a:r>
              <a:r>
                <a:rPr lang="tr-TR" sz="2000" b="1" u="sng" dirty="0"/>
                <a:t> </a:t>
              </a:r>
              <a:r>
                <a:rPr lang="tr-TR" sz="2000" b="1" u="sng" dirty="0" err="1" smtClean="0"/>
                <a:t>Safety</a:t>
              </a:r>
              <a:r>
                <a:rPr lang="tr-TR" sz="2000" b="1" u="sng" dirty="0" smtClean="0"/>
                <a:t> II </a:t>
              </a:r>
              <a:endParaRPr lang="tr-TR" sz="2000" b="1" u="sng" dirty="0"/>
            </a:p>
          </p:txBody>
        </p:sp>
      </p:grpSp>
      <p:sp>
        <p:nvSpPr>
          <p:cNvPr id="2" name="Date Placeholder 1">
            <a:extLst>
              <a:ext uri="{FF2B5EF4-FFF2-40B4-BE49-F238E27FC236}">
                <a16:creationId xmlns:a16="http://schemas.microsoft.com/office/drawing/2014/main" id="{DA31DAE3-D28A-82C2-4971-3B42844A6AA2}"/>
              </a:ext>
            </a:extLst>
          </p:cNvPr>
          <p:cNvSpPr>
            <a:spLocks noGrp="1"/>
          </p:cNvSpPr>
          <p:nvPr>
            <p:ph type="dt" sz="half" idx="10"/>
          </p:nvPr>
        </p:nvSpPr>
        <p:spPr>
          <a:xfrm>
            <a:off x="518572" y="5979900"/>
            <a:ext cx="1172576" cy="365125"/>
          </a:xfrm>
        </p:spPr>
        <p:txBody>
          <a:bodyPr/>
          <a:lstStyle/>
          <a:p>
            <a:fld id="{8B22AF48-50A8-4ACC-83B2-496B850B9254}" type="datetime10">
              <a:rPr lang="en-US" sz="2400" b="1" smtClean="0">
                <a:solidFill>
                  <a:schemeClr val="tx1"/>
                </a:solidFill>
              </a:rPr>
              <a:t>16:59</a:t>
            </a:fld>
            <a:endParaRPr lang="tr-TR" sz="2400" b="1" dirty="0">
              <a:solidFill>
                <a:schemeClr val="tx1"/>
              </a:solidFill>
            </a:endParaRPr>
          </a:p>
        </p:txBody>
      </p:sp>
    </p:spTree>
    <p:extLst>
      <p:ext uri="{BB962C8B-B14F-4D97-AF65-F5344CB8AC3E}">
        <p14:creationId xmlns:p14="http://schemas.microsoft.com/office/powerpoint/2010/main" val="3822236026"/>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4F80FCD9-6F6E-8C38-776D-E061987F0D62}"/>
              </a:ext>
            </a:extLst>
          </p:cNvPr>
          <p:cNvGrpSpPr/>
          <p:nvPr/>
        </p:nvGrpSpPr>
        <p:grpSpPr>
          <a:xfrm>
            <a:off x="228600" y="219075"/>
            <a:ext cx="11734800" cy="6419850"/>
            <a:chOff x="203755" y="143366"/>
            <a:chExt cx="11734800" cy="6419850"/>
          </a:xfrm>
        </p:grpSpPr>
        <p:sp>
          <p:nvSpPr>
            <p:cNvPr id="4" name="Rectangle 3">
              <a:extLst>
                <a:ext uri="{FF2B5EF4-FFF2-40B4-BE49-F238E27FC236}">
                  <a16:creationId xmlns:a16="http://schemas.microsoft.com/office/drawing/2014/main" id="{E7F73510-CE1C-7165-C8C4-9444DC4B9895}"/>
                </a:ext>
              </a:extLst>
            </p:cNvPr>
            <p:cNvSpPr/>
            <p:nvPr/>
          </p:nvSpPr>
          <p:spPr>
            <a:xfrm>
              <a:off x="203755" y="143366"/>
              <a:ext cx="11734800" cy="6419850"/>
            </a:xfrm>
            <a:prstGeom prst="rect">
              <a:avLst/>
            </a:prstGeom>
            <a:noFill/>
            <a:ln w="254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5" name="Picture 4">
              <a:extLst>
                <a:ext uri="{FF2B5EF4-FFF2-40B4-BE49-F238E27FC236}">
                  <a16:creationId xmlns:a16="http://schemas.microsoft.com/office/drawing/2014/main" id="{DDC51D5E-90AA-4CFF-EBB1-E46F15A650B3}"/>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10421922" y="5050116"/>
              <a:ext cx="1276350" cy="1276350"/>
            </a:xfrm>
            <a:prstGeom prst="rect">
              <a:avLst/>
            </a:prstGeom>
          </p:spPr>
        </p:pic>
        <p:sp>
          <p:nvSpPr>
            <p:cNvPr id="7" name="TextBox 6">
              <a:extLst>
                <a:ext uri="{FF2B5EF4-FFF2-40B4-BE49-F238E27FC236}">
                  <a16:creationId xmlns:a16="http://schemas.microsoft.com/office/drawing/2014/main" id="{4CB99B11-BEA2-20FC-B681-1D41A37D24E8}"/>
                </a:ext>
              </a:extLst>
            </p:cNvPr>
            <p:cNvSpPr txBox="1"/>
            <p:nvPr/>
          </p:nvSpPr>
          <p:spPr>
            <a:xfrm>
              <a:off x="493728" y="437266"/>
              <a:ext cx="3757336" cy="400110"/>
            </a:xfrm>
            <a:prstGeom prst="rect">
              <a:avLst/>
            </a:prstGeom>
            <a:noFill/>
          </p:spPr>
          <p:txBody>
            <a:bodyPr wrap="square" rtlCol="0">
              <a:spAutoFit/>
            </a:bodyPr>
            <a:lstStyle/>
            <a:p>
              <a:r>
                <a:rPr lang="tr-TR" sz="2000" b="1" u="sng" dirty="0" err="1"/>
                <a:t>Occupational</a:t>
              </a:r>
              <a:r>
                <a:rPr lang="tr-TR" sz="2000" b="1" u="sng" dirty="0"/>
                <a:t> </a:t>
              </a:r>
              <a:r>
                <a:rPr lang="tr-TR" sz="2000" b="1" u="sng" dirty="0" err="1"/>
                <a:t>Health</a:t>
              </a:r>
              <a:r>
                <a:rPr lang="tr-TR" sz="2000" b="1" u="sng" dirty="0"/>
                <a:t> </a:t>
              </a:r>
              <a:r>
                <a:rPr lang="tr-TR" sz="2000" b="1" u="sng" dirty="0" err="1"/>
                <a:t>and</a:t>
              </a:r>
              <a:r>
                <a:rPr lang="tr-TR" sz="2000" b="1" u="sng" dirty="0"/>
                <a:t> </a:t>
              </a:r>
              <a:r>
                <a:rPr lang="tr-TR" sz="2000" b="1" u="sng" dirty="0" err="1" smtClean="0"/>
                <a:t>Safety</a:t>
              </a:r>
              <a:r>
                <a:rPr lang="tr-TR" sz="2000" b="1" u="sng" dirty="0" smtClean="0"/>
                <a:t> II </a:t>
              </a:r>
              <a:endParaRPr lang="tr-TR" sz="2000" b="1" u="sng" dirty="0"/>
            </a:p>
          </p:txBody>
        </p:sp>
      </p:grpSp>
      <p:sp>
        <p:nvSpPr>
          <p:cNvPr id="2" name="Date Placeholder 1">
            <a:extLst>
              <a:ext uri="{FF2B5EF4-FFF2-40B4-BE49-F238E27FC236}">
                <a16:creationId xmlns:a16="http://schemas.microsoft.com/office/drawing/2014/main" id="{DA31DAE3-D28A-82C2-4971-3B42844A6AA2}"/>
              </a:ext>
            </a:extLst>
          </p:cNvPr>
          <p:cNvSpPr>
            <a:spLocks noGrp="1"/>
          </p:cNvSpPr>
          <p:nvPr>
            <p:ph type="dt" sz="half" idx="10"/>
          </p:nvPr>
        </p:nvSpPr>
        <p:spPr>
          <a:xfrm>
            <a:off x="518572" y="5979900"/>
            <a:ext cx="1172576" cy="365125"/>
          </a:xfrm>
        </p:spPr>
        <p:txBody>
          <a:bodyPr/>
          <a:lstStyle/>
          <a:p>
            <a:fld id="{8B22AF48-50A8-4ACC-83B2-496B850B9254}" type="datetime10">
              <a:rPr lang="en-US" sz="2400" b="1" smtClean="0">
                <a:solidFill>
                  <a:schemeClr val="tx1"/>
                </a:solidFill>
              </a:rPr>
              <a:t>16:59</a:t>
            </a:fld>
            <a:endParaRPr lang="tr-TR" sz="2400" b="1" dirty="0">
              <a:solidFill>
                <a:schemeClr val="tx1"/>
              </a:solidFill>
            </a:endParaRPr>
          </a:p>
        </p:txBody>
      </p:sp>
    </p:spTree>
    <p:extLst>
      <p:ext uri="{BB962C8B-B14F-4D97-AF65-F5344CB8AC3E}">
        <p14:creationId xmlns:p14="http://schemas.microsoft.com/office/powerpoint/2010/main" val="3862884624"/>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4F80FCD9-6F6E-8C38-776D-E061987F0D62}"/>
              </a:ext>
            </a:extLst>
          </p:cNvPr>
          <p:cNvGrpSpPr/>
          <p:nvPr/>
        </p:nvGrpSpPr>
        <p:grpSpPr>
          <a:xfrm>
            <a:off x="228600" y="219075"/>
            <a:ext cx="11734800" cy="6419850"/>
            <a:chOff x="203755" y="143366"/>
            <a:chExt cx="11734800" cy="6419850"/>
          </a:xfrm>
        </p:grpSpPr>
        <p:sp>
          <p:nvSpPr>
            <p:cNvPr id="4" name="Rectangle 3">
              <a:extLst>
                <a:ext uri="{FF2B5EF4-FFF2-40B4-BE49-F238E27FC236}">
                  <a16:creationId xmlns:a16="http://schemas.microsoft.com/office/drawing/2014/main" id="{E7F73510-CE1C-7165-C8C4-9444DC4B9895}"/>
                </a:ext>
              </a:extLst>
            </p:cNvPr>
            <p:cNvSpPr/>
            <p:nvPr/>
          </p:nvSpPr>
          <p:spPr>
            <a:xfrm>
              <a:off x="203755" y="143366"/>
              <a:ext cx="11734800" cy="6419850"/>
            </a:xfrm>
            <a:prstGeom prst="rect">
              <a:avLst/>
            </a:prstGeom>
            <a:noFill/>
            <a:ln w="254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5" name="Picture 4">
              <a:extLst>
                <a:ext uri="{FF2B5EF4-FFF2-40B4-BE49-F238E27FC236}">
                  <a16:creationId xmlns:a16="http://schemas.microsoft.com/office/drawing/2014/main" id="{DDC51D5E-90AA-4CFF-EBB1-E46F15A650B3}"/>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10421922" y="5050116"/>
              <a:ext cx="1276350" cy="1276350"/>
            </a:xfrm>
            <a:prstGeom prst="rect">
              <a:avLst/>
            </a:prstGeom>
          </p:spPr>
        </p:pic>
        <p:sp>
          <p:nvSpPr>
            <p:cNvPr id="7" name="TextBox 6">
              <a:extLst>
                <a:ext uri="{FF2B5EF4-FFF2-40B4-BE49-F238E27FC236}">
                  <a16:creationId xmlns:a16="http://schemas.microsoft.com/office/drawing/2014/main" id="{4CB99B11-BEA2-20FC-B681-1D41A37D24E8}"/>
                </a:ext>
              </a:extLst>
            </p:cNvPr>
            <p:cNvSpPr txBox="1"/>
            <p:nvPr/>
          </p:nvSpPr>
          <p:spPr>
            <a:xfrm>
              <a:off x="493728" y="437266"/>
              <a:ext cx="3757336" cy="400110"/>
            </a:xfrm>
            <a:prstGeom prst="rect">
              <a:avLst/>
            </a:prstGeom>
            <a:noFill/>
          </p:spPr>
          <p:txBody>
            <a:bodyPr wrap="square" rtlCol="0">
              <a:spAutoFit/>
            </a:bodyPr>
            <a:lstStyle/>
            <a:p>
              <a:r>
                <a:rPr lang="tr-TR" sz="2000" b="1" u="sng" dirty="0" err="1"/>
                <a:t>Occupational</a:t>
              </a:r>
              <a:r>
                <a:rPr lang="tr-TR" sz="2000" b="1" u="sng" dirty="0"/>
                <a:t> </a:t>
              </a:r>
              <a:r>
                <a:rPr lang="tr-TR" sz="2000" b="1" u="sng" dirty="0" err="1"/>
                <a:t>Health</a:t>
              </a:r>
              <a:r>
                <a:rPr lang="tr-TR" sz="2000" b="1" u="sng" dirty="0"/>
                <a:t> </a:t>
              </a:r>
              <a:r>
                <a:rPr lang="tr-TR" sz="2000" b="1" u="sng" dirty="0" err="1"/>
                <a:t>and</a:t>
              </a:r>
              <a:r>
                <a:rPr lang="tr-TR" sz="2000" b="1" u="sng" dirty="0"/>
                <a:t> </a:t>
              </a:r>
              <a:r>
                <a:rPr lang="tr-TR" sz="2000" b="1" u="sng" dirty="0" err="1" smtClean="0"/>
                <a:t>Safety</a:t>
              </a:r>
              <a:r>
                <a:rPr lang="tr-TR" sz="2000" b="1" u="sng" dirty="0" smtClean="0"/>
                <a:t> II </a:t>
              </a:r>
              <a:endParaRPr lang="tr-TR" sz="2000" b="1" u="sng" dirty="0"/>
            </a:p>
          </p:txBody>
        </p:sp>
      </p:grpSp>
      <p:sp>
        <p:nvSpPr>
          <p:cNvPr id="2" name="Date Placeholder 1">
            <a:extLst>
              <a:ext uri="{FF2B5EF4-FFF2-40B4-BE49-F238E27FC236}">
                <a16:creationId xmlns:a16="http://schemas.microsoft.com/office/drawing/2014/main" id="{DA31DAE3-D28A-82C2-4971-3B42844A6AA2}"/>
              </a:ext>
            </a:extLst>
          </p:cNvPr>
          <p:cNvSpPr>
            <a:spLocks noGrp="1"/>
          </p:cNvSpPr>
          <p:nvPr>
            <p:ph type="dt" sz="half" idx="10"/>
          </p:nvPr>
        </p:nvSpPr>
        <p:spPr>
          <a:xfrm>
            <a:off x="518572" y="5979900"/>
            <a:ext cx="1172576" cy="365125"/>
          </a:xfrm>
        </p:spPr>
        <p:txBody>
          <a:bodyPr/>
          <a:lstStyle/>
          <a:p>
            <a:fld id="{8B22AF48-50A8-4ACC-83B2-496B850B9254}" type="datetime10">
              <a:rPr lang="en-US" sz="2400" b="1" smtClean="0">
                <a:solidFill>
                  <a:schemeClr val="tx1"/>
                </a:solidFill>
              </a:rPr>
              <a:t>16:59</a:t>
            </a:fld>
            <a:endParaRPr lang="tr-TR" sz="2400" b="1" dirty="0">
              <a:solidFill>
                <a:schemeClr val="tx1"/>
              </a:solidFill>
            </a:endParaRPr>
          </a:p>
        </p:txBody>
      </p:sp>
    </p:spTree>
    <p:extLst>
      <p:ext uri="{BB962C8B-B14F-4D97-AF65-F5344CB8AC3E}">
        <p14:creationId xmlns:p14="http://schemas.microsoft.com/office/powerpoint/2010/main" val="567613316"/>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4F80FCD9-6F6E-8C38-776D-E061987F0D62}"/>
              </a:ext>
            </a:extLst>
          </p:cNvPr>
          <p:cNvGrpSpPr/>
          <p:nvPr/>
        </p:nvGrpSpPr>
        <p:grpSpPr>
          <a:xfrm>
            <a:off x="228600" y="219075"/>
            <a:ext cx="11734800" cy="6419850"/>
            <a:chOff x="203755" y="143366"/>
            <a:chExt cx="11734800" cy="6419850"/>
          </a:xfrm>
        </p:grpSpPr>
        <p:sp>
          <p:nvSpPr>
            <p:cNvPr id="4" name="Rectangle 3">
              <a:extLst>
                <a:ext uri="{FF2B5EF4-FFF2-40B4-BE49-F238E27FC236}">
                  <a16:creationId xmlns:a16="http://schemas.microsoft.com/office/drawing/2014/main" id="{E7F73510-CE1C-7165-C8C4-9444DC4B9895}"/>
                </a:ext>
              </a:extLst>
            </p:cNvPr>
            <p:cNvSpPr/>
            <p:nvPr/>
          </p:nvSpPr>
          <p:spPr>
            <a:xfrm>
              <a:off x="203755" y="143366"/>
              <a:ext cx="11734800" cy="6419850"/>
            </a:xfrm>
            <a:prstGeom prst="rect">
              <a:avLst/>
            </a:prstGeom>
            <a:noFill/>
            <a:ln w="254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5" name="Picture 4">
              <a:extLst>
                <a:ext uri="{FF2B5EF4-FFF2-40B4-BE49-F238E27FC236}">
                  <a16:creationId xmlns:a16="http://schemas.microsoft.com/office/drawing/2014/main" id="{DDC51D5E-90AA-4CFF-EBB1-E46F15A650B3}"/>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10421922" y="5050116"/>
              <a:ext cx="1276350" cy="1276350"/>
            </a:xfrm>
            <a:prstGeom prst="rect">
              <a:avLst/>
            </a:prstGeom>
          </p:spPr>
        </p:pic>
        <p:sp>
          <p:nvSpPr>
            <p:cNvPr id="7" name="TextBox 6">
              <a:extLst>
                <a:ext uri="{FF2B5EF4-FFF2-40B4-BE49-F238E27FC236}">
                  <a16:creationId xmlns:a16="http://schemas.microsoft.com/office/drawing/2014/main" id="{4CB99B11-BEA2-20FC-B681-1D41A37D24E8}"/>
                </a:ext>
              </a:extLst>
            </p:cNvPr>
            <p:cNvSpPr txBox="1"/>
            <p:nvPr/>
          </p:nvSpPr>
          <p:spPr>
            <a:xfrm>
              <a:off x="493728" y="437266"/>
              <a:ext cx="3757336" cy="400110"/>
            </a:xfrm>
            <a:prstGeom prst="rect">
              <a:avLst/>
            </a:prstGeom>
            <a:noFill/>
          </p:spPr>
          <p:txBody>
            <a:bodyPr wrap="square" rtlCol="0">
              <a:spAutoFit/>
            </a:bodyPr>
            <a:lstStyle/>
            <a:p>
              <a:r>
                <a:rPr lang="tr-TR" sz="2000" b="1" u="sng" dirty="0" err="1"/>
                <a:t>Occupational</a:t>
              </a:r>
              <a:r>
                <a:rPr lang="tr-TR" sz="2000" b="1" u="sng" dirty="0"/>
                <a:t> </a:t>
              </a:r>
              <a:r>
                <a:rPr lang="tr-TR" sz="2000" b="1" u="sng" dirty="0" err="1"/>
                <a:t>Health</a:t>
              </a:r>
              <a:r>
                <a:rPr lang="tr-TR" sz="2000" b="1" u="sng" dirty="0"/>
                <a:t> </a:t>
              </a:r>
              <a:r>
                <a:rPr lang="tr-TR" sz="2000" b="1" u="sng" dirty="0" err="1"/>
                <a:t>and</a:t>
              </a:r>
              <a:r>
                <a:rPr lang="tr-TR" sz="2000" b="1" u="sng" dirty="0"/>
                <a:t> </a:t>
              </a:r>
              <a:r>
                <a:rPr lang="tr-TR" sz="2000" b="1" u="sng" dirty="0" err="1" smtClean="0"/>
                <a:t>Safety</a:t>
              </a:r>
              <a:r>
                <a:rPr lang="tr-TR" sz="2000" b="1" u="sng" dirty="0" smtClean="0"/>
                <a:t> II </a:t>
              </a:r>
              <a:endParaRPr lang="tr-TR" sz="2000" b="1" u="sng" dirty="0"/>
            </a:p>
          </p:txBody>
        </p:sp>
      </p:grpSp>
      <p:sp>
        <p:nvSpPr>
          <p:cNvPr id="2" name="Date Placeholder 1">
            <a:extLst>
              <a:ext uri="{FF2B5EF4-FFF2-40B4-BE49-F238E27FC236}">
                <a16:creationId xmlns:a16="http://schemas.microsoft.com/office/drawing/2014/main" id="{DA31DAE3-D28A-82C2-4971-3B42844A6AA2}"/>
              </a:ext>
            </a:extLst>
          </p:cNvPr>
          <p:cNvSpPr>
            <a:spLocks noGrp="1"/>
          </p:cNvSpPr>
          <p:nvPr>
            <p:ph type="dt" sz="half" idx="10"/>
          </p:nvPr>
        </p:nvSpPr>
        <p:spPr>
          <a:xfrm>
            <a:off x="518572" y="5979900"/>
            <a:ext cx="1172576" cy="365125"/>
          </a:xfrm>
        </p:spPr>
        <p:txBody>
          <a:bodyPr/>
          <a:lstStyle/>
          <a:p>
            <a:fld id="{8B22AF48-50A8-4ACC-83B2-496B850B9254}" type="datetime10">
              <a:rPr lang="en-US" sz="2400" b="1" smtClean="0">
                <a:solidFill>
                  <a:schemeClr val="tx1"/>
                </a:solidFill>
              </a:rPr>
              <a:t>16:59</a:t>
            </a:fld>
            <a:endParaRPr lang="tr-TR" sz="2400" b="1" dirty="0">
              <a:solidFill>
                <a:schemeClr val="tx1"/>
              </a:solidFill>
            </a:endParaRPr>
          </a:p>
        </p:txBody>
      </p:sp>
    </p:spTree>
    <p:extLst>
      <p:ext uri="{BB962C8B-B14F-4D97-AF65-F5344CB8AC3E}">
        <p14:creationId xmlns:p14="http://schemas.microsoft.com/office/powerpoint/2010/main" val="3540827568"/>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4F80FCD9-6F6E-8C38-776D-E061987F0D62}"/>
              </a:ext>
            </a:extLst>
          </p:cNvPr>
          <p:cNvGrpSpPr/>
          <p:nvPr/>
        </p:nvGrpSpPr>
        <p:grpSpPr>
          <a:xfrm>
            <a:off x="228600" y="219075"/>
            <a:ext cx="11734800" cy="6419850"/>
            <a:chOff x="203755" y="143366"/>
            <a:chExt cx="11734800" cy="6419850"/>
          </a:xfrm>
        </p:grpSpPr>
        <p:sp>
          <p:nvSpPr>
            <p:cNvPr id="4" name="Rectangle 3">
              <a:extLst>
                <a:ext uri="{FF2B5EF4-FFF2-40B4-BE49-F238E27FC236}">
                  <a16:creationId xmlns:a16="http://schemas.microsoft.com/office/drawing/2014/main" id="{E7F73510-CE1C-7165-C8C4-9444DC4B9895}"/>
                </a:ext>
              </a:extLst>
            </p:cNvPr>
            <p:cNvSpPr/>
            <p:nvPr/>
          </p:nvSpPr>
          <p:spPr>
            <a:xfrm>
              <a:off x="203755" y="143366"/>
              <a:ext cx="11734800" cy="6419850"/>
            </a:xfrm>
            <a:prstGeom prst="rect">
              <a:avLst/>
            </a:prstGeom>
            <a:noFill/>
            <a:ln w="254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5" name="Picture 4">
              <a:extLst>
                <a:ext uri="{FF2B5EF4-FFF2-40B4-BE49-F238E27FC236}">
                  <a16:creationId xmlns:a16="http://schemas.microsoft.com/office/drawing/2014/main" id="{DDC51D5E-90AA-4CFF-EBB1-E46F15A650B3}"/>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10421922" y="5050116"/>
              <a:ext cx="1276350" cy="1276350"/>
            </a:xfrm>
            <a:prstGeom prst="rect">
              <a:avLst/>
            </a:prstGeom>
          </p:spPr>
        </p:pic>
        <p:sp>
          <p:nvSpPr>
            <p:cNvPr id="7" name="TextBox 6">
              <a:extLst>
                <a:ext uri="{FF2B5EF4-FFF2-40B4-BE49-F238E27FC236}">
                  <a16:creationId xmlns:a16="http://schemas.microsoft.com/office/drawing/2014/main" id="{4CB99B11-BEA2-20FC-B681-1D41A37D24E8}"/>
                </a:ext>
              </a:extLst>
            </p:cNvPr>
            <p:cNvSpPr txBox="1"/>
            <p:nvPr/>
          </p:nvSpPr>
          <p:spPr>
            <a:xfrm>
              <a:off x="493728" y="437266"/>
              <a:ext cx="3757336" cy="400110"/>
            </a:xfrm>
            <a:prstGeom prst="rect">
              <a:avLst/>
            </a:prstGeom>
            <a:noFill/>
          </p:spPr>
          <p:txBody>
            <a:bodyPr wrap="square" rtlCol="0">
              <a:spAutoFit/>
            </a:bodyPr>
            <a:lstStyle/>
            <a:p>
              <a:r>
                <a:rPr lang="tr-TR" sz="2000" b="1" u="sng" dirty="0" err="1"/>
                <a:t>Occupational</a:t>
              </a:r>
              <a:r>
                <a:rPr lang="tr-TR" sz="2000" b="1" u="sng" dirty="0"/>
                <a:t> </a:t>
              </a:r>
              <a:r>
                <a:rPr lang="tr-TR" sz="2000" b="1" u="sng" dirty="0" err="1"/>
                <a:t>Health</a:t>
              </a:r>
              <a:r>
                <a:rPr lang="tr-TR" sz="2000" b="1" u="sng" dirty="0"/>
                <a:t> </a:t>
              </a:r>
              <a:r>
                <a:rPr lang="tr-TR" sz="2000" b="1" u="sng" dirty="0" err="1"/>
                <a:t>and</a:t>
              </a:r>
              <a:r>
                <a:rPr lang="tr-TR" sz="2000" b="1" u="sng" dirty="0"/>
                <a:t> </a:t>
              </a:r>
              <a:r>
                <a:rPr lang="tr-TR" sz="2000" b="1" u="sng" dirty="0" err="1" smtClean="0"/>
                <a:t>Safety</a:t>
              </a:r>
              <a:r>
                <a:rPr lang="tr-TR" sz="2000" b="1" u="sng" dirty="0" smtClean="0"/>
                <a:t> II </a:t>
              </a:r>
              <a:endParaRPr lang="tr-TR" sz="2000" b="1" u="sng" dirty="0"/>
            </a:p>
          </p:txBody>
        </p:sp>
      </p:grpSp>
      <p:sp>
        <p:nvSpPr>
          <p:cNvPr id="2" name="Date Placeholder 1">
            <a:extLst>
              <a:ext uri="{FF2B5EF4-FFF2-40B4-BE49-F238E27FC236}">
                <a16:creationId xmlns:a16="http://schemas.microsoft.com/office/drawing/2014/main" id="{DA31DAE3-D28A-82C2-4971-3B42844A6AA2}"/>
              </a:ext>
            </a:extLst>
          </p:cNvPr>
          <p:cNvSpPr>
            <a:spLocks noGrp="1"/>
          </p:cNvSpPr>
          <p:nvPr>
            <p:ph type="dt" sz="half" idx="10"/>
          </p:nvPr>
        </p:nvSpPr>
        <p:spPr>
          <a:xfrm>
            <a:off x="518572" y="5979900"/>
            <a:ext cx="1172576" cy="365125"/>
          </a:xfrm>
        </p:spPr>
        <p:txBody>
          <a:bodyPr/>
          <a:lstStyle/>
          <a:p>
            <a:fld id="{8B22AF48-50A8-4ACC-83B2-496B850B9254}" type="datetime10">
              <a:rPr lang="en-US" sz="2400" b="1" smtClean="0">
                <a:solidFill>
                  <a:schemeClr val="tx1"/>
                </a:solidFill>
              </a:rPr>
              <a:t>16:59</a:t>
            </a:fld>
            <a:endParaRPr lang="tr-TR" sz="2400" b="1" dirty="0">
              <a:solidFill>
                <a:schemeClr val="tx1"/>
              </a:solidFill>
            </a:endParaRPr>
          </a:p>
        </p:txBody>
      </p:sp>
    </p:spTree>
    <p:extLst>
      <p:ext uri="{BB962C8B-B14F-4D97-AF65-F5344CB8AC3E}">
        <p14:creationId xmlns:p14="http://schemas.microsoft.com/office/powerpoint/2010/main" val="4141559641"/>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4F80FCD9-6F6E-8C38-776D-E061987F0D62}"/>
              </a:ext>
            </a:extLst>
          </p:cNvPr>
          <p:cNvGrpSpPr/>
          <p:nvPr/>
        </p:nvGrpSpPr>
        <p:grpSpPr>
          <a:xfrm>
            <a:off x="228600" y="219075"/>
            <a:ext cx="11734800" cy="6419850"/>
            <a:chOff x="203755" y="143366"/>
            <a:chExt cx="11734800" cy="6419850"/>
          </a:xfrm>
        </p:grpSpPr>
        <p:sp>
          <p:nvSpPr>
            <p:cNvPr id="4" name="Rectangle 3">
              <a:extLst>
                <a:ext uri="{FF2B5EF4-FFF2-40B4-BE49-F238E27FC236}">
                  <a16:creationId xmlns:a16="http://schemas.microsoft.com/office/drawing/2014/main" id="{E7F73510-CE1C-7165-C8C4-9444DC4B9895}"/>
                </a:ext>
              </a:extLst>
            </p:cNvPr>
            <p:cNvSpPr/>
            <p:nvPr/>
          </p:nvSpPr>
          <p:spPr>
            <a:xfrm>
              <a:off x="203755" y="143366"/>
              <a:ext cx="11734800" cy="6419850"/>
            </a:xfrm>
            <a:prstGeom prst="rect">
              <a:avLst/>
            </a:prstGeom>
            <a:noFill/>
            <a:ln w="254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5" name="Picture 4">
              <a:extLst>
                <a:ext uri="{FF2B5EF4-FFF2-40B4-BE49-F238E27FC236}">
                  <a16:creationId xmlns:a16="http://schemas.microsoft.com/office/drawing/2014/main" id="{DDC51D5E-90AA-4CFF-EBB1-E46F15A650B3}"/>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10421922" y="5050116"/>
              <a:ext cx="1276350" cy="1276350"/>
            </a:xfrm>
            <a:prstGeom prst="rect">
              <a:avLst/>
            </a:prstGeom>
          </p:spPr>
        </p:pic>
        <p:sp>
          <p:nvSpPr>
            <p:cNvPr id="7" name="TextBox 6">
              <a:extLst>
                <a:ext uri="{FF2B5EF4-FFF2-40B4-BE49-F238E27FC236}">
                  <a16:creationId xmlns:a16="http://schemas.microsoft.com/office/drawing/2014/main" id="{4CB99B11-BEA2-20FC-B681-1D41A37D24E8}"/>
                </a:ext>
              </a:extLst>
            </p:cNvPr>
            <p:cNvSpPr txBox="1"/>
            <p:nvPr/>
          </p:nvSpPr>
          <p:spPr>
            <a:xfrm>
              <a:off x="493728" y="437266"/>
              <a:ext cx="3757336" cy="400110"/>
            </a:xfrm>
            <a:prstGeom prst="rect">
              <a:avLst/>
            </a:prstGeom>
            <a:noFill/>
          </p:spPr>
          <p:txBody>
            <a:bodyPr wrap="square" rtlCol="0">
              <a:spAutoFit/>
            </a:bodyPr>
            <a:lstStyle/>
            <a:p>
              <a:r>
                <a:rPr lang="tr-TR" sz="2000" b="1" u="sng" dirty="0" err="1"/>
                <a:t>Occupational</a:t>
              </a:r>
              <a:r>
                <a:rPr lang="tr-TR" sz="2000" b="1" u="sng" dirty="0"/>
                <a:t> </a:t>
              </a:r>
              <a:r>
                <a:rPr lang="tr-TR" sz="2000" b="1" u="sng" dirty="0" err="1"/>
                <a:t>Health</a:t>
              </a:r>
              <a:r>
                <a:rPr lang="tr-TR" sz="2000" b="1" u="sng" dirty="0"/>
                <a:t> </a:t>
              </a:r>
              <a:r>
                <a:rPr lang="tr-TR" sz="2000" b="1" u="sng" dirty="0" err="1"/>
                <a:t>and</a:t>
              </a:r>
              <a:r>
                <a:rPr lang="tr-TR" sz="2000" b="1" u="sng" dirty="0"/>
                <a:t> </a:t>
              </a:r>
              <a:r>
                <a:rPr lang="tr-TR" sz="2000" b="1" u="sng" dirty="0" err="1" smtClean="0"/>
                <a:t>Safety</a:t>
              </a:r>
              <a:r>
                <a:rPr lang="tr-TR" sz="2000" b="1" u="sng" dirty="0" smtClean="0"/>
                <a:t> II </a:t>
              </a:r>
              <a:endParaRPr lang="tr-TR" sz="2000" b="1" u="sng" dirty="0"/>
            </a:p>
          </p:txBody>
        </p:sp>
      </p:grpSp>
      <p:sp>
        <p:nvSpPr>
          <p:cNvPr id="2" name="Date Placeholder 1">
            <a:extLst>
              <a:ext uri="{FF2B5EF4-FFF2-40B4-BE49-F238E27FC236}">
                <a16:creationId xmlns:a16="http://schemas.microsoft.com/office/drawing/2014/main" id="{DA31DAE3-D28A-82C2-4971-3B42844A6AA2}"/>
              </a:ext>
            </a:extLst>
          </p:cNvPr>
          <p:cNvSpPr>
            <a:spLocks noGrp="1"/>
          </p:cNvSpPr>
          <p:nvPr>
            <p:ph type="dt" sz="half" idx="10"/>
          </p:nvPr>
        </p:nvSpPr>
        <p:spPr>
          <a:xfrm>
            <a:off x="518572" y="5979900"/>
            <a:ext cx="1172576" cy="365125"/>
          </a:xfrm>
        </p:spPr>
        <p:txBody>
          <a:bodyPr/>
          <a:lstStyle/>
          <a:p>
            <a:fld id="{8B22AF48-50A8-4ACC-83B2-496B850B9254}" type="datetime10">
              <a:rPr lang="en-US" sz="2400" b="1" smtClean="0">
                <a:solidFill>
                  <a:schemeClr val="tx1"/>
                </a:solidFill>
              </a:rPr>
              <a:t>16:59</a:t>
            </a:fld>
            <a:endParaRPr lang="tr-TR" sz="2400" b="1" dirty="0">
              <a:solidFill>
                <a:schemeClr val="tx1"/>
              </a:solidFill>
            </a:endParaRPr>
          </a:p>
        </p:txBody>
      </p:sp>
    </p:spTree>
    <p:extLst>
      <p:ext uri="{BB962C8B-B14F-4D97-AF65-F5344CB8AC3E}">
        <p14:creationId xmlns:p14="http://schemas.microsoft.com/office/powerpoint/2010/main" val="2859459435"/>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4F80FCD9-6F6E-8C38-776D-E061987F0D62}"/>
              </a:ext>
            </a:extLst>
          </p:cNvPr>
          <p:cNvGrpSpPr/>
          <p:nvPr/>
        </p:nvGrpSpPr>
        <p:grpSpPr>
          <a:xfrm>
            <a:off x="228600" y="219075"/>
            <a:ext cx="11734800" cy="6419850"/>
            <a:chOff x="203755" y="143366"/>
            <a:chExt cx="11734800" cy="6419850"/>
          </a:xfrm>
        </p:grpSpPr>
        <p:sp>
          <p:nvSpPr>
            <p:cNvPr id="4" name="Rectangle 3">
              <a:extLst>
                <a:ext uri="{FF2B5EF4-FFF2-40B4-BE49-F238E27FC236}">
                  <a16:creationId xmlns:a16="http://schemas.microsoft.com/office/drawing/2014/main" id="{E7F73510-CE1C-7165-C8C4-9444DC4B9895}"/>
                </a:ext>
              </a:extLst>
            </p:cNvPr>
            <p:cNvSpPr/>
            <p:nvPr/>
          </p:nvSpPr>
          <p:spPr>
            <a:xfrm>
              <a:off x="203755" y="143366"/>
              <a:ext cx="11734800" cy="6419850"/>
            </a:xfrm>
            <a:prstGeom prst="rect">
              <a:avLst/>
            </a:prstGeom>
            <a:noFill/>
            <a:ln w="254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5" name="Picture 4">
              <a:extLst>
                <a:ext uri="{FF2B5EF4-FFF2-40B4-BE49-F238E27FC236}">
                  <a16:creationId xmlns:a16="http://schemas.microsoft.com/office/drawing/2014/main" id="{DDC51D5E-90AA-4CFF-EBB1-E46F15A650B3}"/>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10421922" y="5050116"/>
              <a:ext cx="1276350" cy="1276350"/>
            </a:xfrm>
            <a:prstGeom prst="rect">
              <a:avLst/>
            </a:prstGeom>
          </p:spPr>
        </p:pic>
        <p:sp>
          <p:nvSpPr>
            <p:cNvPr id="7" name="TextBox 6">
              <a:extLst>
                <a:ext uri="{FF2B5EF4-FFF2-40B4-BE49-F238E27FC236}">
                  <a16:creationId xmlns:a16="http://schemas.microsoft.com/office/drawing/2014/main" id="{4CB99B11-BEA2-20FC-B681-1D41A37D24E8}"/>
                </a:ext>
              </a:extLst>
            </p:cNvPr>
            <p:cNvSpPr txBox="1"/>
            <p:nvPr/>
          </p:nvSpPr>
          <p:spPr>
            <a:xfrm>
              <a:off x="493728" y="437266"/>
              <a:ext cx="3757336" cy="400110"/>
            </a:xfrm>
            <a:prstGeom prst="rect">
              <a:avLst/>
            </a:prstGeom>
            <a:noFill/>
          </p:spPr>
          <p:txBody>
            <a:bodyPr wrap="square" rtlCol="0">
              <a:spAutoFit/>
            </a:bodyPr>
            <a:lstStyle/>
            <a:p>
              <a:r>
                <a:rPr lang="tr-TR" sz="2000" b="1" u="sng" dirty="0" err="1"/>
                <a:t>Occupational</a:t>
              </a:r>
              <a:r>
                <a:rPr lang="tr-TR" sz="2000" b="1" u="sng" dirty="0"/>
                <a:t> </a:t>
              </a:r>
              <a:r>
                <a:rPr lang="tr-TR" sz="2000" b="1" u="sng" dirty="0" err="1"/>
                <a:t>Health</a:t>
              </a:r>
              <a:r>
                <a:rPr lang="tr-TR" sz="2000" b="1" u="sng" dirty="0"/>
                <a:t> </a:t>
              </a:r>
              <a:r>
                <a:rPr lang="tr-TR" sz="2000" b="1" u="sng" dirty="0" err="1"/>
                <a:t>and</a:t>
              </a:r>
              <a:r>
                <a:rPr lang="tr-TR" sz="2000" b="1" u="sng" dirty="0"/>
                <a:t> </a:t>
              </a:r>
              <a:r>
                <a:rPr lang="tr-TR" sz="2000" b="1" u="sng" dirty="0" err="1" smtClean="0"/>
                <a:t>Safety</a:t>
              </a:r>
              <a:r>
                <a:rPr lang="tr-TR" sz="2000" b="1" u="sng" dirty="0" smtClean="0"/>
                <a:t> II </a:t>
              </a:r>
              <a:endParaRPr lang="tr-TR" sz="2000" b="1" u="sng" dirty="0"/>
            </a:p>
          </p:txBody>
        </p:sp>
      </p:grpSp>
      <p:sp>
        <p:nvSpPr>
          <p:cNvPr id="2" name="Date Placeholder 1">
            <a:extLst>
              <a:ext uri="{FF2B5EF4-FFF2-40B4-BE49-F238E27FC236}">
                <a16:creationId xmlns:a16="http://schemas.microsoft.com/office/drawing/2014/main" id="{DA31DAE3-D28A-82C2-4971-3B42844A6AA2}"/>
              </a:ext>
            </a:extLst>
          </p:cNvPr>
          <p:cNvSpPr>
            <a:spLocks noGrp="1"/>
          </p:cNvSpPr>
          <p:nvPr>
            <p:ph type="dt" sz="half" idx="10"/>
          </p:nvPr>
        </p:nvSpPr>
        <p:spPr>
          <a:xfrm>
            <a:off x="518572" y="5979900"/>
            <a:ext cx="1172576" cy="365125"/>
          </a:xfrm>
        </p:spPr>
        <p:txBody>
          <a:bodyPr/>
          <a:lstStyle/>
          <a:p>
            <a:fld id="{8B22AF48-50A8-4ACC-83B2-496B850B9254}" type="datetime10">
              <a:rPr lang="en-US" sz="2400" b="1" smtClean="0">
                <a:solidFill>
                  <a:schemeClr val="tx1"/>
                </a:solidFill>
              </a:rPr>
              <a:t>16:59</a:t>
            </a:fld>
            <a:endParaRPr lang="tr-TR" sz="2400" b="1" dirty="0">
              <a:solidFill>
                <a:schemeClr val="tx1"/>
              </a:solidFill>
            </a:endParaRPr>
          </a:p>
        </p:txBody>
      </p:sp>
    </p:spTree>
    <p:extLst>
      <p:ext uri="{BB962C8B-B14F-4D97-AF65-F5344CB8AC3E}">
        <p14:creationId xmlns:p14="http://schemas.microsoft.com/office/powerpoint/2010/main" val="116592299"/>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4F80FCD9-6F6E-8C38-776D-E061987F0D62}"/>
              </a:ext>
            </a:extLst>
          </p:cNvPr>
          <p:cNvGrpSpPr/>
          <p:nvPr/>
        </p:nvGrpSpPr>
        <p:grpSpPr>
          <a:xfrm>
            <a:off x="228600" y="219075"/>
            <a:ext cx="11734800" cy="6419850"/>
            <a:chOff x="203755" y="143366"/>
            <a:chExt cx="11734800" cy="6419850"/>
          </a:xfrm>
        </p:grpSpPr>
        <p:sp>
          <p:nvSpPr>
            <p:cNvPr id="4" name="Rectangle 3">
              <a:extLst>
                <a:ext uri="{FF2B5EF4-FFF2-40B4-BE49-F238E27FC236}">
                  <a16:creationId xmlns:a16="http://schemas.microsoft.com/office/drawing/2014/main" id="{E7F73510-CE1C-7165-C8C4-9444DC4B9895}"/>
                </a:ext>
              </a:extLst>
            </p:cNvPr>
            <p:cNvSpPr/>
            <p:nvPr/>
          </p:nvSpPr>
          <p:spPr>
            <a:xfrm>
              <a:off x="203755" y="143366"/>
              <a:ext cx="11734800" cy="6419850"/>
            </a:xfrm>
            <a:prstGeom prst="rect">
              <a:avLst/>
            </a:prstGeom>
            <a:noFill/>
            <a:ln w="254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5" name="Picture 4">
              <a:extLst>
                <a:ext uri="{FF2B5EF4-FFF2-40B4-BE49-F238E27FC236}">
                  <a16:creationId xmlns:a16="http://schemas.microsoft.com/office/drawing/2014/main" id="{DDC51D5E-90AA-4CFF-EBB1-E46F15A650B3}"/>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10421922" y="5050116"/>
              <a:ext cx="1276350" cy="1276350"/>
            </a:xfrm>
            <a:prstGeom prst="rect">
              <a:avLst/>
            </a:prstGeom>
          </p:spPr>
        </p:pic>
        <p:sp>
          <p:nvSpPr>
            <p:cNvPr id="7" name="TextBox 6">
              <a:extLst>
                <a:ext uri="{FF2B5EF4-FFF2-40B4-BE49-F238E27FC236}">
                  <a16:creationId xmlns:a16="http://schemas.microsoft.com/office/drawing/2014/main" id="{4CB99B11-BEA2-20FC-B681-1D41A37D24E8}"/>
                </a:ext>
              </a:extLst>
            </p:cNvPr>
            <p:cNvSpPr txBox="1"/>
            <p:nvPr/>
          </p:nvSpPr>
          <p:spPr>
            <a:xfrm>
              <a:off x="493728" y="437266"/>
              <a:ext cx="3757336" cy="400110"/>
            </a:xfrm>
            <a:prstGeom prst="rect">
              <a:avLst/>
            </a:prstGeom>
            <a:noFill/>
          </p:spPr>
          <p:txBody>
            <a:bodyPr wrap="square" rtlCol="0">
              <a:spAutoFit/>
            </a:bodyPr>
            <a:lstStyle/>
            <a:p>
              <a:r>
                <a:rPr lang="tr-TR" sz="2000" b="1" u="sng" dirty="0" err="1"/>
                <a:t>Occupational</a:t>
              </a:r>
              <a:r>
                <a:rPr lang="tr-TR" sz="2000" b="1" u="sng" dirty="0"/>
                <a:t> </a:t>
              </a:r>
              <a:r>
                <a:rPr lang="tr-TR" sz="2000" b="1" u="sng" dirty="0" err="1"/>
                <a:t>Health</a:t>
              </a:r>
              <a:r>
                <a:rPr lang="tr-TR" sz="2000" b="1" u="sng" dirty="0"/>
                <a:t> </a:t>
              </a:r>
              <a:r>
                <a:rPr lang="tr-TR" sz="2000" b="1" u="sng" dirty="0" err="1"/>
                <a:t>and</a:t>
              </a:r>
              <a:r>
                <a:rPr lang="tr-TR" sz="2000" b="1" u="sng" dirty="0"/>
                <a:t> </a:t>
              </a:r>
              <a:r>
                <a:rPr lang="tr-TR" sz="2000" b="1" u="sng" dirty="0" err="1" smtClean="0"/>
                <a:t>Safety</a:t>
              </a:r>
              <a:r>
                <a:rPr lang="tr-TR" sz="2000" b="1" u="sng" dirty="0" smtClean="0"/>
                <a:t> II </a:t>
              </a:r>
              <a:endParaRPr lang="tr-TR" sz="2000" b="1" u="sng" dirty="0"/>
            </a:p>
          </p:txBody>
        </p:sp>
      </p:grpSp>
      <p:sp>
        <p:nvSpPr>
          <p:cNvPr id="2" name="Date Placeholder 1">
            <a:extLst>
              <a:ext uri="{FF2B5EF4-FFF2-40B4-BE49-F238E27FC236}">
                <a16:creationId xmlns:a16="http://schemas.microsoft.com/office/drawing/2014/main" id="{DA31DAE3-D28A-82C2-4971-3B42844A6AA2}"/>
              </a:ext>
            </a:extLst>
          </p:cNvPr>
          <p:cNvSpPr>
            <a:spLocks noGrp="1"/>
          </p:cNvSpPr>
          <p:nvPr>
            <p:ph type="dt" sz="half" idx="10"/>
          </p:nvPr>
        </p:nvSpPr>
        <p:spPr>
          <a:xfrm>
            <a:off x="518572" y="5979900"/>
            <a:ext cx="1172576" cy="365125"/>
          </a:xfrm>
        </p:spPr>
        <p:txBody>
          <a:bodyPr/>
          <a:lstStyle/>
          <a:p>
            <a:fld id="{8B22AF48-50A8-4ACC-83B2-496B850B9254}" type="datetime10">
              <a:rPr lang="en-US" sz="2400" b="1" smtClean="0">
                <a:solidFill>
                  <a:schemeClr val="tx1"/>
                </a:solidFill>
              </a:rPr>
              <a:t>16:59</a:t>
            </a:fld>
            <a:endParaRPr lang="tr-TR" sz="2400" b="1" dirty="0">
              <a:solidFill>
                <a:schemeClr val="tx1"/>
              </a:solidFill>
            </a:endParaRPr>
          </a:p>
        </p:txBody>
      </p:sp>
    </p:spTree>
    <p:extLst>
      <p:ext uri="{BB962C8B-B14F-4D97-AF65-F5344CB8AC3E}">
        <p14:creationId xmlns:p14="http://schemas.microsoft.com/office/powerpoint/2010/main" val="343209584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791</TotalTime>
  <Words>12944</Words>
  <Application>Microsoft Office PowerPoint</Application>
  <PresentationFormat>Geniş ekran</PresentationFormat>
  <Paragraphs>809</Paragraphs>
  <Slides>102</Slides>
  <Notes>0</Notes>
  <HiddenSlides>0</HiddenSlides>
  <MMClips>0</MMClips>
  <ScaleCrop>false</ScaleCrop>
  <HeadingPairs>
    <vt:vector size="6" baseType="variant">
      <vt:variant>
        <vt:lpstr>Kullanılan Yazı Tipleri</vt:lpstr>
      </vt:variant>
      <vt:variant>
        <vt:i4>9</vt:i4>
      </vt:variant>
      <vt:variant>
        <vt:lpstr>Tema</vt:lpstr>
      </vt:variant>
      <vt:variant>
        <vt:i4>1</vt:i4>
      </vt:variant>
      <vt:variant>
        <vt:lpstr>Slayt Başlıkları</vt:lpstr>
      </vt:variant>
      <vt:variant>
        <vt:i4>102</vt:i4>
      </vt:variant>
    </vt:vector>
  </HeadingPairs>
  <TitlesOfParts>
    <vt:vector size="112" baseType="lpstr">
      <vt:lpstr>Arial</vt:lpstr>
      <vt:lpstr>Calibri</vt:lpstr>
      <vt:lpstr>Calibri Light</vt:lpstr>
      <vt:lpstr>Californian FB</vt:lpstr>
      <vt:lpstr>Courier New</vt:lpstr>
      <vt:lpstr>ProximaNova</vt:lpstr>
      <vt:lpstr>Symbol</vt:lpstr>
      <vt:lpstr>Times New Roman</vt:lpstr>
      <vt:lpstr>Wingdings</vt:lpstr>
      <vt:lpstr>Office Teması</vt:lpstr>
      <vt:lpstr>OCCUPATIONAL  HEALTH &amp; SAFETY  II</vt:lpstr>
      <vt:lpstr>JÜLİDE ZEYNEP AYDIN</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OCCUPATIONAL  HEALTH &amp; SAFETY  II</dc:title>
  <dc:creator>Acer</dc:creator>
  <cp:lastModifiedBy>Acer</cp:lastModifiedBy>
  <cp:revision>81</cp:revision>
  <dcterms:created xsi:type="dcterms:W3CDTF">2024-02-26T10:06:44Z</dcterms:created>
  <dcterms:modified xsi:type="dcterms:W3CDTF">2024-04-13T15:00:07Z</dcterms:modified>
</cp:coreProperties>
</file>